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1"/>
  </p:notesMasterIdLst>
  <p:sldIdLst>
    <p:sldId id="256" r:id="rId5"/>
    <p:sldId id="260" r:id="rId6"/>
    <p:sldId id="257" r:id="rId7"/>
    <p:sldId id="261" r:id="rId8"/>
    <p:sldId id="268" r:id="rId9"/>
    <p:sldId id="269" r:id="rId10"/>
    <p:sldId id="270" r:id="rId11"/>
    <p:sldId id="344" r:id="rId12"/>
    <p:sldId id="345" r:id="rId13"/>
    <p:sldId id="262"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9" r:id="rId46"/>
    <p:sldId id="377" r:id="rId47"/>
    <p:sldId id="380" r:id="rId48"/>
    <p:sldId id="378" r:id="rId49"/>
    <p:sldId id="384" r:id="rId50"/>
    <p:sldId id="381" r:id="rId51"/>
    <p:sldId id="391" r:id="rId52"/>
    <p:sldId id="382" r:id="rId53"/>
    <p:sldId id="385" r:id="rId54"/>
    <p:sldId id="386" r:id="rId55"/>
    <p:sldId id="387" r:id="rId56"/>
    <p:sldId id="383" r:id="rId57"/>
    <p:sldId id="388" r:id="rId58"/>
    <p:sldId id="390" r:id="rId59"/>
    <p:sldId id="34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C143"/>
    <a:srgbClr val="11AEE2"/>
    <a:srgbClr val="79C144"/>
    <a:srgbClr val="13A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8E5B14-ED9D-F915-025A-D98C1FD8D237}" v="86" dt="2024-08-12T13:17:53.201"/>
    <p1510:client id="{A7034D35-B7ED-8877-09A8-2F4001D3F03F}" v="13" dt="2024-08-12T13:26:23.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1"/>
    <p:restoredTop sz="94659"/>
  </p:normalViewPr>
  <p:slideViewPr>
    <p:cSldViewPr snapToGrid="0">
      <p:cViewPr>
        <p:scale>
          <a:sx n="70" d="100"/>
          <a:sy n="70" d="100"/>
        </p:scale>
        <p:origin x="16" y="848"/>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hoski, Brooke" userId="S::chehoski@sc.edu::332b0d89-69a8-4e9a-8650-be0946f16ada" providerId="AD" clId="Web-{1C8E82F1-26FB-625C-7E0A-4CDC37C91B2A}"/>
    <pc:docChg chg="modSld">
      <pc:chgData name="Chehoski, Brooke" userId="S::chehoski@sc.edu::332b0d89-69a8-4e9a-8650-be0946f16ada" providerId="AD" clId="Web-{1C8E82F1-26FB-625C-7E0A-4CDC37C91B2A}" dt="2024-08-09T13:11:20.367" v="0" actId="20577"/>
      <pc:docMkLst>
        <pc:docMk/>
      </pc:docMkLst>
      <pc:sldChg chg="modSp">
        <pc:chgData name="Chehoski, Brooke" userId="S::chehoski@sc.edu::332b0d89-69a8-4e9a-8650-be0946f16ada" providerId="AD" clId="Web-{1C8E82F1-26FB-625C-7E0A-4CDC37C91B2A}" dt="2024-08-09T13:11:20.367" v="0" actId="20577"/>
        <pc:sldMkLst>
          <pc:docMk/>
          <pc:sldMk cId="1119271160" sldId="257"/>
        </pc:sldMkLst>
        <pc:spChg chg="mod">
          <ac:chgData name="Chehoski, Brooke" userId="S::chehoski@sc.edu::332b0d89-69a8-4e9a-8650-be0946f16ada" providerId="AD" clId="Web-{1C8E82F1-26FB-625C-7E0A-4CDC37C91B2A}" dt="2024-08-09T13:11:20.367" v="0" actId="20577"/>
          <ac:spMkLst>
            <pc:docMk/>
            <pc:sldMk cId="1119271160" sldId="257"/>
            <ac:spMk id="6" creationId="{76603A80-1740-2067-4AAD-567890320164}"/>
          </ac:spMkLst>
        </pc:spChg>
      </pc:sldChg>
    </pc:docChg>
  </pc:docChgLst>
  <pc:docChgLst>
    <pc:chgData name="Moniz, Ruth" userId="S::rmoniz@email.sc.edu::d05f30c4-f871-4127-a9e3-954eefdf8394" providerId="AD" clId="Web-{788E5B14-ED9D-F915-025A-D98C1FD8D237}"/>
    <pc:docChg chg="modSld">
      <pc:chgData name="Moniz, Ruth" userId="S::rmoniz@email.sc.edu::d05f30c4-f871-4127-a9e3-954eefdf8394" providerId="AD" clId="Web-{788E5B14-ED9D-F915-025A-D98C1FD8D237}" dt="2024-08-12T13:18:13.951" v="79"/>
      <pc:docMkLst>
        <pc:docMk/>
      </pc:docMkLst>
      <pc:sldChg chg="modNotes">
        <pc:chgData name="Moniz, Ruth" userId="S::rmoniz@email.sc.edu::d05f30c4-f871-4127-a9e3-954eefdf8394" providerId="AD" clId="Web-{788E5B14-ED9D-F915-025A-D98C1FD8D237}" dt="2024-08-12T13:03:34.582" v="1"/>
        <pc:sldMkLst>
          <pc:docMk/>
          <pc:sldMk cId="4108848926" sldId="260"/>
        </pc:sldMkLst>
      </pc:sldChg>
      <pc:sldChg chg="modNotes">
        <pc:chgData name="Moniz, Ruth" userId="S::rmoniz@email.sc.edu::d05f30c4-f871-4127-a9e3-954eefdf8394" providerId="AD" clId="Web-{788E5B14-ED9D-F915-025A-D98C1FD8D237}" dt="2024-08-12T13:03:44.379" v="3"/>
        <pc:sldMkLst>
          <pc:docMk/>
          <pc:sldMk cId="1188018844" sldId="261"/>
        </pc:sldMkLst>
      </pc:sldChg>
      <pc:sldChg chg="modNotes">
        <pc:chgData name="Moniz, Ruth" userId="S::rmoniz@email.sc.edu::d05f30c4-f871-4127-a9e3-954eefdf8394" providerId="AD" clId="Web-{788E5B14-ED9D-F915-025A-D98C1FD8D237}" dt="2024-08-12T13:06:48.900" v="17"/>
        <pc:sldMkLst>
          <pc:docMk/>
          <pc:sldMk cId="1292279413" sldId="262"/>
        </pc:sldMkLst>
      </pc:sldChg>
      <pc:sldChg chg="modNotes">
        <pc:chgData name="Moniz, Ruth" userId="S::rmoniz@email.sc.edu::d05f30c4-f871-4127-a9e3-954eefdf8394" providerId="AD" clId="Web-{788E5B14-ED9D-F915-025A-D98C1FD8D237}" dt="2024-08-12T13:03:50.723" v="5"/>
        <pc:sldMkLst>
          <pc:docMk/>
          <pc:sldMk cId="2933041638" sldId="268"/>
        </pc:sldMkLst>
      </pc:sldChg>
      <pc:sldChg chg="modNotes">
        <pc:chgData name="Moniz, Ruth" userId="S::rmoniz@email.sc.edu::d05f30c4-f871-4127-a9e3-954eefdf8394" providerId="AD" clId="Web-{788E5B14-ED9D-F915-025A-D98C1FD8D237}" dt="2024-08-12T13:06:23.024" v="9"/>
        <pc:sldMkLst>
          <pc:docMk/>
          <pc:sldMk cId="3655731494" sldId="269"/>
        </pc:sldMkLst>
      </pc:sldChg>
      <pc:sldChg chg="modNotes">
        <pc:chgData name="Moniz, Ruth" userId="S::rmoniz@email.sc.edu::d05f30c4-f871-4127-a9e3-954eefdf8394" providerId="AD" clId="Web-{788E5B14-ED9D-F915-025A-D98C1FD8D237}" dt="2024-08-12T13:06:30.462" v="11"/>
        <pc:sldMkLst>
          <pc:docMk/>
          <pc:sldMk cId="1660419454" sldId="270"/>
        </pc:sldMkLst>
      </pc:sldChg>
      <pc:sldChg chg="modNotes">
        <pc:chgData name="Moniz, Ruth" userId="S::rmoniz@email.sc.edu::d05f30c4-f871-4127-a9e3-954eefdf8394" providerId="AD" clId="Web-{788E5B14-ED9D-F915-025A-D98C1FD8D237}" dt="2024-08-12T13:06:37.947" v="13"/>
        <pc:sldMkLst>
          <pc:docMk/>
          <pc:sldMk cId="3016624016" sldId="344"/>
        </pc:sldMkLst>
      </pc:sldChg>
      <pc:sldChg chg="modNotes">
        <pc:chgData name="Moniz, Ruth" userId="S::rmoniz@email.sc.edu::d05f30c4-f871-4127-a9e3-954eefdf8394" providerId="AD" clId="Web-{788E5B14-ED9D-F915-025A-D98C1FD8D237}" dt="2024-08-12T13:06:43.556" v="15"/>
        <pc:sldMkLst>
          <pc:docMk/>
          <pc:sldMk cId="1025745778" sldId="345"/>
        </pc:sldMkLst>
      </pc:sldChg>
      <pc:sldChg chg="modNotes">
        <pc:chgData name="Moniz, Ruth" userId="S::rmoniz@email.sc.edu::d05f30c4-f871-4127-a9e3-954eefdf8394" providerId="AD" clId="Web-{788E5B14-ED9D-F915-025A-D98C1FD8D237}" dt="2024-08-12T13:06:55.931" v="19"/>
        <pc:sldMkLst>
          <pc:docMk/>
          <pc:sldMk cId="3634017213" sldId="346"/>
        </pc:sldMkLst>
      </pc:sldChg>
      <pc:sldChg chg="modNotes">
        <pc:chgData name="Moniz, Ruth" userId="S::rmoniz@email.sc.edu::d05f30c4-f871-4127-a9e3-954eefdf8394" providerId="AD" clId="Web-{788E5B14-ED9D-F915-025A-D98C1FD8D237}" dt="2024-08-12T13:07:03.416" v="21"/>
        <pc:sldMkLst>
          <pc:docMk/>
          <pc:sldMk cId="2514678432" sldId="347"/>
        </pc:sldMkLst>
      </pc:sldChg>
      <pc:sldChg chg="modNotes">
        <pc:chgData name="Moniz, Ruth" userId="S::rmoniz@email.sc.edu::d05f30c4-f871-4127-a9e3-954eefdf8394" providerId="AD" clId="Web-{788E5B14-ED9D-F915-025A-D98C1FD8D237}" dt="2024-08-12T13:07:09.057" v="23"/>
        <pc:sldMkLst>
          <pc:docMk/>
          <pc:sldMk cId="3320634080" sldId="348"/>
        </pc:sldMkLst>
      </pc:sldChg>
      <pc:sldChg chg="modNotes">
        <pc:chgData name="Moniz, Ruth" userId="S::rmoniz@email.sc.edu::d05f30c4-f871-4127-a9e3-954eefdf8394" providerId="AD" clId="Web-{788E5B14-ED9D-F915-025A-D98C1FD8D237}" dt="2024-08-12T13:07:13.979" v="25"/>
        <pc:sldMkLst>
          <pc:docMk/>
          <pc:sldMk cId="3418831681" sldId="349"/>
        </pc:sldMkLst>
      </pc:sldChg>
      <pc:sldChg chg="modNotes">
        <pc:chgData name="Moniz, Ruth" userId="S::rmoniz@email.sc.edu::d05f30c4-f871-4127-a9e3-954eefdf8394" providerId="AD" clId="Web-{788E5B14-ED9D-F915-025A-D98C1FD8D237}" dt="2024-08-12T13:07:23.260" v="27"/>
        <pc:sldMkLst>
          <pc:docMk/>
          <pc:sldMk cId="1155969685" sldId="350"/>
        </pc:sldMkLst>
      </pc:sldChg>
      <pc:sldChg chg="modNotes">
        <pc:chgData name="Moniz, Ruth" userId="S::rmoniz@email.sc.edu::d05f30c4-f871-4127-a9e3-954eefdf8394" providerId="AD" clId="Web-{788E5B14-ED9D-F915-025A-D98C1FD8D237}" dt="2024-08-12T13:07:29.339" v="29"/>
        <pc:sldMkLst>
          <pc:docMk/>
          <pc:sldMk cId="890819184" sldId="351"/>
        </pc:sldMkLst>
      </pc:sldChg>
      <pc:sldChg chg="modNotes">
        <pc:chgData name="Moniz, Ruth" userId="S::rmoniz@email.sc.edu::d05f30c4-f871-4127-a9e3-954eefdf8394" providerId="AD" clId="Web-{788E5B14-ED9D-F915-025A-D98C1FD8D237}" dt="2024-08-12T13:07:36.495" v="31"/>
        <pc:sldMkLst>
          <pc:docMk/>
          <pc:sldMk cId="41550630" sldId="352"/>
        </pc:sldMkLst>
      </pc:sldChg>
      <pc:sldChg chg="modNotes">
        <pc:chgData name="Moniz, Ruth" userId="S::rmoniz@email.sc.edu::d05f30c4-f871-4127-a9e3-954eefdf8394" providerId="AD" clId="Web-{788E5B14-ED9D-F915-025A-D98C1FD8D237}" dt="2024-08-12T13:13:08.661" v="33"/>
        <pc:sldMkLst>
          <pc:docMk/>
          <pc:sldMk cId="2593782184" sldId="353"/>
        </pc:sldMkLst>
      </pc:sldChg>
      <pc:sldChg chg="modNotes">
        <pc:chgData name="Moniz, Ruth" userId="S::rmoniz@email.sc.edu::d05f30c4-f871-4127-a9e3-954eefdf8394" providerId="AD" clId="Web-{788E5B14-ED9D-F915-025A-D98C1FD8D237}" dt="2024-08-12T13:13:14.505" v="35"/>
        <pc:sldMkLst>
          <pc:docMk/>
          <pc:sldMk cId="1500907298" sldId="354"/>
        </pc:sldMkLst>
      </pc:sldChg>
      <pc:sldChg chg="modNotes">
        <pc:chgData name="Moniz, Ruth" userId="S::rmoniz@email.sc.edu::d05f30c4-f871-4127-a9e3-954eefdf8394" providerId="AD" clId="Web-{788E5B14-ED9D-F915-025A-D98C1FD8D237}" dt="2024-08-12T13:13:22.786" v="37"/>
        <pc:sldMkLst>
          <pc:docMk/>
          <pc:sldMk cId="2791271974" sldId="355"/>
        </pc:sldMkLst>
      </pc:sldChg>
      <pc:sldChg chg="modNotes">
        <pc:chgData name="Moniz, Ruth" userId="S::rmoniz@email.sc.edu::d05f30c4-f871-4127-a9e3-954eefdf8394" providerId="AD" clId="Web-{788E5B14-ED9D-F915-025A-D98C1FD8D237}" dt="2024-08-12T13:13:27.693" v="39"/>
        <pc:sldMkLst>
          <pc:docMk/>
          <pc:sldMk cId="1581997541" sldId="356"/>
        </pc:sldMkLst>
      </pc:sldChg>
      <pc:sldChg chg="modNotes">
        <pc:chgData name="Moniz, Ruth" userId="S::rmoniz@email.sc.edu::d05f30c4-f871-4127-a9e3-954eefdf8394" providerId="AD" clId="Web-{788E5B14-ED9D-F915-025A-D98C1FD8D237}" dt="2024-08-12T13:13:35.818" v="41"/>
        <pc:sldMkLst>
          <pc:docMk/>
          <pc:sldMk cId="2250182172" sldId="357"/>
        </pc:sldMkLst>
      </pc:sldChg>
      <pc:sldChg chg="modNotes">
        <pc:chgData name="Moniz, Ruth" userId="S::rmoniz@email.sc.edu::d05f30c4-f871-4127-a9e3-954eefdf8394" providerId="AD" clId="Web-{788E5B14-ED9D-F915-025A-D98C1FD8D237}" dt="2024-08-12T13:13:41.599" v="43"/>
        <pc:sldMkLst>
          <pc:docMk/>
          <pc:sldMk cId="3681801006" sldId="358"/>
        </pc:sldMkLst>
      </pc:sldChg>
      <pc:sldChg chg="modNotes">
        <pc:chgData name="Moniz, Ruth" userId="S::rmoniz@email.sc.edu::d05f30c4-f871-4127-a9e3-954eefdf8394" providerId="AD" clId="Web-{788E5B14-ED9D-F915-025A-D98C1FD8D237}" dt="2024-08-12T13:13:46.943" v="45"/>
        <pc:sldMkLst>
          <pc:docMk/>
          <pc:sldMk cId="2015417966" sldId="359"/>
        </pc:sldMkLst>
      </pc:sldChg>
      <pc:sldChg chg="modNotes">
        <pc:chgData name="Moniz, Ruth" userId="S::rmoniz@email.sc.edu::d05f30c4-f871-4127-a9e3-954eefdf8394" providerId="AD" clId="Web-{788E5B14-ED9D-F915-025A-D98C1FD8D237}" dt="2024-08-12T13:13:57.584" v="47"/>
        <pc:sldMkLst>
          <pc:docMk/>
          <pc:sldMk cId="3198069728" sldId="360"/>
        </pc:sldMkLst>
      </pc:sldChg>
      <pc:sldChg chg="modNotes">
        <pc:chgData name="Moniz, Ruth" userId="S::rmoniz@email.sc.edu::d05f30c4-f871-4127-a9e3-954eefdf8394" providerId="AD" clId="Web-{788E5B14-ED9D-F915-025A-D98C1FD8D237}" dt="2024-08-12T13:14:03.678" v="49"/>
        <pc:sldMkLst>
          <pc:docMk/>
          <pc:sldMk cId="2137943402" sldId="361"/>
        </pc:sldMkLst>
      </pc:sldChg>
      <pc:sldChg chg="modNotes">
        <pc:chgData name="Moniz, Ruth" userId="S::rmoniz@email.sc.edu::d05f30c4-f871-4127-a9e3-954eefdf8394" providerId="AD" clId="Web-{788E5B14-ED9D-F915-025A-D98C1FD8D237}" dt="2024-08-12T13:14:10.256" v="51"/>
        <pc:sldMkLst>
          <pc:docMk/>
          <pc:sldMk cId="1552412104" sldId="362"/>
        </pc:sldMkLst>
      </pc:sldChg>
      <pc:sldChg chg="modNotes">
        <pc:chgData name="Moniz, Ruth" userId="S::rmoniz@email.sc.edu::d05f30c4-f871-4127-a9e3-954eefdf8394" providerId="AD" clId="Web-{788E5B14-ED9D-F915-025A-D98C1FD8D237}" dt="2024-08-12T13:14:15.257" v="53"/>
        <pc:sldMkLst>
          <pc:docMk/>
          <pc:sldMk cId="3268578501" sldId="363"/>
        </pc:sldMkLst>
      </pc:sldChg>
      <pc:sldChg chg="modNotes">
        <pc:chgData name="Moniz, Ruth" userId="S::rmoniz@email.sc.edu::d05f30c4-f871-4127-a9e3-954eefdf8394" providerId="AD" clId="Web-{788E5B14-ED9D-F915-025A-D98C1FD8D237}" dt="2024-08-12T13:14:20.897" v="55"/>
        <pc:sldMkLst>
          <pc:docMk/>
          <pc:sldMk cId="2659888700" sldId="364"/>
        </pc:sldMkLst>
      </pc:sldChg>
      <pc:sldChg chg="modNotes">
        <pc:chgData name="Moniz, Ruth" userId="S::rmoniz@email.sc.edu::d05f30c4-f871-4127-a9e3-954eefdf8394" providerId="AD" clId="Web-{788E5B14-ED9D-F915-025A-D98C1FD8D237}" dt="2024-08-12T13:14:31.273" v="57"/>
        <pc:sldMkLst>
          <pc:docMk/>
          <pc:sldMk cId="481037344" sldId="365"/>
        </pc:sldMkLst>
      </pc:sldChg>
      <pc:sldChg chg="modNotes">
        <pc:chgData name="Moniz, Ruth" userId="S::rmoniz@email.sc.edu::d05f30c4-f871-4127-a9e3-954eefdf8394" providerId="AD" clId="Web-{788E5B14-ED9D-F915-025A-D98C1FD8D237}" dt="2024-08-12T13:14:38.460" v="59"/>
        <pc:sldMkLst>
          <pc:docMk/>
          <pc:sldMk cId="1757819124" sldId="366"/>
        </pc:sldMkLst>
      </pc:sldChg>
      <pc:sldChg chg="modNotes">
        <pc:chgData name="Moniz, Ruth" userId="S::rmoniz@email.sc.edu::d05f30c4-f871-4127-a9e3-954eefdf8394" providerId="AD" clId="Web-{788E5B14-ED9D-F915-025A-D98C1FD8D237}" dt="2024-08-12T13:14:44.179" v="61"/>
        <pc:sldMkLst>
          <pc:docMk/>
          <pc:sldMk cId="3940037517" sldId="367"/>
        </pc:sldMkLst>
      </pc:sldChg>
      <pc:sldChg chg="modNotes">
        <pc:chgData name="Moniz, Ruth" userId="S::rmoniz@email.sc.edu::d05f30c4-f871-4127-a9e3-954eefdf8394" providerId="AD" clId="Web-{788E5B14-ED9D-F915-025A-D98C1FD8D237}" dt="2024-08-12T13:14:50.242" v="63"/>
        <pc:sldMkLst>
          <pc:docMk/>
          <pc:sldMk cId="164691086" sldId="368"/>
        </pc:sldMkLst>
      </pc:sldChg>
      <pc:sldChg chg="addSp modSp">
        <pc:chgData name="Moniz, Ruth" userId="S::rmoniz@email.sc.edu::d05f30c4-f871-4127-a9e3-954eefdf8394" providerId="AD" clId="Web-{788E5B14-ED9D-F915-025A-D98C1FD8D237}" dt="2024-08-12T13:17:37.903" v="73" actId="1076"/>
        <pc:sldMkLst>
          <pc:docMk/>
          <pc:sldMk cId="1332959213" sldId="369"/>
        </pc:sldMkLst>
        <pc:picChg chg="add mod">
          <ac:chgData name="Moniz, Ruth" userId="S::rmoniz@email.sc.edu::d05f30c4-f871-4127-a9e3-954eefdf8394" providerId="AD" clId="Web-{788E5B14-ED9D-F915-025A-D98C1FD8D237}" dt="2024-08-12T13:17:37.903" v="73" actId="1076"/>
          <ac:picMkLst>
            <pc:docMk/>
            <pc:sldMk cId="1332959213" sldId="369"/>
            <ac:picMk id="4" creationId="{5A79FFEA-5DC1-DE5A-08E8-0AB10C8151CB}"/>
          </ac:picMkLst>
        </pc:picChg>
      </pc:sldChg>
      <pc:sldChg chg="modNotes">
        <pc:chgData name="Moniz, Ruth" userId="S::rmoniz@email.sc.edu::d05f30c4-f871-4127-a9e3-954eefdf8394" providerId="AD" clId="Web-{788E5B14-ED9D-F915-025A-D98C1FD8D237}" dt="2024-08-12T13:16:58.668" v="65"/>
        <pc:sldMkLst>
          <pc:docMk/>
          <pc:sldMk cId="1868688636" sldId="370"/>
        </pc:sldMkLst>
      </pc:sldChg>
      <pc:sldChg chg="modNotes">
        <pc:chgData name="Moniz, Ruth" userId="S::rmoniz@email.sc.edu::d05f30c4-f871-4127-a9e3-954eefdf8394" providerId="AD" clId="Web-{788E5B14-ED9D-F915-025A-D98C1FD8D237}" dt="2024-08-12T13:17:04.090" v="67"/>
        <pc:sldMkLst>
          <pc:docMk/>
          <pc:sldMk cId="2979467278" sldId="371"/>
        </pc:sldMkLst>
      </pc:sldChg>
      <pc:sldChg chg="modNotes">
        <pc:chgData name="Moniz, Ruth" userId="S::rmoniz@email.sc.edu::d05f30c4-f871-4127-a9e3-954eefdf8394" providerId="AD" clId="Web-{788E5B14-ED9D-F915-025A-D98C1FD8D237}" dt="2024-08-12T13:17:09.981" v="69"/>
        <pc:sldMkLst>
          <pc:docMk/>
          <pc:sldMk cId="1160093507" sldId="372"/>
        </pc:sldMkLst>
      </pc:sldChg>
      <pc:sldChg chg="modNotes">
        <pc:chgData name="Moniz, Ruth" userId="S::rmoniz@email.sc.edu::d05f30c4-f871-4127-a9e3-954eefdf8394" providerId="AD" clId="Web-{788E5B14-ED9D-F915-025A-D98C1FD8D237}" dt="2024-08-12T13:17:52.779" v="75"/>
        <pc:sldMkLst>
          <pc:docMk/>
          <pc:sldMk cId="1161864066" sldId="374"/>
        </pc:sldMkLst>
      </pc:sldChg>
      <pc:sldChg chg="modNotes">
        <pc:chgData name="Moniz, Ruth" userId="S::rmoniz@email.sc.edu::d05f30c4-f871-4127-a9e3-954eefdf8394" providerId="AD" clId="Web-{788E5B14-ED9D-F915-025A-D98C1FD8D237}" dt="2024-08-12T13:18:13.951" v="79"/>
        <pc:sldMkLst>
          <pc:docMk/>
          <pc:sldMk cId="1257616861" sldId="375"/>
        </pc:sldMkLst>
      </pc:sldChg>
    </pc:docChg>
  </pc:docChgLst>
  <pc:docChgLst>
    <pc:chgData name="Chehoski, Brooke" userId="S::chehoski@sc.edu::332b0d89-69a8-4e9a-8650-be0946f16ada" providerId="AD" clId="Web-{0D90F727-E40D-4D39-9C1E-745C74E22761}"/>
    <pc:docChg chg="modSld">
      <pc:chgData name="Chehoski, Brooke" userId="S::chehoski@sc.edu::332b0d89-69a8-4e9a-8650-be0946f16ada" providerId="AD" clId="Web-{0D90F727-E40D-4D39-9C1E-745C74E22761}" dt="2024-08-09T14:15:14.186" v="8"/>
      <pc:docMkLst>
        <pc:docMk/>
      </pc:docMkLst>
      <pc:sldChg chg="modSp">
        <pc:chgData name="Chehoski, Brooke" userId="S::chehoski@sc.edu::332b0d89-69a8-4e9a-8650-be0946f16ada" providerId="AD" clId="Web-{0D90F727-E40D-4D39-9C1E-745C74E22761}" dt="2024-08-09T14:15:14.186" v="8"/>
        <pc:sldMkLst>
          <pc:docMk/>
          <pc:sldMk cId="2181773211" sldId="390"/>
        </pc:sldMkLst>
        <pc:spChg chg="mod">
          <ac:chgData name="Chehoski, Brooke" userId="S::chehoski@sc.edu::332b0d89-69a8-4e9a-8650-be0946f16ada" providerId="AD" clId="Web-{0D90F727-E40D-4D39-9C1E-745C74E22761}" dt="2024-08-09T14:14:55.450" v="6" actId="1076"/>
          <ac:spMkLst>
            <pc:docMk/>
            <pc:sldMk cId="2181773211" sldId="390"/>
            <ac:spMk id="11" creationId="{37D60903-DEB2-C8B9-A884-36CD834179A8}"/>
          </ac:spMkLst>
        </pc:spChg>
        <pc:picChg chg="mod">
          <ac:chgData name="Chehoski, Brooke" userId="S::chehoski@sc.edu::332b0d89-69a8-4e9a-8650-be0946f16ada" providerId="AD" clId="Web-{0D90F727-E40D-4D39-9C1E-745C74E22761}" dt="2024-08-09T14:15:14.186" v="8"/>
          <ac:picMkLst>
            <pc:docMk/>
            <pc:sldMk cId="2181773211" sldId="390"/>
            <ac:picMk id="12" creationId="{62EC33CB-1136-4974-9ED6-B9DEEF0937D6}"/>
          </ac:picMkLst>
        </pc:picChg>
      </pc:sldChg>
    </pc:docChg>
  </pc:docChgLst>
  <pc:docChgLst>
    <pc:chgData name="Moniz, Ruth" userId="S::rmoniz@email.sc.edu::d05f30c4-f871-4127-a9e3-954eefdf8394" providerId="AD" clId="Web-{A7034D35-B7ED-8877-09A8-2F4001D3F03F}"/>
    <pc:docChg chg="addSld delSld modSld">
      <pc:chgData name="Moniz, Ruth" userId="S::rmoniz@email.sc.edu::d05f30c4-f871-4127-a9e3-954eefdf8394" providerId="AD" clId="Web-{A7034D35-B7ED-8877-09A8-2F4001D3F03F}" dt="2024-08-12T13:26:21.165" v="27"/>
      <pc:docMkLst>
        <pc:docMk/>
      </pc:docMkLst>
      <pc:sldChg chg="modNotes">
        <pc:chgData name="Moniz, Ruth" userId="S::rmoniz@email.sc.edu::d05f30c4-f871-4127-a9e3-954eefdf8394" providerId="AD" clId="Web-{A7034D35-B7ED-8877-09A8-2F4001D3F03F}" dt="2024-08-12T13:26:21.165" v="27"/>
        <pc:sldMkLst>
          <pc:docMk/>
          <pc:sldMk cId="410074061" sldId="343"/>
        </pc:sldMkLst>
      </pc:sldChg>
      <pc:sldChg chg="modNotes">
        <pc:chgData name="Moniz, Ruth" userId="S::rmoniz@email.sc.edu::d05f30c4-f871-4127-a9e3-954eefdf8394" providerId="AD" clId="Web-{A7034D35-B7ED-8877-09A8-2F4001D3F03F}" dt="2024-08-12T13:23:54.279" v="3"/>
        <pc:sldMkLst>
          <pc:docMk/>
          <pc:sldMk cId="1257616861" sldId="375"/>
        </pc:sldMkLst>
      </pc:sldChg>
      <pc:sldChg chg="modNotes">
        <pc:chgData name="Moniz, Ruth" userId="S::rmoniz@email.sc.edu::d05f30c4-f871-4127-a9e3-954eefdf8394" providerId="AD" clId="Web-{A7034D35-B7ED-8877-09A8-2F4001D3F03F}" dt="2024-08-12T13:24:17.093" v="5"/>
        <pc:sldMkLst>
          <pc:docMk/>
          <pc:sldMk cId="1179941961" sldId="376"/>
        </pc:sldMkLst>
      </pc:sldChg>
      <pc:sldChg chg="modNotes">
        <pc:chgData name="Moniz, Ruth" userId="S::rmoniz@email.sc.edu::d05f30c4-f871-4127-a9e3-954eefdf8394" providerId="AD" clId="Web-{A7034D35-B7ED-8877-09A8-2F4001D3F03F}" dt="2024-08-12T13:24:27.610" v="8"/>
        <pc:sldMkLst>
          <pc:docMk/>
          <pc:sldMk cId="4220832029" sldId="377"/>
        </pc:sldMkLst>
      </pc:sldChg>
      <pc:sldChg chg="modNotes">
        <pc:chgData name="Moniz, Ruth" userId="S::rmoniz@email.sc.edu::d05f30c4-f871-4127-a9e3-954eefdf8394" providerId="AD" clId="Web-{A7034D35-B7ED-8877-09A8-2F4001D3F03F}" dt="2024-08-12T13:24:40.579" v="12"/>
        <pc:sldMkLst>
          <pc:docMk/>
          <pc:sldMk cId="4166123181" sldId="378"/>
        </pc:sldMkLst>
      </pc:sldChg>
      <pc:sldChg chg="modNotes">
        <pc:chgData name="Moniz, Ruth" userId="S::rmoniz@email.sc.edu::d05f30c4-f871-4127-a9e3-954eefdf8394" providerId="AD" clId="Web-{A7034D35-B7ED-8877-09A8-2F4001D3F03F}" dt="2024-08-12T13:24:20.125" v="6"/>
        <pc:sldMkLst>
          <pc:docMk/>
          <pc:sldMk cId="3074380958" sldId="379"/>
        </pc:sldMkLst>
      </pc:sldChg>
      <pc:sldChg chg="modNotes">
        <pc:chgData name="Moniz, Ruth" userId="S::rmoniz@email.sc.edu::d05f30c4-f871-4127-a9e3-954eefdf8394" providerId="AD" clId="Web-{A7034D35-B7ED-8877-09A8-2F4001D3F03F}" dt="2024-08-12T13:24:33.360" v="10"/>
        <pc:sldMkLst>
          <pc:docMk/>
          <pc:sldMk cId="4231369768" sldId="380"/>
        </pc:sldMkLst>
      </pc:sldChg>
      <pc:sldChg chg="modSp modNotes">
        <pc:chgData name="Moniz, Ruth" userId="S::rmoniz@email.sc.edu::d05f30c4-f871-4127-a9e3-954eefdf8394" providerId="AD" clId="Web-{A7034D35-B7ED-8877-09A8-2F4001D3F03F}" dt="2024-08-12T13:25:08.253" v="16" actId="20577"/>
        <pc:sldMkLst>
          <pc:docMk/>
          <pc:sldMk cId="248197732" sldId="381"/>
        </pc:sldMkLst>
        <pc:spChg chg="mod">
          <ac:chgData name="Moniz, Ruth" userId="S::rmoniz@email.sc.edu::d05f30c4-f871-4127-a9e3-954eefdf8394" providerId="AD" clId="Web-{A7034D35-B7ED-8877-09A8-2F4001D3F03F}" dt="2024-08-12T13:25:08.253" v="16" actId="20577"/>
          <ac:spMkLst>
            <pc:docMk/>
            <pc:sldMk cId="248197732" sldId="381"/>
            <ac:spMk id="7" creationId="{23EBCEB6-5349-1C47-AE8C-98D7260F2F4B}"/>
          </ac:spMkLst>
        </pc:spChg>
      </pc:sldChg>
      <pc:sldChg chg="modNotes">
        <pc:chgData name="Moniz, Ruth" userId="S::rmoniz@email.sc.edu::d05f30c4-f871-4127-a9e3-954eefdf8394" providerId="AD" clId="Web-{A7034D35-B7ED-8877-09A8-2F4001D3F03F}" dt="2024-08-12T13:25:23.520" v="17"/>
        <pc:sldMkLst>
          <pc:docMk/>
          <pc:sldMk cId="3840973159" sldId="382"/>
        </pc:sldMkLst>
      </pc:sldChg>
      <pc:sldChg chg="modNotes">
        <pc:chgData name="Moniz, Ruth" userId="S::rmoniz@email.sc.edu::d05f30c4-f871-4127-a9e3-954eefdf8394" providerId="AD" clId="Web-{A7034D35-B7ED-8877-09A8-2F4001D3F03F}" dt="2024-08-12T13:25:44.209" v="22"/>
        <pc:sldMkLst>
          <pc:docMk/>
          <pc:sldMk cId="4117941189" sldId="383"/>
        </pc:sldMkLst>
      </pc:sldChg>
      <pc:sldChg chg="modNotes">
        <pc:chgData name="Moniz, Ruth" userId="S::rmoniz@email.sc.edu::d05f30c4-f871-4127-a9e3-954eefdf8394" providerId="AD" clId="Web-{A7034D35-B7ED-8877-09A8-2F4001D3F03F}" dt="2024-08-12T13:24:43.173" v="13"/>
        <pc:sldMkLst>
          <pc:docMk/>
          <pc:sldMk cId="2912314230" sldId="384"/>
        </pc:sldMkLst>
      </pc:sldChg>
      <pc:sldChg chg="modNotes">
        <pc:chgData name="Moniz, Ruth" userId="S::rmoniz@email.sc.edu::d05f30c4-f871-4127-a9e3-954eefdf8394" providerId="AD" clId="Web-{A7034D35-B7ED-8877-09A8-2F4001D3F03F}" dt="2024-08-12T13:25:26.755" v="18"/>
        <pc:sldMkLst>
          <pc:docMk/>
          <pc:sldMk cId="1186786772" sldId="385"/>
        </pc:sldMkLst>
      </pc:sldChg>
      <pc:sldChg chg="modNotes">
        <pc:chgData name="Moniz, Ruth" userId="S::rmoniz@email.sc.edu::d05f30c4-f871-4127-a9e3-954eefdf8394" providerId="AD" clId="Web-{A7034D35-B7ED-8877-09A8-2F4001D3F03F}" dt="2024-08-12T13:25:31.599" v="19"/>
        <pc:sldMkLst>
          <pc:docMk/>
          <pc:sldMk cId="987477756" sldId="386"/>
        </pc:sldMkLst>
      </pc:sldChg>
      <pc:sldChg chg="modNotes">
        <pc:chgData name="Moniz, Ruth" userId="S::rmoniz@email.sc.edu::d05f30c4-f871-4127-a9e3-954eefdf8394" providerId="AD" clId="Web-{A7034D35-B7ED-8877-09A8-2F4001D3F03F}" dt="2024-08-12T13:25:34.380" v="20"/>
        <pc:sldMkLst>
          <pc:docMk/>
          <pc:sldMk cId="1316691795" sldId="387"/>
        </pc:sldMkLst>
      </pc:sldChg>
      <pc:sldChg chg="modNotes">
        <pc:chgData name="Moniz, Ruth" userId="S::rmoniz@email.sc.edu::d05f30c4-f871-4127-a9e3-954eefdf8394" providerId="AD" clId="Web-{A7034D35-B7ED-8877-09A8-2F4001D3F03F}" dt="2024-08-12T13:25:47.100" v="23"/>
        <pc:sldMkLst>
          <pc:docMk/>
          <pc:sldMk cId="1337788828" sldId="388"/>
        </pc:sldMkLst>
      </pc:sldChg>
      <pc:sldChg chg="del">
        <pc:chgData name="Moniz, Ruth" userId="S::rmoniz@email.sc.edu::d05f30c4-f871-4127-a9e3-954eefdf8394" providerId="AD" clId="Web-{A7034D35-B7ED-8877-09A8-2F4001D3F03F}" dt="2024-08-12T13:26:04.898" v="24"/>
        <pc:sldMkLst>
          <pc:docMk/>
          <pc:sldMk cId="1017762147" sldId="389"/>
        </pc:sldMkLst>
      </pc:sldChg>
      <pc:sldChg chg="modNotes">
        <pc:chgData name="Moniz, Ruth" userId="S::rmoniz@email.sc.edu::d05f30c4-f871-4127-a9e3-954eefdf8394" providerId="AD" clId="Web-{A7034D35-B7ED-8877-09A8-2F4001D3F03F}" dt="2024-08-12T13:26:15.508" v="26"/>
        <pc:sldMkLst>
          <pc:docMk/>
          <pc:sldMk cId="2181773211" sldId="390"/>
        </pc:sldMkLst>
      </pc:sldChg>
      <pc:sldChg chg="add replId">
        <pc:chgData name="Moniz, Ruth" userId="S::rmoniz@email.sc.edu::d05f30c4-f871-4127-a9e3-954eefdf8394" providerId="AD" clId="Web-{A7034D35-B7ED-8877-09A8-2F4001D3F03F}" dt="2024-08-12T13:24:56.580" v="15"/>
        <pc:sldMkLst>
          <pc:docMk/>
          <pc:sldMk cId="4197003459" sldId="391"/>
        </pc:sldMkLst>
      </pc:sldChg>
    </pc:docChg>
  </pc:docChgLst>
  <pc:docChgLst>
    <pc:chgData name="Chehoski, Brooke" userId="S::chehoski@sc.edu::332b0d89-69a8-4e9a-8650-be0946f16ada" providerId="AD" clId="Web-{972B5BA2-2860-5483-9233-BFB2304FD5D1}"/>
    <pc:docChg chg="modSld">
      <pc:chgData name="Chehoski, Brooke" userId="S::chehoski@sc.edu::332b0d89-69a8-4e9a-8650-be0946f16ada" providerId="AD" clId="Web-{972B5BA2-2860-5483-9233-BFB2304FD5D1}" dt="2024-08-09T15:02:30.856" v="1" actId="20577"/>
      <pc:docMkLst>
        <pc:docMk/>
      </pc:docMkLst>
      <pc:sldChg chg="modSp">
        <pc:chgData name="Chehoski, Brooke" userId="S::chehoski@sc.edu::332b0d89-69a8-4e9a-8650-be0946f16ada" providerId="AD" clId="Web-{972B5BA2-2860-5483-9233-BFB2304FD5D1}" dt="2024-08-09T15:02:30.856" v="1" actId="20577"/>
        <pc:sldMkLst>
          <pc:docMk/>
          <pc:sldMk cId="1188018844" sldId="261"/>
        </pc:sldMkLst>
        <pc:spChg chg="mod">
          <ac:chgData name="Chehoski, Brooke" userId="S::chehoski@sc.edu::332b0d89-69a8-4e9a-8650-be0946f16ada" providerId="AD" clId="Web-{972B5BA2-2860-5483-9233-BFB2304FD5D1}" dt="2024-08-09T15:02:28.528" v="0" actId="20577"/>
          <ac:spMkLst>
            <pc:docMk/>
            <pc:sldMk cId="1188018844" sldId="261"/>
            <ac:spMk id="2" creationId="{2D834E22-FD31-64BE-60F8-FD67458508F3}"/>
          </ac:spMkLst>
        </pc:spChg>
        <pc:spChg chg="mod">
          <ac:chgData name="Chehoski, Brooke" userId="S::chehoski@sc.edu::332b0d89-69a8-4e9a-8650-be0946f16ada" providerId="AD" clId="Web-{972B5BA2-2860-5483-9233-BFB2304FD5D1}" dt="2024-08-09T15:02:30.856" v="1" actId="20577"/>
          <ac:spMkLst>
            <pc:docMk/>
            <pc:sldMk cId="1188018844" sldId="261"/>
            <ac:spMk id="3" creationId="{E5CC173C-FBEF-DB2A-7430-76B05AA84F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5C245-84E9-774C-B94D-5006F1794950}"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93A10-3937-B047-84CA-87E258EF53E8}" type="slidenum">
              <a:rPr lang="en-US" smtClean="0"/>
              <a:t>‹#›</a:t>
            </a:fld>
            <a:endParaRPr lang="en-US"/>
          </a:p>
        </p:txBody>
      </p:sp>
    </p:spTree>
    <p:extLst>
      <p:ext uri="{BB962C8B-B14F-4D97-AF65-F5344CB8AC3E}">
        <p14:creationId xmlns:p14="http://schemas.microsoft.com/office/powerpoint/2010/main" val="245318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dictionary.cambridge.org/us/dictionary/english/shock" TargetMode="External"/><Relationship Id="rId13" Type="http://schemas.openxmlformats.org/officeDocument/2006/relationships/hyperlink" Target="https://dictionary.cambridge.org/us/dictionary/english/bad" TargetMode="External"/><Relationship Id="rId3" Type="http://schemas.openxmlformats.org/officeDocument/2006/relationships/hyperlink" Target="https://dictionary.cambridge.org/us/dictionary/english/experience" TargetMode="External"/><Relationship Id="rId7" Type="http://schemas.openxmlformats.org/officeDocument/2006/relationships/hyperlink" Target="https://dictionary.cambridge.org/us/dictionary/english/fear" TargetMode="External"/><Relationship Id="rId12" Type="http://schemas.openxmlformats.org/officeDocument/2006/relationships/hyperlink" Target="https://dictionary.cambridge.org/us/dictionary/english/remember"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dictionary.cambridge.org/us/dictionary/english/reaction" TargetMode="External"/><Relationship Id="rId11" Type="http://schemas.openxmlformats.org/officeDocument/2006/relationships/hyperlink" Target="https://dictionary.cambridge.org/us/dictionary/english/especially" TargetMode="External"/><Relationship Id="rId5" Type="http://schemas.openxmlformats.org/officeDocument/2006/relationships/hyperlink" Target="https://dictionary.cambridge.org/us/dictionary/english/emotional" TargetMode="External"/><Relationship Id="rId10" Type="http://schemas.openxmlformats.org/officeDocument/2006/relationships/hyperlink" Target="https://dictionary.cambridge.org/us/dictionary/english/worry" TargetMode="External"/><Relationship Id="rId4" Type="http://schemas.openxmlformats.org/officeDocument/2006/relationships/hyperlink" Target="https://dictionary.cambridge.org/us/dictionary/english/strong" TargetMode="External"/><Relationship Id="rId9" Type="http://schemas.openxmlformats.org/officeDocument/2006/relationships/hyperlink" Target="https://dictionary.cambridge.org/us/dictionary/english/anger" TargetMode="External"/><Relationship Id="rId14" Type="http://schemas.openxmlformats.org/officeDocument/2006/relationships/hyperlink" Target="https://dictionary.cambridge.org/us/dictionary/english/happe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a:t>
            </a:r>
          </a:p>
          <a:p>
            <a:pPr marL="285750" indent="-285750">
              <a:buFont typeface="Arial"/>
              <a:buChar char="•"/>
            </a:pPr>
            <a:r>
              <a:rPr lang="en-US"/>
              <a:t>Welcome back to The Guide! As mentioned, before I will be here for about 5 classes.  Last week we worked “Topic A- What is Mental Health” and today we are onto “Topic B- How is the brain involved in mental health?”</a:t>
            </a:r>
          </a:p>
          <a:p>
            <a:r>
              <a:rPr lang="en-US" b="1"/>
              <a:t>Do</a:t>
            </a:r>
            <a:r>
              <a:rPr lang="en-US"/>
              <a:t>:</a:t>
            </a:r>
          </a:p>
          <a:p>
            <a:pPr marL="285750" indent="-285750">
              <a:buFont typeface="Arial"/>
              <a:buChar char="•"/>
            </a:pPr>
            <a:r>
              <a:rPr lang="en-US"/>
              <a:t>Review class rules or other important items as needed.  </a:t>
            </a:r>
          </a:p>
          <a:p>
            <a:r>
              <a:rPr lang="en-US" b="1"/>
              <a:t>Ask</a:t>
            </a:r>
            <a:r>
              <a:rPr lang="en-US"/>
              <a:t>:</a:t>
            </a:r>
          </a:p>
          <a:p>
            <a:pPr marL="285750" indent="-285750">
              <a:buFont typeface="Arial"/>
              <a:buChar char="•"/>
            </a:pPr>
            <a:r>
              <a:rPr lang="en-US"/>
              <a:t>Can someone remind us of a few things we learned last time we met?</a:t>
            </a:r>
          </a:p>
          <a:p>
            <a:pPr marL="285750" indent="-285750">
              <a:buFont typeface="Arial"/>
              <a:buChar char="•"/>
            </a:pPr>
            <a:r>
              <a:rPr lang="en-US" dirty="0"/>
              <a:t>Take 2-3 examples and move on to the next slide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0293A10-3937-B047-84CA-87E258EF53E8}" type="slidenum">
              <a:rPr lang="en-US" smtClean="0"/>
              <a:t>2</a:t>
            </a:fld>
            <a:endParaRPr lang="en-US"/>
          </a:p>
        </p:txBody>
      </p:sp>
    </p:spTree>
    <p:extLst>
      <p:ext uri="{BB962C8B-B14F-4D97-AF65-F5344CB8AC3E}">
        <p14:creationId xmlns:p14="http://schemas.microsoft.com/office/powerpoint/2010/main" val="2865546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endParaRPr lang="en-US" dirty="0"/>
          </a:p>
          <a:p>
            <a:pPr marL="171450" indent="-171450">
              <a:buFont typeface="Arial"/>
              <a:buChar char="•"/>
            </a:pPr>
            <a:r>
              <a:rPr lang="en-US" dirty="0"/>
              <a:t>Review the slide and discuss their understanding of the terms presented. </a:t>
            </a:r>
          </a:p>
          <a:p>
            <a:r>
              <a:rPr lang="en-US" b="1" dirty="0"/>
              <a:t>Say</a:t>
            </a:r>
            <a:r>
              <a:rPr lang="en-US" dirty="0"/>
              <a:t>:  </a:t>
            </a:r>
          </a:p>
          <a:p>
            <a:pPr marL="171450" indent="-171450">
              <a:buFont typeface="Arial"/>
              <a:buChar char="•"/>
            </a:pPr>
            <a:r>
              <a:rPr lang="en-US" dirty="0"/>
              <a:t>There’s a little more than just Mental Illness and Mental Health.  There are a few levels to consider as we see in this slide.</a:t>
            </a:r>
          </a:p>
          <a:p>
            <a:pPr marL="171450" indent="-171450">
              <a:buFont typeface="Arial"/>
              <a:buChar char="•"/>
            </a:pPr>
            <a:r>
              <a:rPr lang="en-US" dirty="0"/>
              <a:t>A person can be in one or more of these states </a:t>
            </a:r>
            <a:r>
              <a:rPr lang="en-US" b="1" i="1" dirty="0"/>
              <a:t>at the same time</a:t>
            </a:r>
            <a:r>
              <a:rPr lang="en-US" dirty="0"/>
              <a:t>. For example, a person can have Schizophrenia (a mental illness), their pet dog has died (a mental health problem), and they lost their homework on the way to school (mental distress), yet they are walking to school with their friends and enjoying themselves.</a:t>
            </a:r>
          </a:p>
          <a:p>
            <a:pPr marL="171450" indent="-171450">
              <a:buFont typeface="Arial"/>
              <a:buChar char="•"/>
            </a:pPr>
            <a:r>
              <a:rPr lang="en-US" dirty="0"/>
              <a:t>It may be easiest to think about mental health states in a triangle</a:t>
            </a:r>
          </a:p>
          <a:p>
            <a:pPr marL="628650" lvl="1" indent="-171450">
              <a:buFont typeface="Arial"/>
              <a:buChar char="•"/>
            </a:pPr>
            <a:r>
              <a:rPr lang="en-US" dirty="0"/>
              <a:t>On the right side you see that there are 4 different Mental Health States- read the states</a:t>
            </a:r>
          </a:p>
          <a:p>
            <a:pPr marL="628650" lvl="1" indent="-171450">
              <a:buFont typeface="Arial"/>
              <a:buChar char="•"/>
            </a:pPr>
            <a:r>
              <a:rPr lang="en-US" dirty="0"/>
              <a:t>On the left side you can see a description of what each state may experience</a:t>
            </a:r>
          </a:p>
          <a:p>
            <a:pPr marL="628650" lvl="1" indent="-171450">
              <a:buFont typeface="Arial"/>
              <a:buChar char="•"/>
            </a:pPr>
            <a:r>
              <a:rPr lang="en-US" dirty="0"/>
              <a:t>You can think of the amount of people who experience each level has how big of an area in the triangle the level take up.  For example, the Mental Illness area is only a small area, meaning most people do not experience a true mental health disorder.  </a:t>
            </a:r>
          </a:p>
          <a:p>
            <a:pPr lvl="1"/>
            <a:r>
              <a:rPr lang="en-US" b="1" dirty="0"/>
              <a:t>Do</a:t>
            </a:r>
            <a:r>
              <a:rPr lang="en-US" dirty="0"/>
              <a:t>: </a:t>
            </a:r>
          </a:p>
          <a:p>
            <a:pPr marL="171450" indent="-171450">
              <a:buFont typeface="Arial"/>
              <a:buChar char="•"/>
            </a:pPr>
            <a:r>
              <a:rPr lang="en-US" dirty="0"/>
              <a:t>Read each level and the description</a:t>
            </a:r>
          </a:p>
          <a:p>
            <a:r>
              <a:rPr lang="en-US" b="1" dirty="0"/>
              <a:t>Ask:</a:t>
            </a:r>
            <a:endParaRPr lang="en-US" dirty="0"/>
          </a:p>
          <a:p>
            <a:pPr marL="171450" indent="-171450">
              <a:buFont typeface="Arial"/>
              <a:buChar char="•"/>
            </a:pPr>
            <a:r>
              <a:rPr lang="en-US" dirty="0"/>
              <a:t>Who can provide an example of one of the mental health states?  Try to get and example for each mental health state?</a:t>
            </a:r>
            <a:r>
              <a:rPr lang="en-US" b="1" dirty="0"/>
              <a:t>  </a:t>
            </a:r>
            <a:endParaRPr lang="en-US" dirty="0"/>
          </a:p>
          <a:p>
            <a:pPr marL="171450" indent="-171450">
              <a:buFont typeface="Arial"/>
              <a:buChar char="•"/>
            </a:pPr>
            <a:r>
              <a:rPr lang="en-US" dirty="0"/>
              <a:t>How many of you have experienced  one or more of these states </a:t>
            </a:r>
            <a:r>
              <a:rPr lang="en-US" b="1" dirty="0"/>
              <a:t>(NORMALIZE this experience)</a:t>
            </a:r>
            <a:endParaRPr lang="en-US" dirty="0"/>
          </a:p>
          <a:p>
            <a:r>
              <a:rPr lang="en-US" b="1" dirty="0"/>
              <a:t>Say</a:t>
            </a:r>
            <a:r>
              <a:rPr lang="en-US" dirty="0"/>
              <a:t>: </a:t>
            </a:r>
          </a:p>
          <a:p>
            <a:pPr marL="171450" indent="-171450">
              <a:buFont typeface="Arial"/>
              <a:buChar char="•"/>
            </a:pPr>
            <a:r>
              <a:rPr lang="en-US" dirty="0"/>
              <a:t>Let’s talk about each level a little more…..(next slides will provide more details on each level)</a:t>
            </a:r>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12</a:t>
            </a:fld>
            <a:endParaRPr lang="en-US"/>
          </a:p>
        </p:txBody>
      </p:sp>
    </p:spTree>
    <p:extLst>
      <p:ext uri="{BB962C8B-B14F-4D97-AF65-F5344CB8AC3E}">
        <p14:creationId xmlns:p14="http://schemas.microsoft.com/office/powerpoint/2010/main" val="136020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a:t>
            </a:r>
            <a:endParaRPr lang="en-US"/>
          </a:p>
          <a:p>
            <a:pPr marL="171450" indent="-171450">
              <a:buFont typeface="Arial"/>
              <a:buChar char="•"/>
            </a:pPr>
            <a:r>
              <a:rPr lang="en-US"/>
              <a:t>Review the slide and discuss their understanding of the terms presented. </a:t>
            </a:r>
          </a:p>
          <a:p>
            <a:r>
              <a:rPr lang="en-US" b="1" dirty="0"/>
              <a:t>Say</a:t>
            </a:r>
            <a:r>
              <a:rPr lang="en-US" dirty="0"/>
              <a:t>:  </a:t>
            </a:r>
          </a:p>
          <a:p>
            <a:pPr marL="171450" indent="-171450">
              <a:buFont typeface="Arial"/>
              <a:buChar char="•"/>
            </a:pPr>
            <a:r>
              <a:rPr lang="en-US" dirty="0"/>
              <a:t>There’s a little more than just Mental Illness and Mental Health.  There are a few levels to consider as we see in this slide.</a:t>
            </a:r>
          </a:p>
          <a:p>
            <a:pPr marL="171450" indent="-171450">
              <a:buFont typeface="Arial"/>
              <a:buChar char="•"/>
            </a:pPr>
            <a:r>
              <a:rPr lang="en-US" dirty="0"/>
              <a:t>A person can be in one or more of these states </a:t>
            </a:r>
            <a:r>
              <a:rPr lang="en-US" b="1" i="1" dirty="0"/>
              <a:t>at the same time</a:t>
            </a:r>
            <a:r>
              <a:rPr lang="en-US" dirty="0"/>
              <a:t>. For example, a person can have Schizophrenia (a mental illness), their pet dog has died (a mental health problem), and they lost their homework on the way to school (mental distress), yet they are walking to school with their friends and enjoying themselves.</a:t>
            </a:r>
          </a:p>
          <a:p>
            <a:pPr marL="171450" indent="-171450">
              <a:buFont typeface="Arial"/>
              <a:buChar char="•"/>
            </a:pPr>
            <a:r>
              <a:rPr lang="en-US" dirty="0"/>
              <a:t>It may be easiest to think about mental health states in a triangle</a:t>
            </a:r>
          </a:p>
          <a:p>
            <a:pPr marL="628650" lvl="1" indent="-171450">
              <a:buFont typeface="Arial"/>
              <a:buChar char="•"/>
            </a:pPr>
            <a:r>
              <a:rPr lang="en-US" dirty="0"/>
              <a:t>On the right side you see that there are 4 different Mental Health States- read the states</a:t>
            </a:r>
          </a:p>
          <a:p>
            <a:pPr marL="628650" lvl="1" indent="-171450">
              <a:buFont typeface="Arial"/>
              <a:buChar char="•"/>
            </a:pPr>
            <a:r>
              <a:rPr lang="en-US" dirty="0"/>
              <a:t>On the left side you can see a description of what each state may experience</a:t>
            </a:r>
          </a:p>
          <a:p>
            <a:pPr marL="628650" lvl="1" indent="-171450">
              <a:buFont typeface="Arial"/>
              <a:buChar char="•"/>
            </a:pPr>
            <a:r>
              <a:rPr lang="en-US" dirty="0"/>
              <a:t>You can think of the amount of people who experience each level has how big of an area in the triangle the level take up.  For example, the Mental Illness area is only a small area, meaning most people do not experience a true mental health disorder.  </a:t>
            </a:r>
          </a:p>
          <a:p>
            <a:pPr lvl="1"/>
            <a:r>
              <a:rPr lang="en-US" b="1" dirty="0"/>
              <a:t>Do</a:t>
            </a:r>
            <a:r>
              <a:rPr lang="en-US" dirty="0"/>
              <a:t>: </a:t>
            </a:r>
          </a:p>
          <a:p>
            <a:pPr marL="171450" indent="-171450">
              <a:buFont typeface="Arial"/>
              <a:buChar char="•"/>
            </a:pPr>
            <a:r>
              <a:rPr lang="en-US" dirty="0"/>
              <a:t>Read each level and the description</a:t>
            </a:r>
          </a:p>
          <a:p>
            <a:r>
              <a:rPr lang="en-US" b="1" dirty="0"/>
              <a:t>Ask:</a:t>
            </a:r>
            <a:endParaRPr lang="en-US"/>
          </a:p>
          <a:p>
            <a:pPr marL="171450" indent="-171450">
              <a:buFont typeface="Arial"/>
              <a:buChar char="•"/>
            </a:pPr>
            <a:r>
              <a:rPr lang="en-US" dirty="0"/>
              <a:t>Who can provide an example of one of the mental health states?  Try to get and example for each mental health state?</a:t>
            </a:r>
            <a:r>
              <a:rPr lang="en-US" b="1" dirty="0"/>
              <a:t>  </a:t>
            </a:r>
            <a:endParaRPr lang="en-US"/>
          </a:p>
          <a:p>
            <a:pPr marL="171450" indent="-171450">
              <a:buFont typeface="Arial"/>
              <a:buChar char="•"/>
            </a:pPr>
            <a:r>
              <a:rPr lang="en-US" dirty="0"/>
              <a:t>How many of you have experienced  one or more of these states </a:t>
            </a:r>
            <a:r>
              <a:rPr lang="en-US" b="1" dirty="0"/>
              <a:t>(NORMALIZE this experience)</a:t>
            </a:r>
            <a:endParaRPr lang="en-US" dirty="0"/>
          </a:p>
          <a:p>
            <a:r>
              <a:rPr lang="en-US" b="1" dirty="0"/>
              <a:t>Say</a:t>
            </a:r>
            <a:r>
              <a:rPr lang="en-US" dirty="0"/>
              <a:t>: </a:t>
            </a:r>
          </a:p>
          <a:p>
            <a:pPr marL="171450" indent="-171450">
              <a:buFont typeface="Arial"/>
              <a:buChar char="•"/>
            </a:pPr>
            <a:r>
              <a:rPr lang="en-US" dirty="0"/>
              <a:t>Let’s talk about each level a little more…..(next slides will provide more details on each level)</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13</a:t>
            </a:fld>
            <a:endParaRPr lang="en-US"/>
          </a:p>
        </p:txBody>
      </p:sp>
    </p:spTree>
    <p:extLst>
      <p:ext uri="{BB962C8B-B14F-4D97-AF65-F5344CB8AC3E}">
        <p14:creationId xmlns:p14="http://schemas.microsoft.com/office/powerpoint/2010/main" val="189751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a:t>
            </a:r>
            <a:endParaRPr lang="en-US"/>
          </a:p>
          <a:p>
            <a:pPr marL="171450" indent="-171450">
              <a:buFont typeface="Arial"/>
              <a:buChar char="•"/>
            </a:pPr>
            <a:r>
              <a:rPr lang="en-US"/>
              <a:t>Review the slide and discuss their understanding of the terms presented. </a:t>
            </a:r>
          </a:p>
          <a:p>
            <a:r>
              <a:rPr lang="en-US" b="1"/>
              <a:t>Say</a:t>
            </a:r>
            <a:r>
              <a:rPr lang="en-US"/>
              <a:t>:  </a:t>
            </a:r>
          </a:p>
          <a:p>
            <a:pPr marL="171450" indent="-171450">
              <a:buFont typeface="Arial"/>
              <a:buChar char="•"/>
            </a:pPr>
            <a:r>
              <a:rPr lang="en-US" dirty="0"/>
              <a:t>There’s a little more than just Mental Illness and Mental Health.  There are a few levels to consider as we see in this slide.</a:t>
            </a:r>
          </a:p>
          <a:p>
            <a:pPr marL="171450" indent="-171450">
              <a:buFont typeface="Arial"/>
              <a:buChar char="•"/>
            </a:pPr>
            <a:r>
              <a:rPr lang="en-US" dirty="0"/>
              <a:t>A person can be in one or more of these states </a:t>
            </a:r>
            <a:r>
              <a:rPr lang="en-US" b="1" i="1" dirty="0"/>
              <a:t>at the same time</a:t>
            </a:r>
            <a:r>
              <a:rPr lang="en-US" dirty="0"/>
              <a:t>. For example, a person can have Schizophrenia (a mental illness), their pet dog has died (a mental health problem), and they lost their homework on the way to school (mental distress), yet they are walking to school with their friends and enjoying themselves.</a:t>
            </a:r>
          </a:p>
          <a:p>
            <a:pPr marL="171450" indent="-171450">
              <a:buFont typeface="Arial"/>
              <a:buChar char="•"/>
            </a:pPr>
            <a:r>
              <a:rPr lang="en-US" dirty="0"/>
              <a:t>It may be easiest to think about mental health states in a triangle</a:t>
            </a:r>
          </a:p>
          <a:p>
            <a:pPr marL="628650" lvl="1" indent="-171450">
              <a:buFont typeface="Arial"/>
              <a:buChar char="•"/>
            </a:pPr>
            <a:r>
              <a:rPr lang="en-US" dirty="0"/>
              <a:t>On the right side you see that there are 4 different Mental Health States- read the states</a:t>
            </a:r>
          </a:p>
          <a:p>
            <a:pPr marL="628650" lvl="1" indent="-171450">
              <a:buFont typeface="Arial"/>
              <a:buChar char="•"/>
            </a:pPr>
            <a:r>
              <a:rPr lang="en-US" dirty="0"/>
              <a:t>On the left side you can see a description of what each state may experience</a:t>
            </a:r>
          </a:p>
          <a:p>
            <a:pPr marL="628650" lvl="1" indent="-171450">
              <a:buFont typeface="Arial"/>
              <a:buChar char="•"/>
            </a:pPr>
            <a:r>
              <a:rPr lang="en-US" dirty="0"/>
              <a:t>You can think of the amount of people who experience each level has how big of an area in the triangle the level take up.  For example, the Mental Illness area is only a small area, meaning most people do not experience a true mental health disorder.  </a:t>
            </a:r>
          </a:p>
          <a:p>
            <a:pPr lvl="1"/>
            <a:r>
              <a:rPr lang="en-US" b="1" dirty="0"/>
              <a:t>Do</a:t>
            </a:r>
            <a:r>
              <a:rPr lang="en-US" dirty="0"/>
              <a:t>: </a:t>
            </a:r>
          </a:p>
          <a:p>
            <a:pPr marL="171450" indent="-171450">
              <a:buFont typeface="Arial"/>
              <a:buChar char="•"/>
            </a:pPr>
            <a:r>
              <a:rPr lang="en-US" dirty="0"/>
              <a:t>Read each level and the description</a:t>
            </a:r>
          </a:p>
          <a:p>
            <a:r>
              <a:rPr lang="en-US" b="1" dirty="0"/>
              <a:t>Ask:</a:t>
            </a:r>
            <a:endParaRPr lang="en-US" dirty="0"/>
          </a:p>
          <a:p>
            <a:pPr marL="171450" indent="-171450">
              <a:buFont typeface="Arial"/>
              <a:buChar char="•"/>
            </a:pPr>
            <a:r>
              <a:rPr lang="en-US" dirty="0"/>
              <a:t>Who can provide an example of one of the mental health states?  Try to get and example for each mental health state?</a:t>
            </a:r>
            <a:r>
              <a:rPr lang="en-US" b="1" dirty="0"/>
              <a:t>  </a:t>
            </a:r>
            <a:endParaRPr lang="en-US" dirty="0"/>
          </a:p>
          <a:p>
            <a:pPr marL="171450" indent="-171450">
              <a:buFont typeface="Arial"/>
              <a:buChar char="•"/>
            </a:pPr>
            <a:r>
              <a:rPr lang="en-US" dirty="0"/>
              <a:t>How many of you have experienced  one or more of these states </a:t>
            </a:r>
            <a:r>
              <a:rPr lang="en-US" b="1" dirty="0"/>
              <a:t>(NORMALIZE this experience)</a:t>
            </a:r>
            <a:endParaRPr lang="en-US"/>
          </a:p>
          <a:p>
            <a:r>
              <a:rPr lang="en-US" b="1" dirty="0"/>
              <a:t>Say</a:t>
            </a:r>
            <a:r>
              <a:rPr lang="en-US" dirty="0"/>
              <a:t>: </a:t>
            </a:r>
          </a:p>
          <a:p>
            <a:pPr marL="171450" indent="-171450">
              <a:buFont typeface="Arial"/>
              <a:buChar char="•"/>
            </a:pPr>
            <a:r>
              <a:rPr lang="en-US" dirty="0"/>
              <a:t>Let’s talk about each level a little more…..(next slides will provide more details on each level)</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14</a:t>
            </a:fld>
            <a:endParaRPr lang="en-US"/>
          </a:p>
        </p:txBody>
      </p:sp>
    </p:spTree>
    <p:extLst>
      <p:ext uri="{BB962C8B-B14F-4D97-AF65-F5344CB8AC3E}">
        <p14:creationId xmlns:p14="http://schemas.microsoft.com/office/powerpoint/2010/main" val="3213163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a:t>
            </a:r>
            <a:endParaRPr lang="en-US"/>
          </a:p>
          <a:p>
            <a:pPr marL="171450" indent="-171450">
              <a:buFont typeface="Arial"/>
              <a:buChar char="•"/>
            </a:pPr>
            <a:r>
              <a:rPr lang="en-US" dirty="0"/>
              <a:t>Review the slide and discuss their understanding of the terms presented. </a:t>
            </a:r>
          </a:p>
          <a:p>
            <a:r>
              <a:rPr lang="en-US" b="1" dirty="0"/>
              <a:t>Say</a:t>
            </a:r>
            <a:r>
              <a:rPr lang="en-US" dirty="0"/>
              <a:t>:  </a:t>
            </a:r>
          </a:p>
          <a:p>
            <a:pPr marL="171450" indent="-171450">
              <a:buFont typeface="Arial"/>
              <a:buChar char="•"/>
            </a:pPr>
            <a:r>
              <a:rPr lang="en-US" dirty="0"/>
              <a:t>There’s a little more than just Mental Illness and Mental Health.  There are a few levels to consider as we see in this slide.</a:t>
            </a:r>
          </a:p>
          <a:p>
            <a:pPr marL="171450" indent="-171450">
              <a:buFont typeface="Arial"/>
              <a:buChar char="•"/>
            </a:pPr>
            <a:r>
              <a:rPr lang="en-US" dirty="0"/>
              <a:t>A person can be in one or more of these states </a:t>
            </a:r>
            <a:r>
              <a:rPr lang="en-US" b="1" i="1" dirty="0"/>
              <a:t>at the same time</a:t>
            </a:r>
            <a:r>
              <a:rPr lang="en-US" dirty="0"/>
              <a:t>. For example, a person can have Schizophrenia (a mental illness), their pet dog has died (a mental health problem), and they lost their homework on the way to school (mental distress), yet they are walking to school with their friends and enjoying themselves.</a:t>
            </a:r>
          </a:p>
          <a:p>
            <a:pPr marL="171450" indent="-171450">
              <a:buFont typeface="Arial"/>
              <a:buChar char="•"/>
            </a:pPr>
            <a:r>
              <a:rPr lang="en-US" dirty="0"/>
              <a:t>It may be easiest to think about mental health states in a triangle</a:t>
            </a:r>
          </a:p>
          <a:p>
            <a:pPr marL="628650" lvl="1" indent="-171450">
              <a:buFont typeface="Arial"/>
              <a:buChar char="•"/>
            </a:pPr>
            <a:r>
              <a:rPr lang="en-US" dirty="0"/>
              <a:t>On the right side you see that there are 4 different Mental Health States- read the states</a:t>
            </a:r>
          </a:p>
          <a:p>
            <a:pPr marL="628650" lvl="1" indent="-171450">
              <a:buFont typeface="Arial"/>
              <a:buChar char="•"/>
            </a:pPr>
            <a:r>
              <a:rPr lang="en-US" dirty="0"/>
              <a:t>On the left side you can see a description of what each state may experience</a:t>
            </a:r>
          </a:p>
          <a:p>
            <a:pPr marL="628650" lvl="1" indent="-171450">
              <a:buFont typeface="Arial"/>
              <a:buChar char="•"/>
            </a:pPr>
            <a:r>
              <a:rPr lang="en-US" dirty="0"/>
              <a:t>You can think of the amount of people who experience each level has how big of an area in the triangle the level take up.  For example, the Mental Illness area is only a small area, meaning most people do not experience a true mental health disorder.  </a:t>
            </a:r>
          </a:p>
          <a:p>
            <a:pPr lvl="1"/>
            <a:r>
              <a:rPr lang="en-US" b="1" dirty="0"/>
              <a:t>Do</a:t>
            </a:r>
            <a:r>
              <a:rPr lang="en-US" dirty="0"/>
              <a:t>: </a:t>
            </a:r>
          </a:p>
          <a:p>
            <a:pPr marL="171450" indent="-171450">
              <a:buFont typeface="Arial"/>
              <a:buChar char="•"/>
            </a:pPr>
            <a:r>
              <a:rPr lang="en-US" dirty="0"/>
              <a:t>Read each level and the description</a:t>
            </a:r>
          </a:p>
          <a:p>
            <a:r>
              <a:rPr lang="en-US" b="1" dirty="0"/>
              <a:t>Ask:</a:t>
            </a:r>
            <a:endParaRPr lang="en-US"/>
          </a:p>
          <a:p>
            <a:pPr marL="171450" indent="-171450">
              <a:buFont typeface="Arial"/>
              <a:buChar char="•"/>
            </a:pPr>
            <a:r>
              <a:rPr lang="en-US" dirty="0"/>
              <a:t>Who can provide an example of one of the mental health states?  Try to get and example for each mental health state?</a:t>
            </a:r>
            <a:r>
              <a:rPr lang="en-US" b="1" dirty="0"/>
              <a:t>  </a:t>
            </a:r>
            <a:endParaRPr lang="en-US"/>
          </a:p>
          <a:p>
            <a:pPr marL="171450" indent="-171450">
              <a:buFont typeface="Arial"/>
              <a:buChar char="•"/>
            </a:pPr>
            <a:r>
              <a:rPr lang="en-US" dirty="0"/>
              <a:t>How many of you have experienced  one or more of these states </a:t>
            </a:r>
            <a:r>
              <a:rPr lang="en-US" b="1" dirty="0"/>
              <a:t>(NORMALIZE this experience)</a:t>
            </a:r>
            <a:endParaRPr lang="en-US"/>
          </a:p>
          <a:p>
            <a:r>
              <a:rPr lang="en-US" b="1" dirty="0"/>
              <a:t>Say</a:t>
            </a:r>
            <a:r>
              <a:rPr lang="en-US" dirty="0"/>
              <a:t>: </a:t>
            </a:r>
          </a:p>
          <a:p>
            <a:pPr marL="171450" indent="-171450">
              <a:buFont typeface="Arial"/>
              <a:buChar char="•"/>
            </a:pPr>
            <a:r>
              <a:rPr lang="en-US" dirty="0"/>
              <a:t>Let’s talk about each level a little more…..(next slides will provide more details on each level)</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15</a:t>
            </a:fld>
            <a:endParaRPr lang="en-US"/>
          </a:p>
        </p:txBody>
      </p:sp>
    </p:spTree>
    <p:extLst>
      <p:ext uri="{BB962C8B-B14F-4D97-AF65-F5344CB8AC3E}">
        <p14:creationId xmlns:p14="http://schemas.microsoft.com/office/powerpoint/2010/main" val="1351698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a:t>
            </a:r>
            <a:endParaRPr lang="en-US"/>
          </a:p>
          <a:p>
            <a:pPr marL="171450" indent="-171450">
              <a:buFont typeface="Arial"/>
              <a:buChar char="•"/>
            </a:pPr>
            <a:r>
              <a:rPr lang="en-US"/>
              <a:t>Review the slide and discuss their understanding of the terms presented. </a:t>
            </a:r>
          </a:p>
          <a:p>
            <a:r>
              <a:rPr lang="en-US" b="1"/>
              <a:t>Re: ‘triggered’ </a:t>
            </a:r>
            <a:endParaRPr lang="en-US"/>
          </a:p>
          <a:p>
            <a:pPr marL="171450" indent="-171450">
              <a:buFont typeface="Arial"/>
              <a:buChar char="•"/>
            </a:pPr>
            <a:r>
              <a:rPr lang="en-US" b="1" dirty="0"/>
              <a:t>Cambridge dictionary defines triggered as </a:t>
            </a:r>
            <a:r>
              <a:rPr lang="en-US" b="1" i="1" dirty="0"/>
              <a:t>“</a:t>
            </a:r>
            <a:r>
              <a:rPr lang="en-US" b="1" i="1" dirty="0">
                <a:hlinkClick r:id="rId3"/>
              </a:rPr>
              <a:t>experiencing</a:t>
            </a:r>
            <a:r>
              <a:rPr lang="en-US" b="1" i="1" dirty="0"/>
              <a:t> a </a:t>
            </a:r>
            <a:r>
              <a:rPr lang="en-US" b="1" i="1" dirty="0">
                <a:hlinkClick r:id="rId4"/>
              </a:rPr>
              <a:t>strong</a:t>
            </a:r>
            <a:r>
              <a:rPr lang="en-US" b="1" i="1" dirty="0"/>
              <a:t> </a:t>
            </a:r>
            <a:r>
              <a:rPr lang="en-US" b="1" i="1" dirty="0">
                <a:hlinkClick r:id="rId5"/>
              </a:rPr>
              <a:t>emotional</a:t>
            </a:r>
            <a:r>
              <a:rPr lang="en-US" b="1" i="1" dirty="0"/>
              <a:t> </a:t>
            </a:r>
            <a:r>
              <a:rPr lang="en-US" b="1" i="1" dirty="0">
                <a:hlinkClick r:id="rId6"/>
              </a:rPr>
              <a:t>reaction</a:t>
            </a:r>
            <a:r>
              <a:rPr lang="en-US" b="1" i="1" dirty="0"/>
              <a:t> of </a:t>
            </a:r>
            <a:r>
              <a:rPr lang="en-US" b="1" i="1" dirty="0">
                <a:hlinkClick r:id="rId7"/>
              </a:rPr>
              <a:t>fear</a:t>
            </a:r>
            <a:r>
              <a:rPr lang="en-US" b="1" i="1" dirty="0"/>
              <a:t>, </a:t>
            </a:r>
            <a:r>
              <a:rPr lang="en-US" b="1" i="1" dirty="0">
                <a:hlinkClick r:id="rId8"/>
              </a:rPr>
              <a:t>shock</a:t>
            </a:r>
            <a:r>
              <a:rPr lang="en-US" b="1" i="1" dirty="0"/>
              <a:t>, </a:t>
            </a:r>
            <a:r>
              <a:rPr lang="en-US" b="1" i="1" dirty="0">
                <a:hlinkClick r:id="rId9"/>
              </a:rPr>
              <a:t>anger</a:t>
            </a:r>
            <a:r>
              <a:rPr lang="en-US" b="1" i="1" dirty="0"/>
              <a:t>, or </a:t>
            </a:r>
            <a:r>
              <a:rPr lang="en-US" b="1" i="1" dirty="0">
                <a:hlinkClick r:id="rId10"/>
              </a:rPr>
              <a:t>worry</a:t>
            </a:r>
            <a:r>
              <a:rPr lang="en-US" b="1" i="1" dirty="0"/>
              <a:t>, </a:t>
            </a:r>
            <a:r>
              <a:rPr lang="en-US" b="1" i="1" dirty="0">
                <a:hlinkClick r:id="rId11"/>
              </a:rPr>
              <a:t>especially</a:t>
            </a:r>
            <a:r>
              <a:rPr lang="en-US" b="1" i="1" dirty="0"/>
              <a:t> because you are made to </a:t>
            </a:r>
            <a:r>
              <a:rPr lang="en-US" b="1" i="1" dirty="0">
                <a:hlinkClick r:id="rId12"/>
              </a:rPr>
              <a:t>remember</a:t>
            </a:r>
            <a:r>
              <a:rPr lang="en-US" b="1" i="1" dirty="0"/>
              <a:t> something </a:t>
            </a:r>
            <a:r>
              <a:rPr lang="en-US" b="1" i="1" dirty="0">
                <a:hlinkClick r:id="rId13"/>
              </a:rPr>
              <a:t>bad</a:t>
            </a:r>
            <a:r>
              <a:rPr lang="en-US" b="1" i="1" dirty="0"/>
              <a:t> that has </a:t>
            </a:r>
            <a:r>
              <a:rPr lang="en-US" b="1" i="1" dirty="0">
                <a:hlinkClick r:id="rId14"/>
              </a:rPr>
              <a:t>happened</a:t>
            </a:r>
            <a:r>
              <a:rPr lang="en-US" b="1" i="1" dirty="0"/>
              <a:t> in the past”</a:t>
            </a:r>
            <a:endParaRPr lang="en-US" dirty="0"/>
          </a:p>
          <a:p>
            <a:pPr marL="171450" indent="-171450">
              <a:buFont typeface="Arial"/>
              <a:buChar char="•"/>
            </a:pPr>
            <a:r>
              <a:rPr lang="en-US" b="1" dirty="0"/>
              <a:t>This word is used often when talking about something that might be generally upsetting to someone, but is also used by individuals who are diagnosed with PTSD (Post Traumatic Stress Disorder)</a:t>
            </a:r>
            <a:endParaRPr lang="en-US" dirty="0"/>
          </a:p>
          <a:p>
            <a:r>
              <a:rPr lang="en-US" b="1" dirty="0"/>
              <a:t>Say</a:t>
            </a:r>
            <a:r>
              <a:rPr lang="en-US" dirty="0"/>
              <a:t>:  </a:t>
            </a:r>
          </a:p>
          <a:p>
            <a:pPr marL="171450" indent="-171450">
              <a:buFont typeface="Arial"/>
              <a:buChar char="•"/>
            </a:pPr>
            <a:r>
              <a:rPr lang="en-US" dirty="0"/>
              <a:t>There’s a little more than just Mental Illness and Mental Health.  There are a few levels to consider as we see in this slide.</a:t>
            </a:r>
          </a:p>
          <a:p>
            <a:pPr marL="171450" indent="-171450">
              <a:buFont typeface="Arial"/>
              <a:buChar char="•"/>
            </a:pPr>
            <a:r>
              <a:rPr lang="en-US" dirty="0"/>
              <a:t>A person can be in one or more of these states </a:t>
            </a:r>
            <a:r>
              <a:rPr lang="en-US" b="1" i="1" dirty="0"/>
              <a:t>at the same time</a:t>
            </a:r>
            <a:r>
              <a:rPr lang="en-US" dirty="0"/>
              <a:t>. For example, a person can have Schizophrenia (a mental illness), their pet dog has died (a mental health problem), and they lost their homework on the way to school (mental distress), yet they are walking to school with their friends and enjoying themselves.</a:t>
            </a:r>
          </a:p>
          <a:p>
            <a:pPr marL="171450" indent="-171450">
              <a:buFont typeface="Arial"/>
              <a:buChar char="•"/>
            </a:pPr>
            <a:r>
              <a:rPr lang="en-US" dirty="0"/>
              <a:t>It may be easiest to think about mental health states in a triangle</a:t>
            </a:r>
          </a:p>
          <a:p>
            <a:pPr marL="628650" lvl="1" indent="-171450">
              <a:buFont typeface="Arial"/>
              <a:buChar char="•"/>
            </a:pPr>
            <a:r>
              <a:rPr lang="en-US" dirty="0"/>
              <a:t>On the right side you see that there are 4 different Mental Health States- read the states</a:t>
            </a:r>
          </a:p>
          <a:p>
            <a:pPr marL="628650" lvl="1" indent="-171450">
              <a:buFont typeface="Arial"/>
              <a:buChar char="•"/>
            </a:pPr>
            <a:r>
              <a:rPr lang="en-US" dirty="0"/>
              <a:t>On the left side you can see a description of what each state may experience</a:t>
            </a:r>
          </a:p>
          <a:p>
            <a:pPr marL="628650" lvl="1" indent="-171450">
              <a:buFont typeface="Arial"/>
              <a:buChar char="•"/>
            </a:pPr>
            <a:r>
              <a:rPr lang="en-US" dirty="0"/>
              <a:t>You can think of the amount of people who experience each level has how big of an area in the triangle the level take up.  For example, the Mental Illness area is only a small area, meaning most people do not experience a true mental health disorder.  </a:t>
            </a:r>
          </a:p>
          <a:p>
            <a:pPr lvl="1"/>
            <a:r>
              <a:rPr lang="en-US" b="1" dirty="0"/>
              <a:t>Do</a:t>
            </a:r>
            <a:r>
              <a:rPr lang="en-US" dirty="0"/>
              <a:t>: </a:t>
            </a:r>
          </a:p>
          <a:p>
            <a:pPr marL="171450" indent="-171450">
              <a:buFont typeface="Arial"/>
              <a:buChar char="•"/>
            </a:pPr>
            <a:r>
              <a:rPr lang="en-US" dirty="0"/>
              <a:t>Read each level and the description</a:t>
            </a:r>
          </a:p>
          <a:p>
            <a:r>
              <a:rPr lang="en-US" b="1" dirty="0"/>
              <a:t>Ask:</a:t>
            </a:r>
            <a:endParaRPr lang="en-US" dirty="0"/>
          </a:p>
          <a:p>
            <a:pPr marL="171450" indent="-171450">
              <a:buFont typeface="Arial"/>
              <a:buChar char="•"/>
            </a:pPr>
            <a:r>
              <a:rPr lang="en-US" dirty="0"/>
              <a:t>Who can provide an example of one of the mental health states?  Try to get and example for each mental health state?</a:t>
            </a:r>
            <a:r>
              <a:rPr lang="en-US" b="1" dirty="0"/>
              <a:t>  </a:t>
            </a:r>
            <a:endParaRPr lang="en-US"/>
          </a:p>
          <a:p>
            <a:pPr marL="171450" indent="-171450">
              <a:buFont typeface="Arial"/>
              <a:buChar char="•"/>
            </a:pPr>
            <a:r>
              <a:rPr lang="en-US" dirty="0"/>
              <a:t>How many of you have experienced  one or more of these states </a:t>
            </a:r>
            <a:r>
              <a:rPr lang="en-US" b="1" dirty="0"/>
              <a:t>(NORMALIZE this experience)</a:t>
            </a:r>
            <a:endParaRPr lang="en-US"/>
          </a:p>
          <a:p>
            <a:r>
              <a:rPr lang="en-US" b="1" dirty="0"/>
              <a:t>Say</a:t>
            </a:r>
            <a:r>
              <a:rPr lang="en-US" dirty="0"/>
              <a:t>: </a:t>
            </a:r>
          </a:p>
          <a:p>
            <a:pPr marL="171450" indent="-171450">
              <a:buFont typeface="Arial"/>
              <a:buChar char="•"/>
            </a:pPr>
            <a:r>
              <a:rPr lang="en-US" dirty="0"/>
              <a:t>Let’s talk about each level a little more…..(next slides will provide more details on each level)</a:t>
            </a:r>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16</a:t>
            </a:fld>
            <a:endParaRPr lang="en-US"/>
          </a:p>
        </p:txBody>
      </p:sp>
    </p:spTree>
    <p:extLst>
      <p:ext uri="{BB962C8B-B14F-4D97-AF65-F5344CB8AC3E}">
        <p14:creationId xmlns:p14="http://schemas.microsoft.com/office/powerpoint/2010/main" val="87987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a:t>
            </a:r>
            <a:endParaRPr lang="en-US"/>
          </a:p>
          <a:p>
            <a:pPr marL="171450" indent="-171450">
              <a:buFont typeface="Arial"/>
              <a:buChar char="•"/>
            </a:pPr>
            <a:r>
              <a:rPr lang="en-US" dirty="0"/>
              <a:t>Review the slide and discuss their understanding of the terms presented. </a:t>
            </a:r>
          </a:p>
          <a:p>
            <a:r>
              <a:rPr lang="en-US" b="1" dirty="0"/>
              <a:t>Say</a:t>
            </a:r>
            <a:r>
              <a:rPr lang="en-US" dirty="0"/>
              <a:t>:  </a:t>
            </a:r>
          </a:p>
          <a:p>
            <a:pPr marL="171450" indent="-171450">
              <a:buFont typeface="Arial"/>
              <a:buChar char="•"/>
            </a:pPr>
            <a:r>
              <a:rPr lang="en-US" dirty="0"/>
              <a:t>There’s a little more than just Mental Illness and Mental Health.  There are a few levels to consider as we see in this slide.</a:t>
            </a:r>
          </a:p>
          <a:p>
            <a:pPr marL="171450" indent="-171450">
              <a:buFont typeface="Arial"/>
              <a:buChar char="•"/>
            </a:pPr>
            <a:r>
              <a:rPr lang="en-US" dirty="0"/>
              <a:t>A person can be in one or more of these states </a:t>
            </a:r>
            <a:r>
              <a:rPr lang="en-US" b="1" i="1" dirty="0"/>
              <a:t>at the same time</a:t>
            </a:r>
            <a:r>
              <a:rPr lang="en-US" dirty="0"/>
              <a:t>. For example, a person can have Schizophrenia (a mental illness), their pet dog has died (a mental health problem), and they lost their homework on the way to school (mental distress), yet they are walking to school with their friends and enjoying themselves.</a:t>
            </a:r>
          </a:p>
          <a:p>
            <a:pPr marL="171450" indent="-171450">
              <a:buFont typeface="Arial"/>
              <a:buChar char="•"/>
            </a:pPr>
            <a:r>
              <a:rPr lang="en-US" dirty="0"/>
              <a:t>It may be easiest to think about mental health states in a triangle</a:t>
            </a:r>
          </a:p>
          <a:p>
            <a:pPr marL="628650" lvl="1" indent="-171450">
              <a:buFont typeface="Arial"/>
              <a:buChar char="•"/>
            </a:pPr>
            <a:r>
              <a:rPr lang="en-US" dirty="0"/>
              <a:t>On the right side you see that there are 4 different Mental Health States- read the states</a:t>
            </a:r>
          </a:p>
          <a:p>
            <a:pPr marL="628650" lvl="1" indent="-171450">
              <a:buFont typeface="Arial"/>
              <a:buChar char="•"/>
            </a:pPr>
            <a:r>
              <a:rPr lang="en-US" dirty="0"/>
              <a:t>On the left side you can see a description of what each state may experience</a:t>
            </a:r>
          </a:p>
          <a:p>
            <a:pPr marL="628650" lvl="1" indent="-171450">
              <a:buFont typeface="Arial"/>
              <a:buChar char="•"/>
            </a:pPr>
            <a:r>
              <a:rPr lang="en-US" dirty="0"/>
              <a:t>You can think of the amount of people who experience each level has how big of an area in the triangle the level take up.  For example, the Mental Illness area is only a small area, meaning most people do not experience a true mental health disorder.  </a:t>
            </a:r>
          </a:p>
          <a:p>
            <a:pPr lvl="1"/>
            <a:r>
              <a:rPr lang="en-US" b="1" dirty="0"/>
              <a:t>Do</a:t>
            </a:r>
            <a:r>
              <a:rPr lang="en-US" dirty="0"/>
              <a:t>: </a:t>
            </a:r>
          </a:p>
          <a:p>
            <a:pPr marL="171450" indent="-171450">
              <a:buFont typeface="Arial"/>
              <a:buChar char="•"/>
            </a:pPr>
            <a:r>
              <a:rPr lang="en-US" dirty="0"/>
              <a:t>Read each level and the description</a:t>
            </a:r>
          </a:p>
          <a:p>
            <a:r>
              <a:rPr lang="en-US" b="1" dirty="0"/>
              <a:t>Ask:</a:t>
            </a:r>
            <a:endParaRPr lang="en-US" dirty="0"/>
          </a:p>
          <a:p>
            <a:pPr marL="171450" indent="-171450">
              <a:buFont typeface="Arial"/>
              <a:buChar char="•"/>
            </a:pPr>
            <a:r>
              <a:rPr lang="en-US" dirty="0"/>
              <a:t>Who can provide an example of one of the mental health states?  Try to get and example for each mental health state?</a:t>
            </a:r>
            <a:r>
              <a:rPr lang="en-US" b="1" dirty="0"/>
              <a:t>  </a:t>
            </a:r>
            <a:endParaRPr lang="en-US" dirty="0"/>
          </a:p>
          <a:p>
            <a:pPr marL="171450" indent="-171450">
              <a:buFont typeface="Arial"/>
              <a:buChar char="•"/>
            </a:pPr>
            <a:r>
              <a:rPr lang="en-US" dirty="0"/>
              <a:t>How many of you have experienced  one or more of these states </a:t>
            </a:r>
            <a:r>
              <a:rPr lang="en-US" b="1" dirty="0"/>
              <a:t>(NORMALIZE this experience)</a:t>
            </a:r>
            <a:endParaRPr lang="en-US"/>
          </a:p>
          <a:p>
            <a:r>
              <a:rPr lang="en-US" b="1" dirty="0"/>
              <a:t>Say</a:t>
            </a:r>
            <a:r>
              <a:rPr lang="en-US" dirty="0"/>
              <a:t>: </a:t>
            </a:r>
          </a:p>
          <a:p>
            <a:pPr marL="171450" indent="-171450">
              <a:buFont typeface="Arial"/>
              <a:buChar char="•"/>
            </a:pPr>
            <a:r>
              <a:rPr lang="en-US" dirty="0"/>
              <a:t>Let’s talk about each level a little more…..(next slides will provide more details on each level)</a:t>
            </a:r>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17</a:t>
            </a:fld>
            <a:endParaRPr lang="en-US"/>
          </a:p>
        </p:txBody>
      </p:sp>
    </p:spTree>
    <p:extLst>
      <p:ext uri="{BB962C8B-B14F-4D97-AF65-F5344CB8AC3E}">
        <p14:creationId xmlns:p14="http://schemas.microsoft.com/office/powerpoint/2010/main" val="97301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endParaRPr lang="en-US" dirty="0"/>
          </a:p>
          <a:p>
            <a:pPr marL="171450" indent="-171450">
              <a:buFont typeface="Arial"/>
              <a:buChar char="•"/>
            </a:pPr>
            <a:r>
              <a:rPr lang="en-US" dirty="0"/>
              <a:t>Review the slide and discuss their understanding of the terms presented. </a:t>
            </a:r>
          </a:p>
          <a:p>
            <a:r>
              <a:rPr lang="en-US" b="1" dirty="0"/>
              <a:t>Say</a:t>
            </a:r>
            <a:r>
              <a:rPr lang="en-US" dirty="0"/>
              <a:t>:  </a:t>
            </a:r>
          </a:p>
          <a:p>
            <a:pPr marL="171450" indent="-171450">
              <a:buFont typeface="Arial"/>
              <a:buChar char="•"/>
            </a:pPr>
            <a:r>
              <a:rPr lang="en-US" dirty="0"/>
              <a:t>There’s a little more than just Mental Illness and Mental Health.  There are a few levels to consider as we see in this slide.</a:t>
            </a:r>
          </a:p>
          <a:p>
            <a:pPr marL="171450" indent="-171450">
              <a:buFont typeface="Arial"/>
              <a:buChar char="•"/>
            </a:pPr>
            <a:r>
              <a:rPr lang="en-US" dirty="0"/>
              <a:t>A person can be in one or more of these states </a:t>
            </a:r>
            <a:r>
              <a:rPr lang="en-US" b="1" i="1" dirty="0"/>
              <a:t>at the same time</a:t>
            </a:r>
            <a:r>
              <a:rPr lang="en-US" dirty="0"/>
              <a:t>. For example, a person can have Schizophrenia (a mental illness), their pet dog has died (a mental health problem), and they lost their homework on the way to school (mental distress), yet they are walking to school with their friends and enjoying themselves.</a:t>
            </a:r>
          </a:p>
          <a:p>
            <a:pPr marL="171450" indent="-171450">
              <a:buFont typeface="Arial"/>
              <a:buChar char="•"/>
            </a:pPr>
            <a:r>
              <a:rPr lang="en-US" dirty="0"/>
              <a:t>It may be easiest to think about mental health states in a triangle</a:t>
            </a:r>
          </a:p>
          <a:p>
            <a:pPr marL="628650" lvl="1" indent="-171450">
              <a:buFont typeface="Arial"/>
              <a:buChar char="•"/>
            </a:pPr>
            <a:r>
              <a:rPr lang="en-US" dirty="0"/>
              <a:t>On the right side you see that there are 4 different Mental Health States- read the states</a:t>
            </a:r>
          </a:p>
          <a:p>
            <a:pPr marL="628650" lvl="1" indent="-171450">
              <a:buFont typeface="Arial"/>
              <a:buChar char="•"/>
            </a:pPr>
            <a:r>
              <a:rPr lang="en-US" dirty="0"/>
              <a:t>On the left side you can see a description of what each state may experience</a:t>
            </a:r>
          </a:p>
          <a:p>
            <a:pPr marL="628650" lvl="1" indent="-171450">
              <a:buFont typeface="Arial"/>
              <a:buChar char="•"/>
            </a:pPr>
            <a:r>
              <a:rPr lang="en-US" dirty="0"/>
              <a:t>You can think of the amount of people who experience each level has how big of an area in the triangle the level take up.  For example, the Mental Illness area is only a small area, meaning most people do not experience a true mental health disorder.  </a:t>
            </a:r>
          </a:p>
          <a:p>
            <a:pPr lvl="1"/>
            <a:r>
              <a:rPr lang="en-US" b="1" dirty="0"/>
              <a:t>Do</a:t>
            </a:r>
            <a:r>
              <a:rPr lang="en-US" dirty="0"/>
              <a:t>: </a:t>
            </a:r>
          </a:p>
          <a:p>
            <a:pPr marL="171450" indent="-171450">
              <a:buFont typeface="Arial"/>
              <a:buChar char="•"/>
            </a:pPr>
            <a:r>
              <a:rPr lang="en-US" dirty="0"/>
              <a:t>Read each level and the description</a:t>
            </a:r>
          </a:p>
          <a:p>
            <a:r>
              <a:rPr lang="en-US" b="1" dirty="0"/>
              <a:t>Ask:</a:t>
            </a:r>
            <a:endParaRPr lang="en-US" dirty="0"/>
          </a:p>
          <a:p>
            <a:pPr marL="171450" indent="-171450">
              <a:buFont typeface="Arial"/>
              <a:buChar char="•"/>
            </a:pPr>
            <a:r>
              <a:rPr lang="en-US" dirty="0"/>
              <a:t>Who can provide an example of one of the mental health states?  Try to get and example for each mental health state?</a:t>
            </a:r>
            <a:r>
              <a:rPr lang="en-US" b="1" dirty="0"/>
              <a:t>  </a:t>
            </a:r>
            <a:endParaRPr lang="en-US" dirty="0"/>
          </a:p>
          <a:p>
            <a:pPr marL="171450" indent="-171450">
              <a:buFont typeface="Arial"/>
              <a:buChar char="•"/>
            </a:pPr>
            <a:r>
              <a:rPr lang="en-US" dirty="0"/>
              <a:t>How many of you have experienced  one or more of these states </a:t>
            </a:r>
            <a:r>
              <a:rPr lang="en-US" b="1" dirty="0"/>
              <a:t>(NORMALIZE this experience)</a:t>
            </a:r>
            <a:endParaRPr lang="en-US" dirty="0"/>
          </a:p>
          <a:p>
            <a:r>
              <a:rPr lang="en-US" b="1" dirty="0"/>
              <a:t>Say</a:t>
            </a:r>
            <a:r>
              <a:rPr lang="en-US" dirty="0"/>
              <a:t>: </a:t>
            </a:r>
          </a:p>
          <a:p>
            <a:pPr marL="171450" indent="-171450">
              <a:buFont typeface="Arial"/>
              <a:buChar char="•"/>
            </a:pPr>
            <a:r>
              <a:rPr lang="en-US" dirty="0"/>
              <a:t>Let’s talk about each level a little more…..(next slides will provide more details on each level)</a:t>
            </a:r>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18</a:t>
            </a:fld>
            <a:endParaRPr lang="en-US"/>
          </a:p>
        </p:txBody>
      </p:sp>
    </p:spTree>
    <p:extLst>
      <p:ext uri="{BB962C8B-B14F-4D97-AF65-F5344CB8AC3E}">
        <p14:creationId xmlns:p14="http://schemas.microsoft.com/office/powerpoint/2010/main" val="1604153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Dealing with stress/mental distress and mental health problems is a way of taking care of our health.  If we ignore it, we will likely get worse.   </a:t>
            </a:r>
          </a:p>
          <a:p>
            <a:r>
              <a:rPr lang="en-US" b="1" dirty="0"/>
              <a:t>Do:</a:t>
            </a:r>
            <a:endParaRPr lang="en-US"/>
          </a:p>
          <a:p>
            <a:pPr marL="171450" indent="-171450">
              <a:buFont typeface="Arial"/>
              <a:buChar char="•"/>
            </a:pPr>
            <a:r>
              <a:rPr lang="en-US" dirty="0"/>
              <a:t>Check for understanding</a:t>
            </a:r>
          </a:p>
          <a:p>
            <a:r>
              <a:rPr lang="en-US" b="1" dirty="0"/>
              <a:t>Ask</a:t>
            </a:r>
            <a:r>
              <a:rPr lang="en-US" dirty="0"/>
              <a:t>: </a:t>
            </a:r>
          </a:p>
          <a:p>
            <a:pPr marL="171450" indent="-171450">
              <a:buFont typeface="Arial"/>
              <a:buChar char="•"/>
            </a:pPr>
            <a:r>
              <a:rPr lang="en-US" dirty="0"/>
              <a:t>Anyone ever try to ignore an issue and it didn’t go away?</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19</a:t>
            </a:fld>
            <a:endParaRPr lang="en-US"/>
          </a:p>
        </p:txBody>
      </p:sp>
    </p:spTree>
    <p:extLst>
      <p:ext uri="{BB962C8B-B14F-4D97-AF65-F5344CB8AC3E}">
        <p14:creationId xmlns:p14="http://schemas.microsoft.com/office/powerpoint/2010/main" val="356101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Just like physical health, we all have mental health and here are a few examples. </a:t>
            </a:r>
          </a:p>
          <a:p>
            <a:r>
              <a:rPr lang="en-US" b="1" dirty="0"/>
              <a:t>Do</a:t>
            </a:r>
            <a:r>
              <a:rPr lang="en-US" dirty="0"/>
              <a:t>:</a:t>
            </a:r>
          </a:p>
          <a:p>
            <a:pPr marL="171450" indent="-171450">
              <a:buFont typeface="Arial"/>
              <a:buChar char="•"/>
            </a:pPr>
            <a:r>
              <a:rPr lang="en-US" dirty="0"/>
              <a:t>Check for understanding</a:t>
            </a:r>
          </a:p>
          <a:p>
            <a:r>
              <a:rPr lang="en-US" b="1" dirty="0"/>
              <a:t>Ask</a:t>
            </a:r>
            <a:r>
              <a:rPr lang="en-US" dirty="0"/>
              <a:t>: </a:t>
            </a:r>
          </a:p>
          <a:p>
            <a:pPr marL="171450" indent="-171450">
              <a:buFont typeface="Arial"/>
              <a:buChar char="•"/>
            </a:pPr>
            <a:r>
              <a:rPr lang="en-US" dirty="0"/>
              <a:t>Does this make sense? Any questions or comments?</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20</a:t>
            </a:fld>
            <a:endParaRPr lang="en-US"/>
          </a:p>
        </p:txBody>
      </p:sp>
    </p:spTree>
    <p:extLst>
      <p:ext uri="{BB962C8B-B14F-4D97-AF65-F5344CB8AC3E}">
        <p14:creationId xmlns:p14="http://schemas.microsoft.com/office/powerpoint/2010/main" val="421364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As we’ve been discussing, the brain and body are very much connected.  </a:t>
            </a:r>
          </a:p>
          <a:p>
            <a:pPr marL="171450" indent="-171450">
              <a:buFont typeface="Arial"/>
              <a:buChar char="•"/>
            </a:pPr>
            <a:r>
              <a:rPr lang="en-US" dirty="0"/>
              <a:t>Sometimes, we have </a:t>
            </a:r>
            <a:r>
              <a:rPr lang="en-US" u="sng" dirty="0"/>
              <a:t>physical symptoms </a:t>
            </a:r>
            <a:r>
              <a:rPr lang="en-US" dirty="0"/>
              <a:t>that are caused by our emotions, not an illness.  Feelings can make our body feel sore, give us headaches, make us feel like we are having a heart attack- some of you may be familiar with panic attacks. This does not mean we are dying of a heart attack, it means our emotions/feelings are so strong that they are giving us physical symptoms, and this is our clue that it is time to ask for help. </a:t>
            </a:r>
          </a:p>
          <a:p>
            <a:r>
              <a:rPr lang="en-US" b="1" dirty="0"/>
              <a:t>Do</a:t>
            </a:r>
            <a:r>
              <a:rPr lang="en-US" dirty="0"/>
              <a:t>:</a:t>
            </a:r>
          </a:p>
          <a:p>
            <a:pPr marL="171450" indent="-171450">
              <a:buFont typeface="Arial"/>
              <a:buChar char="•"/>
            </a:pPr>
            <a:r>
              <a:rPr lang="en-US" dirty="0"/>
              <a:t>Ensure students understand that feelings can cause physical symptoms.  </a:t>
            </a:r>
          </a:p>
          <a:p>
            <a:pPr marL="171450" indent="-171450">
              <a:buFont typeface="Arial"/>
              <a:buChar char="•"/>
            </a:pPr>
            <a:r>
              <a:rPr lang="en-US" dirty="0"/>
              <a:t>Discuss other possible links for brain and body</a:t>
            </a:r>
          </a:p>
          <a:p>
            <a:r>
              <a:rPr lang="en-US" b="1" dirty="0"/>
              <a:t>Ask</a:t>
            </a:r>
            <a:r>
              <a:rPr lang="en-US" dirty="0"/>
              <a:t>: </a:t>
            </a:r>
          </a:p>
          <a:p>
            <a:pPr marL="171450" indent="-171450">
              <a:buFont typeface="Arial"/>
              <a:buChar char="•"/>
            </a:pPr>
            <a:r>
              <a:rPr lang="en-US" dirty="0"/>
              <a:t>Has anyone ever had a headache or stomach ache before a big test, big performance or other event you were worried about?  That’s your brain telling you to take a minute and address your mental health. </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21</a:t>
            </a:fld>
            <a:endParaRPr lang="en-US"/>
          </a:p>
        </p:txBody>
      </p:sp>
    </p:spTree>
    <p:extLst>
      <p:ext uri="{BB962C8B-B14F-4D97-AF65-F5344CB8AC3E}">
        <p14:creationId xmlns:p14="http://schemas.microsoft.com/office/powerpoint/2010/main" val="186176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a:p>
          <a:p>
            <a:pPr marL="285750" indent="-285750">
              <a:buFont typeface="Arial"/>
              <a:buChar char="•"/>
            </a:pPr>
            <a:r>
              <a:rPr lang="en-US" dirty="0"/>
              <a:t>Today we will be discussing lots of things!</a:t>
            </a:r>
          </a:p>
          <a:p>
            <a:pPr marL="285750" indent="-285750">
              <a:buFont typeface="Arial"/>
              <a:buChar char="•"/>
            </a:pPr>
            <a:r>
              <a:rPr lang="en-US" dirty="0"/>
              <a:t>We will be discussing how the brain works</a:t>
            </a:r>
          </a:p>
          <a:p>
            <a:pPr marL="285750" indent="-285750">
              <a:buFont typeface="Arial"/>
              <a:buChar char="•"/>
            </a:pPr>
            <a:r>
              <a:rPr lang="en-US" dirty="0"/>
              <a:t>We will be talking about the difference between mental health and mental illness and other feelings, and</a:t>
            </a:r>
          </a:p>
          <a:p>
            <a:pPr marL="285750" indent="-285750">
              <a:buFont typeface="Arial"/>
              <a:buChar char="•"/>
            </a:pPr>
            <a:r>
              <a:rPr lang="en-US" dirty="0"/>
              <a:t>We will be talking more about the functions of the brain/how the brain works</a:t>
            </a:r>
          </a:p>
          <a:p>
            <a:r>
              <a:rPr lang="en-US" b="1" dirty="0"/>
              <a:t>Do:</a:t>
            </a:r>
            <a:endParaRPr lang="en-US"/>
          </a:p>
          <a:p>
            <a:pPr marL="285750" indent="-285750">
              <a:buFont typeface="Arial"/>
              <a:buChar char="•"/>
            </a:pPr>
            <a:r>
              <a:rPr lang="en-US" dirty="0"/>
              <a:t>Provide agenda of what Topic B will cover  (this slide)</a:t>
            </a:r>
          </a:p>
          <a:p>
            <a:r>
              <a:rPr lang="en-US" b="1" dirty="0"/>
              <a:t>Ask:  </a:t>
            </a:r>
            <a:endParaRPr lang="en-US"/>
          </a:p>
          <a:p>
            <a:pPr marL="285750" indent="-285750">
              <a:buFont typeface="Arial"/>
              <a:buChar char="•"/>
            </a:pPr>
            <a:r>
              <a:rPr lang="en-US" dirty="0"/>
              <a:t>“Any questions before we get started?</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0293A10-3937-B047-84CA-87E258EF53E8}" type="slidenum">
              <a:rPr lang="en-US" smtClean="0"/>
              <a:t>4</a:t>
            </a:fld>
            <a:endParaRPr lang="en-US"/>
          </a:p>
        </p:txBody>
      </p:sp>
    </p:spTree>
    <p:extLst>
      <p:ext uri="{BB962C8B-B14F-4D97-AF65-F5344CB8AC3E}">
        <p14:creationId xmlns:p14="http://schemas.microsoft.com/office/powerpoint/2010/main" val="493073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Let’s learn a little more about the brain. </a:t>
            </a:r>
          </a:p>
          <a:p>
            <a:r>
              <a:rPr lang="en-US" b="1" dirty="0"/>
              <a:t>Do</a:t>
            </a:r>
            <a:r>
              <a:rPr lang="en-US" dirty="0"/>
              <a:t>:</a:t>
            </a:r>
          </a:p>
          <a:p>
            <a:pPr marL="171450" indent="-171450">
              <a:buFont typeface="Arial"/>
              <a:buChar char="•"/>
            </a:pPr>
            <a:r>
              <a:rPr lang="en-US" dirty="0"/>
              <a:t>Read the slide</a:t>
            </a:r>
          </a:p>
          <a:p>
            <a:r>
              <a:rPr lang="en-US" b="1" dirty="0"/>
              <a:t>Ask</a:t>
            </a:r>
            <a:r>
              <a:rPr lang="en-US" dirty="0"/>
              <a:t>: </a:t>
            </a:r>
          </a:p>
          <a:p>
            <a:pPr marL="171450" indent="-171450">
              <a:buFont typeface="Arial"/>
              <a:buChar char="•"/>
            </a:pPr>
            <a:r>
              <a:rPr lang="en-US" dirty="0"/>
              <a:t>What else do you know about the brain? What did we learn from the video?</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22</a:t>
            </a:fld>
            <a:endParaRPr lang="en-US"/>
          </a:p>
        </p:txBody>
      </p:sp>
    </p:spTree>
    <p:extLst>
      <p:ext uri="{BB962C8B-B14F-4D97-AF65-F5344CB8AC3E}">
        <p14:creationId xmlns:p14="http://schemas.microsoft.com/office/powerpoint/2010/main" val="102639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So what does the brain do?  Almost everything!  Let’s keep looking at it. </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23</a:t>
            </a:fld>
            <a:endParaRPr lang="en-US"/>
          </a:p>
        </p:txBody>
      </p:sp>
    </p:spTree>
    <p:extLst>
      <p:ext uri="{BB962C8B-B14F-4D97-AF65-F5344CB8AC3E}">
        <p14:creationId xmlns:p14="http://schemas.microsoft.com/office/powerpoint/2010/main" val="206028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In the next slides we will review the different domains or parts of the brain and their functions that develop or change over time. </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24</a:t>
            </a:fld>
            <a:endParaRPr lang="en-US"/>
          </a:p>
        </p:txBody>
      </p:sp>
    </p:spTree>
    <p:extLst>
      <p:ext uri="{BB962C8B-B14F-4D97-AF65-F5344CB8AC3E}">
        <p14:creationId xmlns:p14="http://schemas.microsoft.com/office/powerpoint/2010/main" val="3473007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The brain is in charge of our cognitions or in other words, our thoughts and thinking.  </a:t>
            </a:r>
          </a:p>
          <a:p>
            <a:r>
              <a:rPr lang="en-US" b="1" dirty="0"/>
              <a:t>Ask</a:t>
            </a:r>
            <a:r>
              <a:rPr lang="en-US" dirty="0"/>
              <a:t>: </a:t>
            </a:r>
          </a:p>
          <a:p>
            <a:pPr marL="171450" indent="-171450">
              <a:buFont typeface="Arial"/>
              <a:buChar char="•"/>
            </a:pPr>
            <a:r>
              <a:rPr lang="en-US" dirty="0"/>
              <a:t>Tell me some ways thinking helps you to learn new things.</a:t>
            </a:r>
          </a:p>
          <a:p>
            <a:pPr marL="628650" lvl="1" indent="-171450">
              <a:buFont typeface="Arial"/>
              <a:buChar char="•"/>
            </a:pPr>
            <a:r>
              <a:rPr lang="en-US" dirty="0"/>
              <a:t>Examples:</a:t>
            </a:r>
          </a:p>
          <a:p>
            <a:pPr marL="1085850" lvl="2" indent="-171450">
              <a:buFont typeface="Arial"/>
              <a:buChar char="•"/>
            </a:pPr>
            <a:r>
              <a:rPr lang="en-US" dirty="0"/>
              <a:t>Being curious</a:t>
            </a:r>
          </a:p>
          <a:p>
            <a:pPr marL="1085850" lvl="2" indent="-171450">
              <a:buFont typeface="Arial"/>
              <a:buChar char="•"/>
            </a:pPr>
            <a:r>
              <a:rPr lang="en-US" dirty="0"/>
              <a:t>Wondering how things work</a:t>
            </a:r>
          </a:p>
          <a:p>
            <a:pPr marL="1085850" lvl="2" indent="-171450">
              <a:buFont typeface="Arial"/>
              <a:buChar char="•"/>
            </a:pPr>
            <a:r>
              <a:rPr lang="en-US" dirty="0"/>
              <a:t>Thinking and analyzing how things happened.  </a:t>
            </a:r>
          </a:p>
          <a:p>
            <a:pPr lvl="2"/>
            <a:r>
              <a:rPr lang="en-US" b="1" dirty="0"/>
              <a:t>Do</a:t>
            </a:r>
            <a:r>
              <a:rPr lang="en-US" dirty="0"/>
              <a:t>:</a:t>
            </a:r>
          </a:p>
          <a:p>
            <a:pPr marL="171450" indent="-171450">
              <a:buFont typeface="Arial"/>
              <a:buChar char="•"/>
            </a:pPr>
            <a:r>
              <a:rPr lang="en-US" dirty="0"/>
              <a:t>You could list the answers on the board</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25</a:t>
            </a:fld>
            <a:endParaRPr lang="en-US"/>
          </a:p>
        </p:txBody>
      </p:sp>
    </p:spTree>
    <p:extLst>
      <p:ext uri="{BB962C8B-B14F-4D97-AF65-F5344CB8AC3E}">
        <p14:creationId xmlns:p14="http://schemas.microsoft.com/office/powerpoint/2010/main" val="1260746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There are lots of different areas or types of thinking- check out this brain and the different areas.  Did you know your brain has different parts that are responsible for different functions?</a:t>
            </a:r>
          </a:p>
          <a:p>
            <a:r>
              <a:rPr lang="en-US" b="1" dirty="0"/>
              <a:t>Do</a:t>
            </a:r>
            <a:r>
              <a:rPr lang="en-US" dirty="0"/>
              <a:t>: </a:t>
            </a:r>
          </a:p>
          <a:p>
            <a:pPr marL="171450" indent="-171450">
              <a:buFont typeface="Arial"/>
              <a:buChar char="•"/>
            </a:pPr>
            <a:r>
              <a:rPr lang="en-US" dirty="0"/>
              <a:t>Point out a few different area and what they do.  Be sure to point out the LOBES, especially the front lobe as it will come up later.  </a:t>
            </a:r>
          </a:p>
          <a:p>
            <a:r>
              <a:rPr lang="en-US" b="1" dirty="0"/>
              <a:t>Ask</a:t>
            </a:r>
            <a:r>
              <a:rPr lang="en-US" dirty="0"/>
              <a:t>: </a:t>
            </a:r>
          </a:p>
          <a:p>
            <a:pPr marL="171450" indent="-171450">
              <a:buFont typeface="Arial"/>
              <a:buChar char="•"/>
            </a:pPr>
            <a:r>
              <a:rPr lang="en-US" dirty="0"/>
              <a:t>Why do you think it’s important to wear a helmet when biking or playing certain sports?</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26</a:t>
            </a:fld>
            <a:endParaRPr lang="en-US"/>
          </a:p>
        </p:txBody>
      </p:sp>
    </p:spTree>
    <p:extLst>
      <p:ext uri="{BB962C8B-B14F-4D97-AF65-F5344CB8AC3E}">
        <p14:creationId xmlns:p14="http://schemas.microsoft.com/office/powerpoint/2010/main" val="4106298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The brain is in charge of sensing.</a:t>
            </a:r>
          </a:p>
          <a:p>
            <a:r>
              <a:rPr lang="en-US" b="1" dirty="0"/>
              <a:t>Ask</a:t>
            </a:r>
            <a:r>
              <a:rPr lang="en-US" dirty="0"/>
              <a:t>: </a:t>
            </a:r>
          </a:p>
          <a:p>
            <a:pPr marL="171450" indent="-171450">
              <a:buFont typeface="Arial"/>
              <a:buChar char="•"/>
            </a:pPr>
            <a:r>
              <a:rPr lang="en-US" dirty="0"/>
              <a:t>What are the five senses?</a:t>
            </a:r>
          </a:p>
          <a:p>
            <a:pPr marL="628650" lvl="1" indent="-171450">
              <a:buFont typeface="Arial"/>
              <a:buChar char="•"/>
            </a:pPr>
            <a:r>
              <a:rPr lang="en-US" dirty="0"/>
              <a:t>Vision “seeing”</a:t>
            </a:r>
          </a:p>
          <a:p>
            <a:pPr marL="628650" lvl="1" indent="-171450">
              <a:buFont typeface="Arial"/>
              <a:buChar char="•"/>
            </a:pPr>
            <a:r>
              <a:rPr lang="en-US" dirty="0"/>
              <a:t>Hearing</a:t>
            </a:r>
          </a:p>
          <a:p>
            <a:pPr marL="628650" lvl="1" indent="-171450">
              <a:buFont typeface="Arial"/>
              <a:buChar char="•"/>
            </a:pPr>
            <a:r>
              <a:rPr lang="en-US" dirty="0"/>
              <a:t>Touch</a:t>
            </a:r>
          </a:p>
          <a:p>
            <a:pPr marL="628650" lvl="1" indent="-171450">
              <a:buFont typeface="Arial"/>
              <a:buChar char="•"/>
            </a:pPr>
            <a:r>
              <a:rPr lang="en-US" dirty="0"/>
              <a:t>Taste</a:t>
            </a:r>
          </a:p>
          <a:p>
            <a:pPr marL="628650" lvl="1" indent="-171450">
              <a:buFont typeface="Arial"/>
              <a:buChar char="•"/>
            </a:pPr>
            <a:r>
              <a:rPr lang="en-US" dirty="0"/>
              <a:t>Smell</a:t>
            </a:r>
          </a:p>
          <a:p>
            <a:pPr lvl="1"/>
            <a:r>
              <a:rPr lang="en-US" b="1" dirty="0"/>
              <a:t>Ask: </a:t>
            </a:r>
            <a:endParaRPr lang="en-US" dirty="0"/>
          </a:p>
          <a:p>
            <a:pPr marL="171450" indent="-171450">
              <a:buFont typeface="Arial"/>
              <a:buChar char="•"/>
            </a:pPr>
            <a:r>
              <a:rPr lang="en-US" dirty="0"/>
              <a:t>Ask students to list </a:t>
            </a:r>
            <a:r>
              <a:rPr lang="en-US" u="sng" dirty="0"/>
              <a:t>ways the 5 senses help to provide them with information</a:t>
            </a:r>
            <a:r>
              <a:rPr lang="en-US" dirty="0"/>
              <a:t>.</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27</a:t>
            </a:fld>
            <a:endParaRPr lang="en-US"/>
          </a:p>
        </p:txBody>
      </p:sp>
    </p:spTree>
    <p:extLst>
      <p:ext uri="{BB962C8B-B14F-4D97-AF65-F5344CB8AC3E}">
        <p14:creationId xmlns:p14="http://schemas.microsoft.com/office/powerpoint/2010/main" val="332148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Each part of the brain is in charge of different senses and functions.  </a:t>
            </a:r>
          </a:p>
          <a:p>
            <a:pPr marL="171450" indent="-171450">
              <a:buFont typeface="Arial"/>
              <a:buChar char="•"/>
            </a:pPr>
            <a:r>
              <a:rPr lang="en-US" dirty="0"/>
              <a:t>When people have an injury to their brains, they may lose certain functions depending which area of the brain is hurt.  For example, if you get hit in the back of your head, the Occipital Lobe, you are more likely to have your vision impacted. </a:t>
            </a:r>
          </a:p>
          <a:p>
            <a:r>
              <a:rPr lang="en-US" b="1" dirty="0"/>
              <a:t>Ask</a:t>
            </a:r>
            <a:r>
              <a:rPr lang="en-US" dirty="0"/>
              <a:t>:</a:t>
            </a:r>
          </a:p>
          <a:p>
            <a:pPr marL="171450" indent="-171450">
              <a:buFont typeface="Arial"/>
              <a:buChar char="•"/>
            </a:pPr>
            <a:r>
              <a:rPr lang="en-US" dirty="0"/>
              <a:t>Look at this image of the brain. Can you find which lobe is responsible for each of our five sense?</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28</a:t>
            </a:fld>
            <a:endParaRPr lang="en-US"/>
          </a:p>
        </p:txBody>
      </p:sp>
    </p:spTree>
    <p:extLst>
      <p:ext uri="{BB962C8B-B14F-4D97-AF65-F5344CB8AC3E}">
        <p14:creationId xmlns:p14="http://schemas.microsoft.com/office/powerpoint/2010/main" val="172729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a:t>
            </a:r>
          </a:p>
          <a:p>
            <a:pPr marL="171450" indent="-171450">
              <a:buFont typeface="Arial"/>
              <a:buChar char="•"/>
            </a:pPr>
            <a:r>
              <a:rPr lang="en-US" dirty="0"/>
              <a:t>Invite students to list as many emotions as they can remember from the previous topic’s activity as a review.</a:t>
            </a:r>
          </a:p>
          <a:p>
            <a:r>
              <a:rPr lang="en-US" b="1" dirty="0"/>
              <a:t>Say</a:t>
            </a:r>
            <a:r>
              <a:rPr lang="en-US" dirty="0"/>
              <a:t>:</a:t>
            </a:r>
          </a:p>
          <a:p>
            <a:pPr marL="171450" indent="-171450">
              <a:buFont typeface="Arial"/>
              <a:buChar char="•"/>
            </a:pPr>
            <a:r>
              <a:rPr lang="en-US" dirty="0"/>
              <a:t>The brain is in charge of emotions, specifically the limbic system</a:t>
            </a:r>
          </a:p>
          <a:p>
            <a:r>
              <a:rPr lang="en-US" b="1" dirty="0"/>
              <a:t>Do</a:t>
            </a:r>
            <a:r>
              <a:rPr lang="en-US" dirty="0"/>
              <a:t>:</a:t>
            </a:r>
          </a:p>
          <a:p>
            <a:pPr marL="171450" indent="-171450">
              <a:buFont typeface="Arial"/>
              <a:buChar char="•"/>
            </a:pPr>
            <a:r>
              <a:rPr lang="en-US" dirty="0"/>
              <a:t>Encourage feelings/emotion identification</a:t>
            </a:r>
          </a:p>
          <a:p>
            <a:r>
              <a:rPr lang="en-US" b="1" dirty="0"/>
              <a:t>Ask</a:t>
            </a:r>
            <a:r>
              <a:rPr lang="en-US" dirty="0"/>
              <a:t>:</a:t>
            </a:r>
          </a:p>
          <a:p>
            <a:pPr marL="171450" indent="-171450">
              <a:buFont typeface="Arial"/>
              <a:buChar char="•"/>
            </a:pPr>
            <a:r>
              <a:rPr lang="en-US" dirty="0"/>
              <a:t>Invite students to list as many emotions as they can remember from the previous topics activity as a review.</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29</a:t>
            </a:fld>
            <a:endParaRPr lang="en-US"/>
          </a:p>
        </p:txBody>
      </p:sp>
    </p:spTree>
    <p:extLst>
      <p:ext uri="{BB962C8B-B14F-4D97-AF65-F5344CB8AC3E}">
        <p14:creationId xmlns:p14="http://schemas.microsoft.com/office/powerpoint/2010/main" val="2280906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Our brain gives us the ability to EXPERIENCE, LABEL, DESCRIBE and EXPRESS feelings…that’s a lot</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30</a:t>
            </a:fld>
            <a:endParaRPr lang="en-US"/>
          </a:p>
        </p:txBody>
      </p:sp>
    </p:spTree>
    <p:extLst>
      <p:ext uri="{BB962C8B-B14F-4D97-AF65-F5344CB8AC3E}">
        <p14:creationId xmlns:p14="http://schemas.microsoft.com/office/powerpoint/2010/main" val="69169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The brain also helps with signaling.  This is going to be a strange thought, but your brain is what makes you pull your hand off of something hot, not your hand.   Your brain is sending super fast signals back and forth to let you know something is hot.  </a:t>
            </a:r>
          </a:p>
          <a:p>
            <a:r>
              <a:rPr lang="en-US" b="1" dirty="0"/>
              <a:t>Do</a:t>
            </a:r>
            <a:r>
              <a:rPr lang="en-US" dirty="0"/>
              <a:t>:</a:t>
            </a:r>
          </a:p>
          <a:p>
            <a:pPr marL="171450" indent="-171450">
              <a:buFont typeface="Arial"/>
              <a:buChar char="•"/>
            </a:pPr>
            <a:r>
              <a:rPr lang="en-US" dirty="0"/>
              <a:t>Highlight the links between perception and signaling and how there is an interaction between functions. </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31</a:t>
            </a:fld>
            <a:endParaRPr lang="en-US"/>
          </a:p>
        </p:txBody>
      </p:sp>
    </p:spTree>
    <p:extLst>
      <p:ext uri="{BB962C8B-B14F-4D97-AF65-F5344CB8AC3E}">
        <p14:creationId xmlns:p14="http://schemas.microsoft.com/office/powerpoint/2010/main" val="242761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p>
          <a:p>
            <a:pPr marL="285750" indent="-285750">
              <a:buFont typeface="Arial"/>
              <a:buChar char="•"/>
            </a:pPr>
            <a:r>
              <a:rPr lang="en-US" dirty="0"/>
              <a:t>Today we are going to be learning about how the Brain controls everything in your body. The brain controls cognitions (what we think), perception (how we interpret things), emotions (our feelings), physical functions (breathing, using the bathroom, our heart breathing), signaling (takes information from the outside worlds and sends it to our brain- sends signals from our hands to our brain to say we picked up something hot), and behaviors (how we act).</a:t>
            </a:r>
          </a:p>
          <a:p>
            <a:pPr marL="285750" indent="-285750">
              <a:buFont typeface="Arial"/>
              <a:buChar char="•"/>
            </a:pPr>
            <a:r>
              <a:rPr lang="en-US" dirty="0"/>
              <a:t>To start us off we are going to watch a short video.  The video goes fast so make sure to pay attention.  It’s a lot of information in a quick 3.5 minutes.  </a:t>
            </a:r>
          </a:p>
          <a:p>
            <a:r>
              <a:rPr lang="en-US" b="1" dirty="0"/>
              <a:t>Do</a:t>
            </a:r>
            <a:r>
              <a:rPr lang="en-US" dirty="0"/>
              <a:t>: </a:t>
            </a:r>
          </a:p>
          <a:p>
            <a:pPr marL="285750" indent="-285750">
              <a:buFont typeface="Arial"/>
              <a:buChar char="•"/>
            </a:pPr>
            <a:r>
              <a:rPr lang="en-US" dirty="0"/>
              <a:t>Watch movie</a:t>
            </a:r>
          </a:p>
          <a:p>
            <a:r>
              <a:rPr lang="en-US" b="1" dirty="0"/>
              <a:t>Ask</a:t>
            </a:r>
            <a:r>
              <a:rPr lang="en-US" dirty="0"/>
              <a:t>: </a:t>
            </a:r>
          </a:p>
          <a:p>
            <a:pPr marL="285750" indent="-285750">
              <a:buFont typeface="Arial"/>
              <a:buChar char="•"/>
            </a:pPr>
            <a:r>
              <a:rPr lang="en-US" dirty="0"/>
              <a:t>SEE question on the next slide</a:t>
            </a:r>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5</a:t>
            </a:fld>
            <a:endParaRPr lang="en-US"/>
          </a:p>
        </p:txBody>
      </p:sp>
    </p:spTree>
    <p:extLst>
      <p:ext uri="{BB962C8B-B14F-4D97-AF65-F5344CB8AC3E}">
        <p14:creationId xmlns:p14="http://schemas.microsoft.com/office/powerpoint/2010/main" val="952040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So, what is signaling?  This is a picture of it but let’s walk through it</a:t>
            </a:r>
          </a:p>
          <a:p>
            <a:pPr marL="171450" indent="-171450">
              <a:buFont typeface="Arial"/>
              <a:buChar char="•"/>
            </a:pPr>
            <a:r>
              <a:rPr lang="en-US" dirty="0"/>
              <a:t>Let’s start with a danger in your environment.  For example, you are walking to school and crossing a road, and a car is speeding your way.  The sensory perception part of your brain informs you danger is coming and triggers your thoughts, emotions and your body.</a:t>
            </a:r>
          </a:p>
          <a:p>
            <a:pPr marL="171450" indent="-171450">
              <a:buFont typeface="Arial"/>
              <a:buChar char="•"/>
            </a:pPr>
            <a:r>
              <a:rPr lang="en-US" dirty="0"/>
              <a:t>Your brain prepares your body for action by increasing your heart rate, your alertness and your perceptions and tension.  It puts your body in the optimal condition to respond and keep you safe.  </a:t>
            </a:r>
          </a:p>
          <a:p>
            <a:r>
              <a:rPr lang="en-US" b="1" dirty="0"/>
              <a:t>Do</a:t>
            </a:r>
            <a:r>
              <a:rPr lang="en-US" dirty="0"/>
              <a:t>:</a:t>
            </a:r>
          </a:p>
          <a:p>
            <a:pPr marL="171450" indent="-171450">
              <a:buFont typeface="Arial"/>
              <a:buChar char="•"/>
            </a:pPr>
            <a:r>
              <a:rPr lang="en-US" dirty="0"/>
              <a:t>Point out the process on the slide.  </a:t>
            </a:r>
          </a:p>
          <a:p>
            <a:pPr marL="171450" indent="-171450">
              <a:buFont typeface="Arial"/>
              <a:buChar char="•"/>
            </a:pPr>
            <a:r>
              <a:rPr lang="en-US" dirty="0"/>
              <a:t>Highlight how activity and action are reliant on brain functions.</a:t>
            </a:r>
          </a:p>
          <a:p>
            <a:r>
              <a:rPr lang="en-US" b="1" dirty="0"/>
              <a:t>Ask</a:t>
            </a:r>
            <a:r>
              <a:rPr lang="en-US" dirty="0"/>
              <a:t>: </a:t>
            </a:r>
          </a:p>
          <a:p>
            <a:pPr marL="171450" indent="-171450">
              <a:buFont typeface="Arial"/>
              <a:buChar char="•"/>
            </a:pPr>
            <a:r>
              <a:rPr lang="en-US" dirty="0"/>
              <a:t>Any questions?</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32</a:t>
            </a:fld>
            <a:endParaRPr lang="en-US"/>
          </a:p>
        </p:txBody>
      </p:sp>
    </p:spTree>
    <p:extLst>
      <p:ext uri="{BB962C8B-B14F-4D97-AF65-F5344CB8AC3E}">
        <p14:creationId xmlns:p14="http://schemas.microsoft.com/office/powerpoint/2010/main" val="47993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You brain controls all your physical functions such as breathing, your heart beating, eating, and controlling your bones and muscles.  </a:t>
            </a:r>
          </a:p>
          <a:p>
            <a:r>
              <a:rPr lang="en-US" b="1" dirty="0"/>
              <a:t>Do</a:t>
            </a:r>
            <a:r>
              <a:rPr lang="en-US" dirty="0"/>
              <a:t>:</a:t>
            </a:r>
          </a:p>
          <a:p>
            <a:pPr marL="171450" indent="-171450">
              <a:buFont typeface="Arial"/>
              <a:buChar char="•"/>
            </a:pPr>
            <a:r>
              <a:rPr lang="en-US" dirty="0"/>
              <a:t>Go to the next slide</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33</a:t>
            </a:fld>
            <a:endParaRPr lang="en-US"/>
          </a:p>
        </p:txBody>
      </p:sp>
    </p:spTree>
    <p:extLst>
      <p:ext uri="{BB962C8B-B14F-4D97-AF65-F5344CB8AC3E}">
        <p14:creationId xmlns:p14="http://schemas.microsoft.com/office/powerpoint/2010/main" val="3678597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34</a:t>
            </a:fld>
            <a:endParaRPr lang="en-US"/>
          </a:p>
        </p:txBody>
      </p:sp>
    </p:spTree>
    <p:extLst>
      <p:ext uri="{BB962C8B-B14F-4D97-AF65-F5344CB8AC3E}">
        <p14:creationId xmlns:p14="http://schemas.microsoft.com/office/powerpoint/2010/main" val="3236679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Your brain also controls your behaviors- or how you interact with people</a:t>
            </a:r>
          </a:p>
          <a:p>
            <a:r>
              <a:rPr lang="en-US" b="1" dirty="0"/>
              <a:t>Do</a:t>
            </a:r>
            <a:r>
              <a:rPr lang="en-US" dirty="0"/>
              <a:t>:</a:t>
            </a:r>
          </a:p>
          <a:p>
            <a:pPr marL="171450" indent="-171450">
              <a:buFont typeface="Arial"/>
              <a:buChar char="•"/>
            </a:pPr>
            <a:r>
              <a:rPr lang="en-US" dirty="0"/>
              <a:t>Go to next slide</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35</a:t>
            </a:fld>
            <a:endParaRPr lang="en-US"/>
          </a:p>
        </p:txBody>
      </p:sp>
    </p:spTree>
    <p:extLst>
      <p:ext uri="{BB962C8B-B14F-4D97-AF65-F5344CB8AC3E}">
        <p14:creationId xmlns:p14="http://schemas.microsoft.com/office/powerpoint/2010/main" val="1170008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a:buChar char="•"/>
            </a:pPr>
            <a:r>
              <a:rPr lang="en-US" dirty="0"/>
              <a:t>Our brain is not only responsible for our physical behavior as discussed, a few slides back but it’s also responsible for how we interact with others.   </a:t>
            </a:r>
          </a:p>
          <a:p>
            <a:r>
              <a:rPr lang="en-US" b="1" dirty="0"/>
              <a:t>Do</a:t>
            </a:r>
            <a:r>
              <a:rPr lang="en-US" dirty="0"/>
              <a:t>:</a:t>
            </a:r>
          </a:p>
          <a:p>
            <a:pPr marL="171450" indent="-171450">
              <a:buFont typeface="Arial"/>
              <a:buChar char="•"/>
            </a:pPr>
            <a:r>
              <a:rPr lang="en-US" dirty="0"/>
              <a:t>Read the slide to cover many behavioral functions</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36</a:t>
            </a:fld>
            <a:endParaRPr lang="en-US"/>
          </a:p>
        </p:txBody>
      </p:sp>
    </p:spTree>
    <p:extLst>
      <p:ext uri="{BB962C8B-B14F-4D97-AF65-F5344CB8AC3E}">
        <p14:creationId xmlns:p14="http://schemas.microsoft.com/office/powerpoint/2010/main" val="1404230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a:t>
            </a:r>
          </a:p>
          <a:p>
            <a:pPr marL="171450" indent="-171450">
              <a:buFont typeface="Arial"/>
              <a:buChar char="•"/>
            </a:pPr>
            <a:r>
              <a:rPr lang="en-US" dirty="0"/>
              <a:t>Read slide</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37</a:t>
            </a:fld>
            <a:endParaRPr lang="en-US"/>
          </a:p>
        </p:txBody>
      </p:sp>
    </p:spTree>
    <p:extLst>
      <p:ext uri="{BB962C8B-B14F-4D97-AF65-F5344CB8AC3E}">
        <p14:creationId xmlns:p14="http://schemas.microsoft.com/office/powerpoint/2010/main" val="1916499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38</a:t>
            </a:fld>
            <a:endParaRPr lang="en-US"/>
          </a:p>
        </p:txBody>
      </p:sp>
    </p:spTree>
    <p:extLst>
      <p:ext uri="{BB962C8B-B14F-4D97-AF65-F5344CB8AC3E}">
        <p14:creationId xmlns:p14="http://schemas.microsoft.com/office/powerpoint/2010/main" val="407367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Purpose of activity (conceptual connection): the language used to represent an emotional experience can affect how it is perceived and responded to by self and others</a:t>
            </a:r>
            <a:r>
              <a:rPr lang="en-US" dirty="0"/>
              <a:t>. </a:t>
            </a:r>
          </a:p>
          <a:p>
            <a:br>
              <a:rPr lang="en-US" dirty="0"/>
            </a:br>
            <a:endParaRPr lang="en-US" dirty="0"/>
          </a:p>
          <a:p>
            <a:r>
              <a:rPr lang="en-US" i="1" dirty="0"/>
              <a:t>Draw students’ attention to the fact that the terms they use to describe a situation may be inaccurate and could even aggravate a situation </a:t>
            </a:r>
            <a:endParaRPr lang="en-US"/>
          </a:p>
          <a:p>
            <a:br>
              <a:rPr lang="en-US" dirty="0"/>
            </a:br>
            <a:endParaRPr lang="en-US" dirty="0"/>
          </a:p>
          <a:p>
            <a:r>
              <a:rPr lang="en-US" b="1" dirty="0"/>
              <a:t>Say:</a:t>
            </a:r>
            <a:r>
              <a:rPr lang="en-US" dirty="0"/>
              <a:t> </a:t>
            </a:r>
          </a:p>
          <a:p>
            <a:pPr marL="171450" indent="-171450">
              <a:buFont typeface="Arial"/>
              <a:buChar char="•"/>
            </a:pPr>
            <a:r>
              <a:rPr lang="en-US" dirty="0"/>
              <a:t>We are going to play a game, but first let’s review the mental health states!</a:t>
            </a:r>
          </a:p>
          <a:p>
            <a:pPr marL="171450" indent="-171450">
              <a:buFont typeface="Arial"/>
              <a:buChar char="•"/>
            </a:pPr>
            <a:r>
              <a:rPr lang="en-US" dirty="0"/>
              <a:t>We are going to talk about loaded language because the terms we use to describe a situation affect how it is understood by others. When we describe feelings and situations accurately, it makes it easier for others to understand us and help. When we describe feelings and situations inaccurately, it can make it more difficult to get the help we need and even make a situation worse. </a:t>
            </a:r>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39</a:t>
            </a:fld>
            <a:endParaRPr lang="en-US"/>
          </a:p>
        </p:txBody>
      </p:sp>
    </p:spTree>
    <p:extLst>
      <p:ext uri="{BB962C8B-B14F-4D97-AF65-F5344CB8AC3E}">
        <p14:creationId xmlns:p14="http://schemas.microsoft.com/office/powerpoint/2010/main" val="4135850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endParaRPr lang="en-US" dirty="0"/>
          </a:p>
          <a:p>
            <a:pPr marL="171450" indent="-171450">
              <a:buFont typeface="Arial"/>
              <a:buChar char="•"/>
            </a:pPr>
            <a:r>
              <a:rPr lang="en-US" dirty="0"/>
              <a:t>Here is a reminder of our Mental Health States.  In the next few slides, we will show you some scenarios, pictures, and feelings.</a:t>
            </a:r>
          </a:p>
          <a:p>
            <a:pPr marL="171450" indent="-171450">
              <a:buFont typeface="Arial"/>
              <a:buChar char="•"/>
            </a:pPr>
            <a:r>
              <a:rPr lang="en-US" dirty="0"/>
              <a:t>Can you name which state it is?</a:t>
            </a:r>
          </a:p>
          <a:p>
            <a:r>
              <a:rPr lang="en-US" b="1" dirty="0"/>
              <a:t>Do</a:t>
            </a:r>
            <a:r>
              <a:rPr lang="en-US" dirty="0"/>
              <a:t>:</a:t>
            </a:r>
          </a:p>
          <a:p>
            <a:pPr marL="171450" indent="-171450">
              <a:buFont typeface="Arial"/>
              <a:buChar char="•"/>
            </a:pPr>
            <a:r>
              <a:rPr lang="en-US" dirty="0"/>
              <a:t>Go to the next slide</a:t>
            </a:r>
          </a:p>
          <a:p>
            <a:pPr marL="171450" indent="-171450">
              <a:buFont typeface="Arial"/>
              <a:buChar char="•"/>
            </a:pPr>
            <a:r>
              <a:rPr lang="en-US" dirty="0"/>
              <a:t>Determine if this will be done by groups or the entire class.  </a:t>
            </a:r>
          </a:p>
          <a:p>
            <a:pPr marL="171450" indent="-171450">
              <a:buFont typeface="Arial"/>
              <a:buChar char="•"/>
            </a:pPr>
            <a:r>
              <a:rPr lang="en-US" dirty="0"/>
              <a:t>Consider an incentive for the winner(s), if possible.  </a:t>
            </a:r>
          </a:p>
          <a:p>
            <a:r>
              <a:rPr lang="en-US" b="1" dirty="0"/>
              <a:t>Notes for Facilitator:</a:t>
            </a:r>
            <a:endParaRPr lang="en-US" dirty="0"/>
          </a:p>
          <a:p>
            <a:pPr marL="171450" indent="-171450">
              <a:buFont typeface="Arial"/>
              <a:buChar char="•"/>
            </a:pPr>
            <a:r>
              <a:rPr lang="en-US" dirty="0"/>
              <a:t>Reinforce understanding of four mental health states and review the “Key”</a:t>
            </a:r>
          </a:p>
          <a:p>
            <a:pPr marL="171450" indent="-171450">
              <a:buFont typeface="Arial"/>
              <a:buChar char="•"/>
            </a:pPr>
            <a:r>
              <a:rPr lang="en-US" dirty="0"/>
              <a:t>Use the next few slides with Emotions Words and Scenarios.  Complete as many as you have time for. </a:t>
            </a:r>
          </a:p>
          <a:p>
            <a:pPr marL="171450" indent="-171450">
              <a:buFont typeface="Arial"/>
              <a:buChar char="•"/>
            </a:pPr>
            <a:r>
              <a:rPr lang="en-US" dirty="0"/>
              <a:t>Label each slide with one of the following numbers.  Answers are in the comments</a:t>
            </a:r>
            <a:endParaRPr lang="en-US"/>
          </a:p>
          <a:p>
            <a:pPr marL="628650" lvl="1" indent="-171450">
              <a:buFont typeface="Arial"/>
              <a:buChar char="•"/>
            </a:pPr>
            <a:r>
              <a:rPr lang="en-US" dirty="0"/>
              <a:t>1 – Mental Illness</a:t>
            </a:r>
            <a:endParaRPr lang="en-US"/>
          </a:p>
          <a:p>
            <a:pPr marL="628650" lvl="1" indent="-171450">
              <a:buFont typeface="Arial"/>
              <a:buChar char="•"/>
            </a:pPr>
            <a:r>
              <a:rPr lang="en-US" dirty="0"/>
              <a:t>2 – Mental Health Problem</a:t>
            </a:r>
            <a:endParaRPr lang="en-US"/>
          </a:p>
          <a:p>
            <a:pPr marL="628650" lvl="1" indent="-171450">
              <a:buFont typeface="Arial"/>
              <a:buChar char="•"/>
            </a:pPr>
            <a:r>
              <a:rPr lang="en-US" dirty="0"/>
              <a:t>3 – Mental Distress</a:t>
            </a:r>
            <a:endParaRPr lang="en-US"/>
          </a:p>
          <a:p>
            <a:pPr marL="628650" lvl="1" indent="-171450">
              <a:buFont typeface="Arial"/>
              <a:buChar char="•"/>
            </a:pPr>
            <a:r>
              <a:rPr lang="en-US" dirty="0"/>
              <a:t>4 – No distress</a:t>
            </a:r>
            <a:endParaRPr lang="en-US"/>
          </a:p>
          <a:p>
            <a:pPr marL="171450" indent="-171450">
              <a:buFont typeface="Arial"/>
              <a:buChar char="•"/>
            </a:pPr>
            <a:r>
              <a:rPr lang="en-US" dirty="0"/>
              <a:t>This game can be played with the entire class, in small groups or however you see fit. </a:t>
            </a:r>
            <a:endParaRPr lang="en-US"/>
          </a:p>
          <a:p>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40</a:t>
            </a:fld>
            <a:endParaRPr lang="en-US"/>
          </a:p>
        </p:txBody>
      </p:sp>
    </p:spTree>
    <p:extLst>
      <p:ext uri="{BB962C8B-B14F-4D97-AF65-F5344CB8AC3E}">
        <p14:creationId xmlns:p14="http://schemas.microsoft.com/office/powerpoint/2010/main" val="3858075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3 -  Mental Distress!</a:t>
            </a: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41</a:t>
            </a:fld>
            <a:endParaRPr lang="en-US"/>
          </a:p>
        </p:txBody>
      </p:sp>
    </p:spTree>
    <p:extLst>
      <p:ext uri="{BB962C8B-B14F-4D97-AF65-F5344CB8AC3E}">
        <p14:creationId xmlns:p14="http://schemas.microsoft.com/office/powerpoint/2010/main" val="148888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Optional</a:t>
            </a:r>
            <a:r>
              <a:rPr lang="en-US"/>
              <a:t>: </a:t>
            </a:r>
          </a:p>
          <a:p>
            <a:pPr marL="285750" indent="-285750">
              <a:buFont typeface="Arial"/>
              <a:buChar char="•"/>
            </a:pPr>
            <a:r>
              <a:rPr lang="en-US" dirty="0"/>
              <a:t>Replay video to give students another opportunity to further absorb content. “Do you want to see it again?”</a:t>
            </a:r>
          </a:p>
          <a:p>
            <a:endParaRPr lang="en-US" dirty="0">
              <a:cs typeface="+mn-lt"/>
            </a:endParaRPr>
          </a:p>
          <a:p>
            <a:r>
              <a:rPr lang="en-US" b="1" dirty="0"/>
              <a:t>Say</a:t>
            </a:r>
            <a:r>
              <a:rPr lang="en-US" dirty="0"/>
              <a:t>:  </a:t>
            </a:r>
          </a:p>
          <a:p>
            <a:pPr marL="285750" indent="-285750">
              <a:buFont typeface="Arial"/>
              <a:buChar char="•"/>
            </a:pPr>
            <a:r>
              <a:rPr lang="en-US" dirty="0"/>
              <a:t>That was a lot of information!  Let’s discuss…what did you think about what you just watched?   </a:t>
            </a:r>
          </a:p>
          <a:p>
            <a:endParaRPr lang="en-US" dirty="0">
              <a:cs typeface="+mn-lt"/>
            </a:endParaRPr>
          </a:p>
          <a:p>
            <a:r>
              <a:rPr lang="en-US" b="1" dirty="0"/>
              <a:t>Do</a:t>
            </a:r>
            <a:r>
              <a:rPr lang="en-US" dirty="0"/>
              <a:t>:  </a:t>
            </a:r>
          </a:p>
          <a:p>
            <a:pPr marL="285750" indent="-285750">
              <a:buFont typeface="Arial"/>
              <a:buChar char="•"/>
            </a:pPr>
            <a:r>
              <a:rPr lang="en-US" dirty="0"/>
              <a:t>Give students the opportunity to reflect and ask questions below/on the slide.  There are a few follow up questions to assist if needed.  </a:t>
            </a:r>
          </a:p>
          <a:p>
            <a:r>
              <a:rPr lang="en-US" b="1" dirty="0"/>
              <a:t>Ask</a:t>
            </a:r>
            <a:r>
              <a:rPr lang="en-US" dirty="0"/>
              <a:t>: </a:t>
            </a:r>
          </a:p>
          <a:p>
            <a:pPr marL="285750" indent="-285750">
              <a:buFont typeface="Arial"/>
              <a:buChar char="•"/>
            </a:pPr>
            <a:r>
              <a:rPr lang="en-US" dirty="0"/>
              <a:t>What information stood out to you? </a:t>
            </a:r>
          </a:p>
          <a:p>
            <a:pPr marL="285750" indent="-285750">
              <a:buFont typeface="Arial"/>
              <a:buChar char="•"/>
            </a:pPr>
            <a:r>
              <a:rPr lang="en-US" dirty="0"/>
              <a:t>Did you know the brain did so much?</a:t>
            </a:r>
          </a:p>
          <a:p>
            <a:pPr marL="285750" indent="-285750">
              <a:buFont typeface="Arial"/>
              <a:buChar char="•"/>
            </a:pPr>
            <a:r>
              <a:rPr lang="en-US" dirty="0"/>
              <a:t>Was any of the information surprising?</a:t>
            </a:r>
          </a:p>
          <a:p>
            <a:pPr marL="285750" indent="-285750">
              <a:buFont typeface="Arial"/>
              <a:buChar char="•"/>
            </a:pPr>
            <a:r>
              <a:rPr lang="en-US" dirty="0"/>
              <a:t>What surprised you the most</a:t>
            </a:r>
          </a:p>
          <a:p>
            <a:pPr marL="285750" indent="-285750">
              <a:buFont typeface="Arial"/>
              <a:buChar char="•"/>
            </a:pPr>
            <a:r>
              <a:rPr lang="en-US" dirty="0"/>
              <a:t>Did any of the information make you want to pause for consideration? </a:t>
            </a:r>
          </a:p>
          <a:p>
            <a:pPr marL="285750" indent="-285750">
              <a:buFont typeface="Arial"/>
              <a:buChar char="•"/>
            </a:pPr>
            <a:r>
              <a:rPr lang="en-US" dirty="0"/>
              <a:t>Did you think about how your treat your brain</a:t>
            </a:r>
          </a:p>
          <a:p>
            <a:pPr marL="285750" indent="-285750">
              <a:buFont typeface="Arial"/>
              <a:buChar char="•"/>
            </a:pPr>
            <a:r>
              <a:rPr lang="en-US" dirty="0"/>
              <a:t>Why do you suppose the video was created in this style? </a:t>
            </a:r>
          </a:p>
          <a:p>
            <a:pPr marL="285750" indent="-285750">
              <a:buFont typeface="Arial"/>
              <a:buChar char="•"/>
            </a:pPr>
            <a:r>
              <a:rPr lang="en-US" dirty="0"/>
              <a:t>Did it keep your attention?</a:t>
            </a:r>
          </a:p>
          <a:p>
            <a:pPr marL="285750" indent="-285750">
              <a:buFont typeface="Arial"/>
              <a:buChar char="•"/>
            </a:pPr>
            <a:r>
              <a:rPr lang="en-US" dirty="0"/>
              <a:t>What message is intended to be communicated by the video?</a:t>
            </a:r>
          </a:p>
          <a:p>
            <a:r>
              <a:rPr lang="en-US" b="1" dirty="0"/>
              <a:t>Say/Summarize:  </a:t>
            </a:r>
            <a:endParaRPr lang="en-US" dirty="0"/>
          </a:p>
          <a:p>
            <a:pPr marL="285750" indent="-285750">
              <a:buFont typeface="Arial"/>
              <a:buChar char="•"/>
            </a:pPr>
            <a:r>
              <a:rPr lang="en-US" dirty="0"/>
              <a:t>Use some of the words students used to answer the questions above and summarize the purpose</a:t>
            </a:r>
            <a:r>
              <a:rPr lang="en-US" b="1" dirty="0"/>
              <a:t>, </a:t>
            </a:r>
            <a:endParaRPr lang="en-US" dirty="0"/>
          </a:p>
          <a:p>
            <a:r>
              <a:rPr lang="en-US" b="1" dirty="0"/>
              <a:t>“To summarize…</a:t>
            </a:r>
            <a:r>
              <a:rPr lang="en-US" b="1" i="1" dirty="0"/>
              <a:t>The brain controls cognitions (what we think), perception (how we interpret things), emotions (our feelings), physical functions (breathing, using the bathroom), signaling (takes information from the outside worlds and sends it to our brain- sends signals from our hands to our brain to say we picked up something hot), and behaviors (how we act).  We are going to take a deeper look at the brain functions a little later.”</a:t>
            </a:r>
            <a:endParaRPr lang="en-US" dirty="0"/>
          </a:p>
          <a:p>
            <a:r>
              <a:rPr lang="en-US" b="1" dirty="0"/>
              <a:t>Say: </a:t>
            </a:r>
            <a:endParaRPr lang="en-US" dirty="0"/>
          </a:p>
          <a:p>
            <a:pPr marL="285750" indent="-285750">
              <a:buFont typeface="Arial"/>
              <a:buChar char="•"/>
            </a:pPr>
            <a:r>
              <a:rPr lang="en-US" dirty="0"/>
              <a:t>“Now that we understand a little more about all that our brain controls and all that it does, we are going to move discuss mental health and mental illness”.  </a:t>
            </a:r>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6</a:t>
            </a:fld>
            <a:endParaRPr lang="en-US"/>
          </a:p>
        </p:txBody>
      </p:sp>
    </p:spTree>
    <p:extLst>
      <p:ext uri="{BB962C8B-B14F-4D97-AF65-F5344CB8AC3E}">
        <p14:creationId xmlns:p14="http://schemas.microsoft.com/office/powerpoint/2010/main" val="1061224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3 -  Mental Distress!</a:t>
            </a:r>
            <a:endParaRPr lang="en-US"/>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42</a:t>
            </a:fld>
            <a:endParaRPr lang="en-US"/>
          </a:p>
        </p:txBody>
      </p:sp>
    </p:spTree>
    <p:extLst>
      <p:ext uri="{BB962C8B-B14F-4D97-AF65-F5344CB8AC3E}">
        <p14:creationId xmlns:p14="http://schemas.microsoft.com/office/powerpoint/2010/main" val="454954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3 - Mental distress</a:t>
            </a:r>
            <a:endParaRPr lang="en-US"/>
          </a:p>
          <a:p>
            <a:br>
              <a:rPr lang="en-US" dirty="0">
                <a:cs typeface="+mn-lt"/>
              </a:rPr>
            </a:br>
            <a:r>
              <a:rPr lang="en-US" dirty="0"/>
              <a:t>Or 2 Mental Health Problem- it could be if it’s </a:t>
            </a:r>
            <a:r>
              <a:rPr lang="en-US" u="sng" dirty="0"/>
              <a:t>too long lasting.</a:t>
            </a: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43</a:t>
            </a:fld>
            <a:endParaRPr lang="en-US"/>
          </a:p>
        </p:txBody>
      </p:sp>
    </p:spTree>
    <p:extLst>
      <p:ext uri="{BB962C8B-B14F-4D97-AF65-F5344CB8AC3E}">
        <p14:creationId xmlns:p14="http://schemas.microsoft.com/office/powerpoint/2010/main" val="1822985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3 - Mental distress</a:t>
            </a:r>
            <a:endParaRPr lang="en-US"/>
          </a:p>
          <a:p>
            <a:br>
              <a:rPr lang="en-US" dirty="0">
                <a:cs typeface="+mn-lt"/>
              </a:rPr>
            </a:br>
            <a:r>
              <a:rPr lang="en-US" dirty="0"/>
              <a:t>Or 2 Mental Health Problem- it could be if it’s </a:t>
            </a:r>
            <a:r>
              <a:rPr lang="en-US" u="sng" dirty="0"/>
              <a:t>too long lasting.</a:t>
            </a: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44</a:t>
            </a:fld>
            <a:endParaRPr lang="en-US"/>
          </a:p>
        </p:txBody>
      </p:sp>
    </p:spTree>
    <p:extLst>
      <p:ext uri="{BB962C8B-B14F-4D97-AF65-F5344CB8AC3E}">
        <p14:creationId xmlns:p14="http://schemas.microsoft.com/office/powerpoint/2010/main" val="2656466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3 -  Mental Distress!</a:t>
            </a:r>
            <a:endParaRPr lang="en-US" dirty="0"/>
          </a:p>
          <a:p>
            <a:br>
              <a:rPr lang="en-US" dirty="0"/>
            </a:br>
            <a:endParaRPr lang="en-US" dirty="0"/>
          </a:p>
          <a:p>
            <a:r>
              <a:rPr lang="en-US" dirty="0"/>
              <a:t>Explanation: common, not long-lasting; can help us learn to change and adapt (create plan to make sure homework is in backpack)</a:t>
            </a:r>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45</a:t>
            </a:fld>
            <a:endParaRPr lang="en-US"/>
          </a:p>
        </p:txBody>
      </p:sp>
    </p:spTree>
    <p:extLst>
      <p:ext uri="{BB962C8B-B14F-4D97-AF65-F5344CB8AC3E}">
        <p14:creationId xmlns:p14="http://schemas.microsoft.com/office/powerpoint/2010/main" val="3613661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3 -  Mental Distress!</a:t>
            </a:r>
            <a:endParaRPr lang="en-US"/>
          </a:p>
          <a:p>
            <a:br>
              <a:rPr lang="en-US" dirty="0"/>
            </a:br>
            <a:endParaRPr lang="en-US" dirty="0"/>
          </a:p>
          <a:p>
            <a:r>
              <a:rPr lang="en-US"/>
              <a:t>Explanation: common, not long-lasting; can help us learn to change and adapt (create plan to make sure homework is in backpack)</a:t>
            </a:r>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46</a:t>
            </a:fld>
            <a:endParaRPr lang="en-US"/>
          </a:p>
        </p:txBody>
      </p:sp>
    </p:spTree>
    <p:extLst>
      <p:ext uri="{BB962C8B-B14F-4D97-AF65-F5344CB8AC3E}">
        <p14:creationId xmlns:p14="http://schemas.microsoft.com/office/powerpoint/2010/main" val="3306701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2 - Mental Health Problem- it is lasting/ongoing</a:t>
            </a:r>
            <a:endParaRPr lang="en-US"/>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47</a:t>
            </a:fld>
            <a:endParaRPr lang="en-US"/>
          </a:p>
        </p:txBody>
      </p:sp>
    </p:spTree>
    <p:extLst>
      <p:ext uri="{BB962C8B-B14F-4D97-AF65-F5344CB8AC3E}">
        <p14:creationId xmlns:p14="http://schemas.microsoft.com/office/powerpoint/2010/main" val="1616758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2 - Mental Health Problem- it is lasting/ongoing</a:t>
            </a:r>
            <a:endParaRPr lang="en-US"/>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48</a:t>
            </a:fld>
            <a:endParaRPr lang="en-US"/>
          </a:p>
        </p:txBody>
      </p:sp>
    </p:spTree>
    <p:extLst>
      <p:ext uri="{BB962C8B-B14F-4D97-AF65-F5344CB8AC3E}">
        <p14:creationId xmlns:p14="http://schemas.microsoft.com/office/powerpoint/2010/main" val="1417122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4 - No distress</a:t>
            </a: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48</a:t>
            </a:fld>
            <a:endParaRPr lang="en-US"/>
          </a:p>
        </p:txBody>
      </p:sp>
    </p:spTree>
    <p:extLst>
      <p:ext uri="{BB962C8B-B14F-4D97-AF65-F5344CB8AC3E}">
        <p14:creationId xmlns:p14="http://schemas.microsoft.com/office/powerpoint/2010/main" val="2023298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4 - No distress</a:t>
            </a: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49</a:t>
            </a:fld>
            <a:endParaRPr lang="en-US"/>
          </a:p>
        </p:txBody>
      </p:sp>
    </p:spTree>
    <p:extLst>
      <p:ext uri="{BB962C8B-B14F-4D97-AF65-F5344CB8AC3E}">
        <p14:creationId xmlns:p14="http://schemas.microsoft.com/office/powerpoint/2010/main" val="40152720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1 - Mental disorder</a:t>
            </a: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50</a:t>
            </a:fld>
            <a:endParaRPr lang="en-US"/>
          </a:p>
        </p:txBody>
      </p:sp>
    </p:spTree>
    <p:extLst>
      <p:ext uri="{BB962C8B-B14F-4D97-AF65-F5344CB8AC3E}">
        <p14:creationId xmlns:p14="http://schemas.microsoft.com/office/powerpoint/2010/main" val="46957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p>
          <a:p>
            <a:pPr marL="285750" indent="-285750">
              <a:buFont typeface="Arial"/>
              <a:buChar char="•"/>
            </a:pPr>
            <a:r>
              <a:rPr lang="en-US" dirty="0"/>
              <a:t>Let’s talk about Mental Health and Mental Illness…I’m curious what you know about these words? </a:t>
            </a:r>
          </a:p>
          <a:p>
            <a:r>
              <a:rPr lang="en-US" b="1" dirty="0"/>
              <a:t>Do</a:t>
            </a:r>
            <a:r>
              <a:rPr lang="en-US" dirty="0"/>
              <a:t>:  </a:t>
            </a:r>
          </a:p>
          <a:p>
            <a:pPr marL="285750" indent="-285750">
              <a:buFont typeface="Arial"/>
              <a:buChar char="•"/>
            </a:pPr>
            <a:r>
              <a:rPr lang="en-US" dirty="0"/>
              <a:t>You can do this in small groups and have a reporter or as a whole class discussion*  Write on the board or large piece of paper answers provided by students. </a:t>
            </a:r>
            <a:r>
              <a:rPr lang="en-US" b="1" i="1" dirty="0"/>
              <a:t>You will be going into this in depth in a few.  You want to get a few of their ideas here but for time, don’t spend too much time here</a:t>
            </a:r>
            <a:r>
              <a:rPr lang="en-US" dirty="0"/>
              <a:t>. </a:t>
            </a:r>
          </a:p>
          <a:p>
            <a:r>
              <a:rPr lang="en-US" b="1" dirty="0"/>
              <a:t>Ask</a:t>
            </a:r>
            <a:r>
              <a:rPr lang="en-US" dirty="0"/>
              <a:t>:  </a:t>
            </a:r>
          </a:p>
          <a:p>
            <a:pPr marL="285750" indent="-285750">
              <a:buFont typeface="Arial"/>
              <a:buChar char="•"/>
            </a:pPr>
            <a:r>
              <a:rPr lang="en-US" dirty="0"/>
              <a:t>Let’s start with mental health.  When you think of mental health what do you think of?  What does it mean?</a:t>
            </a:r>
          </a:p>
          <a:p>
            <a:pPr marL="285750" indent="-285750">
              <a:buFont typeface="Arial"/>
              <a:buChar char="•"/>
            </a:pPr>
            <a:r>
              <a:rPr lang="en-US" dirty="0"/>
              <a:t>Now let’s talk about mental illness.  When you think of mental illness what do you think of?  What does it mean?</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0293A10-3937-B047-84CA-87E258EF53E8}" type="slidenum">
              <a:rPr lang="en-US" smtClean="0"/>
              <a:t>7</a:t>
            </a:fld>
            <a:endParaRPr lang="en-US"/>
          </a:p>
        </p:txBody>
      </p:sp>
    </p:spTree>
    <p:extLst>
      <p:ext uri="{BB962C8B-B14F-4D97-AF65-F5344CB8AC3E}">
        <p14:creationId xmlns:p14="http://schemas.microsoft.com/office/powerpoint/2010/main" val="2836404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1 - Mental disorder</a:t>
            </a: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51</a:t>
            </a:fld>
            <a:endParaRPr lang="en-US"/>
          </a:p>
        </p:txBody>
      </p:sp>
    </p:spTree>
    <p:extLst>
      <p:ext uri="{BB962C8B-B14F-4D97-AF65-F5344CB8AC3E}">
        <p14:creationId xmlns:p14="http://schemas.microsoft.com/office/powerpoint/2010/main" val="2793314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how </a:t>
            </a:r>
            <a:r>
              <a:rPr lang="en-US" b="1" dirty="0"/>
              <a:t>a person could be in more than one state at a time!</a:t>
            </a:r>
            <a:endParaRPr lang="en-US" dirty="0"/>
          </a:p>
          <a:p>
            <a:r>
              <a:rPr lang="en-US" dirty="0"/>
              <a:t>A student could have ADHD (a mental disorder) and be late for class (mental distress).</a:t>
            </a:r>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52</a:t>
            </a:fld>
            <a:endParaRPr lang="en-US"/>
          </a:p>
        </p:txBody>
      </p:sp>
    </p:spTree>
    <p:extLst>
      <p:ext uri="{BB962C8B-B14F-4D97-AF65-F5344CB8AC3E}">
        <p14:creationId xmlns:p14="http://schemas.microsoft.com/office/powerpoint/2010/main" val="31606193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how </a:t>
            </a:r>
            <a:r>
              <a:rPr lang="en-US" b="1"/>
              <a:t>a person could be in more than one state at a time!</a:t>
            </a:r>
            <a:endParaRPr lang="en-US"/>
          </a:p>
          <a:p>
            <a:r>
              <a:rPr lang="en-US"/>
              <a:t>A student could have ADHD (a mental disorder) and be late for class (mental distress).</a:t>
            </a:r>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53</a:t>
            </a:fld>
            <a:endParaRPr lang="en-US"/>
          </a:p>
        </p:txBody>
      </p:sp>
    </p:spTree>
    <p:extLst>
      <p:ext uri="{BB962C8B-B14F-4D97-AF65-F5344CB8AC3E}">
        <p14:creationId xmlns:p14="http://schemas.microsoft.com/office/powerpoint/2010/main" val="42107189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name!</a:t>
            </a:r>
          </a:p>
          <a:p>
            <a:br>
              <a:rPr lang="en-US" dirty="0">
                <a:cs typeface="+mn-lt"/>
              </a:rPr>
            </a:br>
            <a:r>
              <a:rPr lang="en-US" dirty="0"/>
              <a:t>It may be a good idea to give out referrals!  </a:t>
            </a:r>
            <a:r>
              <a:rPr lang="en-US" b="1" dirty="0"/>
              <a:t>Personalize this slide for your program/agency/school. </a:t>
            </a: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55</a:t>
            </a:fld>
            <a:endParaRPr lang="en-US"/>
          </a:p>
        </p:txBody>
      </p:sp>
    </p:spTree>
    <p:extLst>
      <p:ext uri="{BB962C8B-B14F-4D97-AF65-F5344CB8AC3E}">
        <p14:creationId xmlns:p14="http://schemas.microsoft.com/office/powerpoint/2010/main" val="3305127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students wish to access more information use this slide to direct them to teementalhealth.org.</a:t>
            </a:r>
          </a:p>
        </p:txBody>
      </p:sp>
      <p:sp>
        <p:nvSpPr>
          <p:cNvPr id="4" name="Slide Number Placeholder 3"/>
          <p:cNvSpPr>
            <a:spLocks noGrp="1"/>
          </p:cNvSpPr>
          <p:nvPr>
            <p:ph type="sldNum" sz="quarter" idx="5"/>
          </p:nvPr>
        </p:nvSpPr>
        <p:spPr/>
        <p:txBody>
          <a:bodyPr/>
          <a:lstStyle/>
          <a:p>
            <a:fld id="{50293A10-3937-B047-84CA-87E258EF53E8}" type="slidenum">
              <a:rPr lang="en-US" smtClean="0"/>
              <a:t>56</a:t>
            </a:fld>
            <a:endParaRPr lang="en-US"/>
          </a:p>
        </p:txBody>
      </p:sp>
    </p:spTree>
    <p:extLst>
      <p:ext uri="{BB962C8B-B14F-4D97-AF65-F5344CB8AC3E}">
        <p14:creationId xmlns:p14="http://schemas.microsoft.com/office/powerpoint/2010/main" val="2632212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p>
          <a:p>
            <a:pPr marL="285750" indent="-285750">
              <a:buFont typeface="Arial"/>
              <a:buChar char="•"/>
            </a:pPr>
            <a:r>
              <a:rPr lang="en-US" dirty="0"/>
              <a:t>We are going to talk more about this in a little but I’m curious, what do you think…</a:t>
            </a:r>
          </a:p>
          <a:p>
            <a:r>
              <a:rPr lang="en-US" b="1" dirty="0"/>
              <a:t>Do</a:t>
            </a:r>
            <a:r>
              <a:rPr lang="en-US" dirty="0"/>
              <a:t>: </a:t>
            </a:r>
          </a:p>
          <a:p>
            <a:pPr marL="285750" indent="-285750">
              <a:buFont typeface="Arial"/>
              <a:buChar char="•"/>
            </a:pPr>
            <a:r>
              <a:rPr lang="en-US" dirty="0"/>
              <a:t>Read the definitions provided on the slide</a:t>
            </a:r>
          </a:p>
          <a:p>
            <a:r>
              <a:rPr lang="en-US" b="1" dirty="0"/>
              <a:t>Ask</a:t>
            </a:r>
            <a:r>
              <a:rPr lang="en-US" dirty="0"/>
              <a:t>: </a:t>
            </a:r>
          </a:p>
          <a:p>
            <a:pPr marL="285750" indent="-285750">
              <a:buFont typeface="Arial"/>
              <a:buChar char="•"/>
            </a:pPr>
            <a:r>
              <a:rPr lang="en-US" dirty="0"/>
              <a:t>How might it be possible to have mental health and mental illness at the same time? </a:t>
            </a:r>
          </a:p>
          <a:p>
            <a:pPr marL="285750" indent="-285750">
              <a:buFont typeface="Arial"/>
              <a:buChar char="•"/>
            </a:pPr>
            <a:r>
              <a:rPr lang="en-US" dirty="0"/>
              <a:t>Are all problems with mental health considered to be mental illness? </a:t>
            </a:r>
          </a:p>
          <a:p>
            <a:pPr marL="285750" indent="-285750">
              <a:buFont typeface="Arial"/>
              <a:buChar char="•"/>
            </a:pPr>
            <a:r>
              <a:rPr lang="en-US" dirty="0"/>
              <a:t>Is there a difference?</a:t>
            </a:r>
          </a:p>
          <a:p>
            <a:r>
              <a:rPr lang="en-US" b="1" dirty="0"/>
              <a:t>Facilitator note: </a:t>
            </a:r>
            <a:endParaRPr lang="en-US" dirty="0"/>
          </a:p>
          <a:p>
            <a:pPr marL="285750" indent="-285750">
              <a:buFont typeface="Arial"/>
              <a:buChar char="•"/>
            </a:pPr>
            <a:r>
              <a:rPr lang="en-US" b="1" dirty="0"/>
              <a:t>As the presenter, you don’t need to answer these questions, they are for students to ponder. These will be addressed later in the session.</a:t>
            </a:r>
            <a:endParaRPr lang="en-US" dirty="0"/>
          </a:p>
          <a:p>
            <a:r>
              <a:rPr lang="en-US" b="1" dirty="0"/>
              <a:t>Say</a:t>
            </a:r>
            <a:r>
              <a:rPr lang="en-US" dirty="0"/>
              <a:t>:  </a:t>
            </a:r>
          </a:p>
          <a:p>
            <a:pPr marL="285750" indent="-285750">
              <a:buFont typeface="Arial"/>
              <a:buChar char="•"/>
            </a:pPr>
            <a:r>
              <a:rPr lang="en-US" dirty="0"/>
              <a:t>These are big questions, let’s talk more  about the differences!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0293A10-3937-B047-84CA-87E258EF53E8}" type="slidenum">
              <a:rPr lang="en-US" smtClean="0"/>
              <a:t>8</a:t>
            </a:fld>
            <a:endParaRPr lang="en-US"/>
          </a:p>
        </p:txBody>
      </p:sp>
    </p:spTree>
    <p:extLst>
      <p:ext uri="{BB962C8B-B14F-4D97-AF65-F5344CB8AC3E}">
        <p14:creationId xmlns:p14="http://schemas.microsoft.com/office/powerpoint/2010/main" val="89021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p>
          <a:p>
            <a:pPr marL="171450" indent="-171450">
              <a:buFont typeface="Arial"/>
              <a:buChar char="•"/>
            </a:pPr>
            <a:r>
              <a:rPr lang="en-US" dirty="0"/>
              <a:t>We are going to talk more about this in a little but I’m curious, what do you think…</a:t>
            </a:r>
          </a:p>
          <a:p>
            <a:r>
              <a:rPr lang="en-US" b="1" dirty="0"/>
              <a:t>Do</a:t>
            </a:r>
            <a:r>
              <a:rPr lang="en-US" dirty="0"/>
              <a:t>: </a:t>
            </a:r>
          </a:p>
          <a:p>
            <a:pPr marL="171450" indent="-171450">
              <a:buFont typeface="Arial"/>
              <a:buChar char="•"/>
            </a:pPr>
            <a:r>
              <a:rPr lang="en-US" dirty="0"/>
              <a:t>Read the definitions provided on the slide</a:t>
            </a:r>
          </a:p>
          <a:p>
            <a:r>
              <a:rPr lang="en-US" b="1" dirty="0"/>
              <a:t>Ask</a:t>
            </a:r>
            <a:r>
              <a:rPr lang="en-US" dirty="0"/>
              <a:t>: </a:t>
            </a:r>
          </a:p>
          <a:p>
            <a:pPr marL="171450" indent="-171450">
              <a:buFont typeface="Arial"/>
              <a:buChar char="•"/>
            </a:pPr>
            <a:r>
              <a:rPr lang="en-US" dirty="0"/>
              <a:t>How might it be possible to have mental health and mental illness at the same time? </a:t>
            </a:r>
          </a:p>
          <a:p>
            <a:pPr marL="171450" indent="-171450">
              <a:buFont typeface="Arial"/>
              <a:buChar char="•"/>
            </a:pPr>
            <a:r>
              <a:rPr lang="en-US" dirty="0"/>
              <a:t>Are all problems with mental health considered to be mental illness? </a:t>
            </a:r>
          </a:p>
          <a:p>
            <a:pPr marL="171450" indent="-171450">
              <a:buFont typeface="Arial"/>
              <a:buChar char="•"/>
            </a:pPr>
            <a:r>
              <a:rPr lang="en-US" dirty="0"/>
              <a:t>Is there a difference?</a:t>
            </a:r>
          </a:p>
          <a:p>
            <a:r>
              <a:rPr lang="en-US" b="1" dirty="0"/>
              <a:t>Facilitator note: </a:t>
            </a:r>
            <a:endParaRPr lang="en-US" dirty="0"/>
          </a:p>
          <a:p>
            <a:pPr marL="171450" indent="-171450">
              <a:buFont typeface="Arial"/>
              <a:buChar char="•"/>
            </a:pPr>
            <a:r>
              <a:rPr lang="en-US" b="1" dirty="0"/>
              <a:t>As the presenter, you don’t need to answer these questions, they are for students to ponder. These will be addressed later in the session.</a:t>
            </a:r>
            <a:endParaRPr lang="en-US" dirty="0"/>
          </a:p>
          <a:p>
            <a:r>
              <a:rPr lang="en-US" b="1" dirty="0"/>
              <a:t>Say</a:t>
            </a:r>
            <a:r>
              <a:rPr lang="en-US" dirty="0"/>
              <a:t>:  </a:t>
            </a:r>
          </a:p>
          <a:p>
            <a:pPr marL="171450" indent="-171450">
              <a:buFont typeface="Arial"/>
              <a:buChar char="•"/>
            </a:pPr>
            <a:r>
              <a:rPr lang="en-US" dirty="0"/>
              <a:t>These are big questions, let’s talk more  about the differences!</a:t>
            </a:r>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9</a:t>
            </a:fld>
            <a:endParaRPr lang="en-US"/>
          </a:p>
        </p:txBody>
      </p:sp>
    </p:spTree>
    <p:extLst>
      <p:ext uri="{BB962C8B-B14F-4D97-AF65-F5344CB8AC3E}">
        <p14:creationId xmlns:p14="http://schemas.microsoft.com/office/powerpoint/2010/main" val="398781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p>
          <a:p>
            <a:pPr marL="285750" indent="-285750">
              <a:buFont typeface="Arial"/>
              <a:buChar char="•"/>
            </a:pPr>
            <a:r>
              <a:rPr lang="en-US" dirty="0"/>
              <a:t>Let’s take a deeper look</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0293A10-3937-B047-84CA-87E258EF53E8}" type="slidenum">
              <a:rPr lang="en-US" smtClean="0"/>
              <a:t>10</a:t>
            </a:fld>
            <a:endParaRPr lang="en-US"/>
          </a:p>
        </p:txBody>
      </p:sp>
    </p:spTree>
    <p:extLst>
      <p:ext uri="{BB962C8B-B14F-4D97-AF65-F5344CB8AC3E}">
        <p14:creationId xmlns:p14="http://schemas.microsoft.com/office/powerpoint/2010/main" val="85349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the slide and discuss their understanding of the terms presented. </a:t>
            </a:r>
          </a:p>
          <a:p>
            <a:br>
              <a:rPr lang="en-US" dirty="0"/>
            </a:br>
            <a:endParaRPr lang="en-US" dirty="0"/>
          </a:p>
          <a:p>
            <a:r>
              <a:rPr lang="en-US" b="1" dirty="0"/>
              <a:t>**Re: Stress can be helpful;</a:t>
            </a:r>
            <a:r>
              <a:rPr lang="en-US" dirty="0"/>
              <a:t> ask students to think of ways that stress can be helpful or productive (ex: feeling stress about a test can encourage you to prepare better for it)</a:t>
            </a:r>
          </a:p>
          <a:p>
            <a:r>
              <a:rPr lang="en-US" b="1" dirty="0"/>
              <a:t>Say</a:t>
            </a:r>
            <a:r>
              <a:rPr lang="en-US" dirty="0"/>
              <a:t>:  </a:t>
            </a:r>
          </a:p>
          <a:p>
            <a:pPr marL="171450" indent="-171450">
              <a:buFont typeface="Arial"/>
              <a:buChar char="•"/>
            </a:pPr>
            <a:r>
              <a:rPr lang="en-US" dirty="0"/>
              <a:t>There’s a little more than just Mental Illness and Mental Health.  There are a few levels to consider as we see in this slide.</a:t>
            </a:r>
          </a:p>
          <a:p>
            <a:pPr marL="171450" indent="-171450">
              <a:buFont typeface="Arial"/>
              <a:buChar char="•"/>
            </a:pPr>
            <a:r>
              <a:rPr lang="en-US" dirty="0"/>
              <a:t>A person can be in one or more of these states </a:t>
            </a:r>
            <a:r>
              <a:rPr lang="en-US" b="1" i="1" dirty="0"/>
              <a:t>at the same time</a:t>
            </a:r>
            <a:r>
              <a:rPr lang="en-US" dirty="0"/>
              <a:t>. For example, a person can have Schizophrenia (a mental illness), their pet dog has died (a mental health problem), and they lost their homework on the way to school (mental distress), yet they are walking to school with their friends and enjoying themselves.</a:t>
            </a:r>
          </a:p>
          <a:p>
            <a:pPr marL="171450" indent="-171450">
              <a:buFont typeface="Arial"/>
              <a:buChar char="•"/>
            </a:pPr>
            <a:r>
              <a:rPr lang="en-US" dirty="0"/>
              <a:t>It may be easiest to think about mental health states in a triangle</a:t>
            </a:r>
          </a:p>
          <a:p>
            <a:pPr marL="628650" lvl="1" indent="-171450">
              <a:buFont typeface="Arial"/>
              <a:buChar char="•"/>
            </a:pPr>
            <a:r>
              <a:rPr lang="en-US" dirty="0"/>
              <a:t>On the right side you see that there are 4 different Mental Health States- read the states</a:t>
            </a:r>
          </a:p>
          <a:p>
            <a:pPr marL="628650" lvl="1" indent="-171450">
              <a:buFont typeface="Arial"/>
              <a:buChar char="•"/>
            </a:pPr>
            <a:r>
              <a:rPr lang="en-US" dirty="0"/>
              <a:t>On the left side you can see a description of what each state may experience</a:t>
            </a:r>
          </a:p>
          <a:p>
            <a:pPr marL="628650" lvl="1" indent="-171450">
              <a:buFont typeface="Arial"/>
              <a:buChar char="•"/>
            </a:pPr>
            <a:r>
              <a:rPr lang="en-US" dirty="0"/>
              <a:t>You can think of the amount of people who experience each level has how big of an area in the triangle the level take up.  For example, the Mental Illness area is only a small area, meaning most people do not experience a true mental health disorder.  </a:t>
            </a:r>
          </a:p>
          <a:p>
            <a:pPr lvl="1"/>
            <a:r>
              <a:rPr lang="en-US" b="1" dirty="0"/>
              <a:t>Do</a:t>
            </a:r>
            <a:r>
              <a:rPr lang="en-US" dirty="0"/>
              <a:t>: </a:t>
            </a:r>
          </a:p>
          <a:p>
            <a:pPr marL="171450" indent="-171450">
              <a:buFont typeface="Arial"/>
              <a:buChar char="•"/>
            </a:pPr>
            <a:r>
              <a:rPr lang="en-US" dirty="0"/>
              <a:t>Read each level and the description</a:t>
            </a:r>
          </a:p>
          <a:p>
            <a:r>
              <a:rPr lang="en-US" b="1" dirty="0"/>
              <a:t>Ask:</a:t>
            </a:r>
            <a:endParaRPr lang="en-US"/>
          </a:p>
          <a:p>
            <a:pPr marL="171450" indent="-171450">
              <a:buFont typeface="Arial"/>
              <a:buChar char="•"/>
            </a:pPr>
            <a:r>
              <a:rPr lang="en-US" dirty="0"/>
              <a:t>Who can provide an example of one of the mental health states?  Try to get and example for each mental health state?</a:t>
            </a:r>
            <a:r>
              <a:rPr lang="en-US" b="1" dirty="0"/>
              <a:t>  </a:t>
            </a:r>
            <a:endParaRPr lang="en-US"/>
          </a:p>
          <a:p>
            <a:pPr marL="171450" indent="-171450">
              <a:buFont typeface="Arial"/>
              <a:buChar char="•"/>
            </a:pPr>
            <a:r>
              <a:rPr lang="en-US" dirty="0"/>
              <a:t>How many of you have experienced  one or more of these states </a:t>
            </a:r>
            <a:r>
              <a:rPr lang="en-US" b="1" dirty="0"/>
              <a:t>(NORMALIZE this experience)</a:t>
            </a:r>
            <a:endParaRPr lang="en-US" dirty="0"/>
          </a:p>
          <a:p>
            <a:r>
              <a:rPr lang="en-US" b="1" dirty="0"/>
              <a:t>Say</a:t>
            </a:r>
            <a:r>
              <a:rPr lang="en-US" dirty="0"/>
              <a:t>: </a:t>
            </a:r>
          </a:p>
          <a:p>
            <a:pPr marL="171450" indent="-171450">
              <a:buFont typeface="Arial"/>
              <a:buChar char="•"/>
            </a:pPr>
            <a:r>
              <a:rPr lang="en-US" dirty="0"/>
              <a:t>Let’s talk about each level a little more…..(next slides will provide more details on each level)</a:t>
            </a:r>
          </a:p>
          <a:p>
            <a:br>
              <a:rPr lang="en-US" dirty="0"/>
            </a:br>
            <a:endParaRPr lang="en-US" dirty="0"/>
          </a:p>
        </p:txBody>
      </p:sp>
      <p:sp>
        <p:nvSpPr>
          <p:cNvPr id="4" name="Slide Number Placeholder 3"/>
          <p:cNvSpPr>
            <a:spLocks noGrp="1"/>
          </p:cNvSpPr>
          <p:nvPr>
            <p:ph type="sldNum" sz="quarter" idx="5"/>
          </p:nvPr>
        </p:nvSpPr>
        <p:spPr/>
        <p:txBody>
          <a:bodyPr/>
          <a:lstStyle/>
          <a:p>
            <a:fld id="{50293A10-3937-B047-84CA-87E258EF53E8}" type="slidenum">
              <a:rPr lang="en-US" smtClean="0"/>
              <a:t>11</a:t>
            </a:fld>
            <a:endParaRPr lang="en-US"/>
          </a:p>
        </p:txBody>
      </p:sp>
    </p:spTree>
    <p:extLst>
      <p:ext uri="{BB962C8B-B14F-4D97-AF65-F5344CB8AC3E}">
        <p14:creationId xmlns:p14="http://schemas.microsoft.com/office/powerpoint/2010/main" val="1235887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33E9-A709-79CF-E0E9-75AD46C0D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9D6640-935D-4E06-E17F-BEADD4040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401A8E-93C9-A9CF-3DAA-6F685416CC5B}"/>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E0EF70EB-FA79-B566-E0D5-6822DEBF1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61C35-7A46-228A-5F73-3153DC1F4DF7}"/>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191432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C806-3BD3-7DAB-D247-7E9DF13A1B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9AEF9D-C3D6-DE9E-EB9D-515A6B569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CD224-3A3F-E0B9-02D0-86CE188FBA24}"/>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8110316E-6E5F-35C2-0F77-B52212227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12839-B74E-64CE-8D2A-AF74AB6351E9}"/>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137343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FB9F64-6846-2707-8DBB-F44503483F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5194A4-362C-B2BE-2A19-4E84E213E5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F5C2B-3EA0-17CD-677F-A37B9C361EA8}"/>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B20D3E5E-8738-A7B1-EFDF-D040DB1CA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BDBCA-B477-D582-D812-79F29AA730A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48984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F679-7B47-DE4C-1FE9-BB94A48C375C}"/>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41A63D6-7A27-B8FB-37C2-57915772C461}"/>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4878B5-7EFE-92C4-2FB4-584E941BB906}"/>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C5470C3D-0EB2-9706-CB03-6D087C068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EA7F5-1106-1B97-0D40-D7C2F63455B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66316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641C-3160-0833-899D-7E890091E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3F8476-8B49-5BFA-C233-8B8E045D15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CAA45-CD0A-212B-2789-B9CABACBC8B3}"/>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B4AC0081-438A-F2C0-9C89-68F239AA7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B5BF4-55EE-8E36-BB30-2062ABB1ECE5}"/>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75654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872F-0963-E196-0907-7CB2815C2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8050C-F62E-8E83-BC0C-DF9B6FCAF1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6CF582-8CF6-1E30-CC23-6569BB96C8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118622-157C-5D9B-481F-D6A4AF2B24BA}"/>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6" name="Footer Placeholder 5">
            <a:extLst>
              <a:ext uri="{FF2B5EF4-FFF2-40B4-BE49-F238E27FC236}">
                <a16:creationId xmlns:a16="http://schemas.microsoft.com/office/drawing/2014/main" id="{AEDB6AAC-AD6F-1D42-3F64-8C383E9D5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CCD1F-8C6A-4355-F9CE-7106B9E9CE1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08650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DD6D-FA6D-7E1F-398D-7E558709A4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8050C1-1027-FA3F-AADC-9220DD990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BDC66-A975-7161-0635-05903DD11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AD90CF-6A9C-A38A-4C20-C615D62AE0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E88A33-9486-E1EA-8A21-7B72EB1A9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821E3D-99D2-0DBB-7A43-C4E8C0F934C7}"/>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8" name="Footer Placeholder 7">
            <a:extLst>
              <a:ext uri="{FF2B5EF4-FFF2-40B4-BE49-F238E27FC236}">
                <a16:creationId xmlns:a16="http://schemas.microsoft.com/office/drawing/2014/main" id="{07CB331C-A9E5-0E4D-16A0-7951412B2D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D20EAD-9AB5-2828-4389-AFA686D97973}"/>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10522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D4E1-C366-0FBD-6DEB-864448974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4D8FA8-317B-24A2-1C29-732E259FA7AE}"/>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4" name="Footer Placeholder 3">
            <a:extLst>
              <a:ext uri="{FF2B5EF4-FFF2-40B4-BE49-F238E27FC236}">
                <a16:creationId xmlns:a16="http://schemas.microsoft.com/office/drawing/2014/main" id="{F580F2A2-5A84-C0C3-EE7A-390367F1A8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89425A-98BD-980F-FB6E-99816944845C}"/>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51249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75E8D-3FC2-2688-221F-AACC46B49761}"/>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3" name="Footer Placeholder 2">
            <a:extLst>
              <a:ext uri="{FF2B5EF4-FFF2-40B4-BE49-F238E27FC236}">
                <a16:creationId xmlns:a16="http://schemas.microsoft.com/office/drawing/2014/main" id="{98BF7619-E2E6-E14F-AD9F-928095E477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C41F6D-32A3-9B38-D714-ACFBC20B1D87}"/>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39781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9ABE-8D90-8160-F194-CF582886B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8D519C-E42F-D48E-155F-31DAB261C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B6E3A-1D57-2A60-006B-D9FBF82EF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859B6-DC5D-8560-B542-25B403E793B1}"/>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6" name="Footer Placeholder 5">
            <a:extLst>
              <a:ext uri="{FF2B5EF4-FFF2-40B4-BE49-F238E27FC236}">
                <a16:creationId xmlns:a16="http://schemas.microsoft.com/office/drawing/2014/main" id="{277FBBEA-8D75-633E-FC56-88E451018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90FF0-279D-E8BA-E4A8-C2E1EC4E3B08}"/>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69189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CBF2-7C4A-9F63-6EAF-495B01C3D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F10D8A-11C3-73AD-AEF3-DC193972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F18AB3-B045-FE34-2132-EDA6148BC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0D37F-3534-61B0-782E-1388C5CF1A70}"/>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6" name="Footer Placeholder 5">
            <a:extLst>
              <a:ext uri="{FF2B5EF4-FFF2-40B4-BE49-F238E27FC236}">
                <a16:creationId xmlns:a16="http://schemas.microsoft.com/office/drawing/2014/main" id="{847FB9B8-C38F-EC25-967C-F88F557A1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6B0FD-47F2-F6B3-C952-D3A84840A78D}"/>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05851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F19BF-E7FB-7C4A-018D-43B71C71E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59085E4-AFBF-C9B0-659C-092B9A046C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E5BDA8-B654-B4EF-0266-34F3F4E82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Calibri" panose="020F0502020204030204" pitchFamily="34" charset="0"/>
              </a:defRPr>
            </a:lvl1pPr>
          </a:lstStyle>
          <a:p>
            <a:fld id="{36E7CB6B-F1DD-4642-8388-622CB807932E}" type="datetimeFigureOut">
              <a:rPr lang="en-US" smtClean="0"/>
              <a:pPr/>
              <a:t>8/12/2024</a:t>
            </a:fld>
            <a:endParaRPr lang="en-US" dirty="0"/>
          </a:p>
        </p:txBody>
      </p:sp>
      <p:sp>
        <p:nvSpPr>
          <p:cNvPr id="5" name="Footer Placeholder 4">
            <a:extLst>
              <a:ext uri="{FF2B5EF4-FFF2-40B4-BE49-F238E27FC236}">
                <a16:creationId xmlns:a16="http://schemas.microsoft.com/office/drawing/2014/main" id="{76E12791-C403-C783-FFC7-C5A5256BD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24F25C2-E77D-9E3F-FC4E-4185CAD3E1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Calibri" panose="020F0502020204030204" pitchFamily="34" charset="0"/>
              </a:defRPr>
            </a:lvl1pPr>
          </a:lstStyle>
          <a:p>
            <a:fld id="{01923B1A-20AE-A046-8F2E-8C63C6F6E0B7}" type="slidenum">
              <a:rPr lang="en-US" smtClean="0"/>
              <a:pPr/>
              <a:t>‹#›</a:t>
            </a:fld>
            <a:endParaRPr lang="en-US" dirty="0"/>
          </a:p>
        </p:txBody>
      </p:sp>
    </p:spTree>
    <p:extLst>
      <p:ext uri="{BB962C8B-B14F-4D97-AF65-F5344CB8AC3E}">
        <p14:creationId xmlns:p14="http://schemas.microsoft.com/office/powerpoint/2010/main" val="178688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6.jpg"/></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6.jpg"/></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EGdlpaWi3rc" TargetMode="External"/><Relationship Id="rId5" Type="http://schemas.openxmlformats.org/officeDocument/2006/relationships/image" Target="../media/image5.pn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58.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58.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2.png"/><Relationship Id="rId7"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C62094-2A94-E5BE-D78F-9848806C2B7D}"/>
              </a:ext>
            </a:extLst>
          </p:cNvPr>
          <p:cNvSpPr txBox="1"/>
          <p:nvPr/>
        </p:nvSpPr>
        <p:spPr>
          <a:xfrm>
            <a:off x="0" y="2036725"/>
            <a:ext cx="12192000" cy="1015663"/>
          </a:xfrm>
          <a:prstGeom prst="rect">
            <a:avLst/>
          </a:prstGeom>
          <a:solidFill>
            <a:srgbClr val="13AEE1"/>
          </a:solidFill>
        </p:spPr>
        <p:txBody>
          <a:bodyPr wrap="square" rtlCol="0">
            <a:spAutoFit/>
          </a:bodyPr>
          <a:lstStyle/>
          <a:p>
            <a:pPr algn="ctr"/>
            <a:r>
              <a:rPr lang="en-US" sz="6000" b="1" dirty="0">
                <a:solidFill>
                  <a:schemeClr val="bg1"/>
                </a:solidFill>
                <a:latin typeface="Calibri" panose="020F0502020204030204" pitchFamily="34" charset="0"/>
                <a:cs typeface="Calibri" panose="020F0502020204030204" pitchFamily="34" charset="0"/>
              </a:rPr>
              <a:t>The Guide</a:t>
            </a:r>
          </a:p>
        </p:txBody>
      </p:sp>
      <p:sp>
        <p:nvSpPr>
          <p:cNvPr id="5" name="TextBox 4">
            <a:extLst>
              <a:ext uri="{FF2B5EF4-FFF2-40B4-BE49-F238E27FC236}">
                <a16:creationId xmlns:a16="http://schemas.microsoft.com/office/drawing/2014/main" id="{B96A6FAB-B616-EEDC-E6F1-F268DBB6DF9F}"/>
              </a:ext>
            </a:extLst>
          </p:cNvPr>
          <p:cNvSpPr txBox="1"/>
          <p:nvPr/>
        </p:nvSpPr>
        <p:spPr>
          <a:xfrm>
            <a:off x="0" y="3304140"/>
            <a:ext cx="12192000" cy="1200329"/>
          </a:xfrm>
          <a:prstGeom prst="rect">
            <a:avLst/>
          </a:prstGeom>
          <a:solidFill>
            <a:srgbClr val="78C143"/>
          </a:solidFill>
        </p:spPr>
        <p:txBody>
          <a:bodyPr wrap="square" rtlCol="0">
            <a:spAutoFit/>
          </a:bodyPr>
          <a:lstStyle/>
          <a:p>
            <a:pPr algn="ctr"/>
            <a:r>
              <a:rPr lang="en-US" sz="3600" dirty="0">
                <a:solidFill>
                  <a:schemeClr val="bg1"/>
                </a:solidFill>
                <a:latin typeface="Calibri" panose="020F0502020204030204" pitchFamily="34" charset="0"/>
                <a:cs typeface="Calibri" panose="020F0502020204030204" pitchFamily="34" charset="0"/>
              </a:rPr>
              <a:t>Understanding Mental Health </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and Mental Illness</a:t>
            </a:r>
          </a:p>
        </p:txBody>
      </p:sp>
    </p:spTree>
    <p:extLst>
      <p:ext uri="{BB962C8B-B14F-4D97-AF65-F5344CB8AC3E}">
        <p14:creationId xmlns:p14="http://schemas.microsoft.com/office/powerpoint/2010/main" val="170376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253974"/>
            <a:ext cx="8399929" cy="1175713"/>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Understanding the Relationship Between Mental Health and Mental Illness</a:t>
            </a:r>
            <a:endParaRPr sz="3600" dirty="0">
              <a:solidFill>
                <a:schemeClr val="bg1"/>
              </a:solidFill>
              <a:latin typeface="Calibri" panose="020F0502020204030204" pitchFamily="34" charset="0"/>
            </a:endParaRPr>
          </a:p>
        </p:txBody>
      </p:sp>
      <p:pic>
        <p:nvPicPr>
          <p:cNvPr id="7" name="Google Shape;275;p45">
            <a:extLst>
              <a:ext uri="{FF2B5EF4-FFF2-40B4-BE49-F238E27FC236}">
                <a16:creationId xmlns:a16="http://schemas.microsoft.com/office/drawing/2014/main" id="{EA701BE5-60CC-DB85-5797-6F5361130324}"/>
              </a:ext>
            </a:extLst>
          </p:cNvPr>
          <p:cNvPicPr preferRelativeResize="0"/>
          <p:nvPr/>
        </p:nvPicPr>
        <p:blipFill rotWithShape="1">
          <a:blip r:embed="rId4">
            <a:alphaModFix/>
          </a:blip>
          <a:srcRect l="2017" t="2085" r="3276"/>
          <a:stretch/>
        </p:blipFill>
        <p:spPr>
          <a:xfrm>
            <a:off x="6738725" y="2662302"/>
            <a:ext cx="3081928" cy="2766000"/>
          </a:xfrm>
          <a:prstGeom prst="rect">
            <a:avLst/>
          </a:prstGeom>
          <a:solidFill>
            <a:srgbClr val="79C144"/>
          </a:solidFill>
          <a:ln w="9525" cap="flat" cmpd="sng">
            <a:solidFill>
              <a:schemeClr val="lt1"/>
            </a:solidFill>
            <a:prstDash val="solid"/>
            <a:round/>
            <a:headEnd type="none" w="sm" len="sm"/>
            <a:tailEnd type="none" w="sm" len="sm"/>
          </a:ln>
        </p:spPr>
      </p:pic>
      <p:pic>
        <p:nvPicPr>
          <p:cNvPr id="8" name="Google Shape;276;p45">
            <a:extLst>
              <a:ext uri="{FF2B5EF4-FFF2-40B4-BE49-F238E27FC236}">
                <a16:creationId xmlns:a16="http://schemas.microsoft.com/office/drawing/2014/main" id="{979F83E9-6B45-F257-7C28-6D24C2937CB9}"/>
              </a:ext>
            </a:extLst>
          </p:cNvPr>
          <p:cNvPicPr preferRelativeResize="0"/>
          <p:nvPr/>
        </p:nvPicPr>
        <p:blipFill>
          <a:blip r:embed="rId5">
            <a:alphaModFix/>
          </a:blip>
          <a:stretch>
            <a:fillRect/>
          </a:stretch>
        </p:blipFill>
        <p:spPr>
          <a:xfrm>
            <a:off x="3016300" y="2662312"/>
            <a:ext cx="2775500" cy="2766001"/>
          </a:xfrm>
          <a:prstGeom prst="rect">
            <a:avLst/>
          </a:prstGeom>
          <a:noFill/>
          <a:ln>
            <a:noFill/>
          </a:ln>
        </p:spPr>
      </p:pic>
    </p:spTree>
    <p:extLst>
      <p:ext uri="{BB962C8B-B14F-4D97-AF65-F5344CB8AC3E}">
        <p14:creationId xmlns:p14="http://schemas.microsoft.com/office/powerpoint/2010/main" val="129227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1" y="339855"/>
            <a:ext cx="8212974" cy="101357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Clr>
                <a:schemeClr val="dk1"/>
              </a:buClr>
              <a:buSzPts val="4320"/>
              <a:buFont typeface="Arial"/>
              <a:buNone/>
            </a:pPr>
            <a:r>
              <a:rPr lang="en-US" sz="3600" dirty="0">
                <a:solidFill>
                  <a:schemeClr val="lt1"/>
                </a:solidFill>
                <a:latin typeface="Calibri"/>
                <a:ea typeface="Calibri"/>
                <a:cs typeface="Calibri"/>
                <a:sym typeface="Calibri"/>
              </a:rPr>
              <a:t>Understanding Mental Health States:</a:t>
            </a:r>
            <a:br>
              <a:rPr lang="en-US" sz="3600" dirty="0">
                <a:solidFill>
                  <a:schemeClr val="lt1"/>
                </a:solidFill>
                <a:latin typeface="Calibri"/>
                <a:ea typeface="Calibri"/>
                <a:cs typeface="Calibri"/>
                <a:sym typeface="Calibri"/>
              </a:rPr>
            </a:br>
            <a:r>
              <a:rPr lang="en-US" sz="3600" dirty="0">
                <a:solidFill>
                  <a:schemeClr val="lt1"/>
                </a:solidFill>
                <a:latin typeface="Calibri"/>
                <a:ea typeface="Calibri"/>
                <a:cs typeface="Calibri"/>
                <a:sym typeface="Calibri"/>
              </a:rPr>
              <a:t>What the Words Mean</a:t>
            </a:r>
          </a:p>
        </p:txBody>
      </p:sp>
      <p:sp>
        <p:nvSpPr>
          <p:cNvPr id="2" name="Google Shape;283;p46">
            <a:extLst>
              <a:ext uri="{FF2B5EF4-FFF2-40B4-BE49-F238E27FC236}">
                <a16:creationId xmlns:a16="http://schemas.microsoft.com/office/drawing/2014/main" id="{72ACA69B-AAB3-6CE9-4F9B-3AA528CC49AC}"/>
              </a:ext>
            </a:extLst>
          </p:cNvPr>
          <p:cNvSpPr txBox="1"/>
          <p:nvPr/>
        </p:nvSpPr>
        <p:spPr>
          <a:xfrm>
            <a:off x="7016962" y="2062300"/>
            <a:ext cx="3543408" cy="55396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400" dirty="0">
                <a:solidFill>
                  <a:srgbClr val="000000"/>
                </a:solidFill>
                <a:latin typeface="Calibri"/>
                <a:ea typeface="Calibri"/>
                <a:cs typeface="Calibri"/>
                <a:sym typeface="Calibri"/>
              </a:rPr>
              <a:t>Mental Disorder or </a:t>
            </a:r>
            <a:r>
              <a:rPr lang="en" sz="2400" b="1" i="1" dirty="0">
                <a:solidFill>
                  <a:srgbClr val="000000"/>
                </a:solidFill>
                <a:latin typeface="Calibri"/>
                <a:ea typeface="Calibri"/>
                <a:cs typeface="Calibri"/>
                <a:sym typeface="Calibri"/>
              </a:rPr>
              <a:t>Illness</a:t>
            </a:r>
            <a:endParaRPr sz="2400" i="1" dirty="0">
              <a:solidFill>
                <a:srgbClr val="000000"/>
              </a:solidFill>
              <a:latin typeface="Calibri"/>
              <a:ea typeface="Calibri"/>
              <a:cs typeface="Calibri"/>
              <a:sym typeface="Calibri"/>
            </a:endParaRPr>
          </a:p>
        </p:txBody>
      </p:sp>
      <p:sp>
        <p:nvSpPr>
          <p:cNvPr id="3" name="Google Shape;284;p46">
            <a:extLst>
              <a:ext uri="{FF2B5EF4-FFF2-40B4-BE49-F238E27FC236}">
                <a16:creationId xmlns:a16="http://schemas.microsoft.com/office/drawing/2014/main" id="{98249CC6-E767-F447-8FD6-FC1BC9D0CEBA}"/>
              </a:ext>
            </a:extLst>
          </p:cNvPr>
          <p:cNvSpPr txBox="1"/>
          <p:nvPr/>
        </p:nvSpPr>
        <p:spPr>
          <a:xfrm>
            <a:off x="7016961" y="2958625"/>
            <a:ext cx="3382223" cy="55396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400" dirty="0">
                <a:solidFill>
                  <a:srgbClr val="000000"/>
                </a:solidFill>
                <a:latin typeface="Calibri"/>
                <a:ea typeface="Calibri"/>
                <a:cs typeface="Calibri"/>
                <a:sym typeface="Calibri"/>
              </a:rPr>
              <a:t>Mental Health </a:t>
            </a:r>
            <a:r>
              <a:rPr lang="en" sz="2400" b="1" i="1" dirty="0">
                <a:solidFill>
                  <a:srgbClr val="000000"/>
                </a:solidFill>
                <a:latin typeface="Calibri"/>
                <a:ea typeface="Calibri"/>
                <a:cs typeface="Calibri"/>
                <a:sym typeface="Calibri"/>
              </a:rPr>
              <a:t>Problem</a:t>
            </a:r>
            <a:endParaRPr sz="2400" b="1" i="1" dirty="0">
              <a:solidFill>
                <a:srgbClr val="000000"/>
              </a:solidFill>
              <a:latin typeface="Calibri"/>
              <a:ea typeface="Calibri"/>
              <a:cs typeface="Calibri"/>
              <a:sym typeface="Calibri"/>
            </a:endParaRPr>
          </a:p>
        </p:txBody>
      </p:sp>
      <p:sp>
        <p:nvSpPr>
          <p:cNvPr id="8" name="Google Shape;285;p46">
            <a:extLst>
              <a:ext uri="{FF2B5EF4-FFF2-40B4-BE49-F238E27FC236}">
                <a16:creationId xmlns:a16="http://schemas.microsoft.com/office/drawing/2014/main" id="{0E3F26E2-70CE-CEAB-FC17-A1B2FF0FB7FF}"/>
              </a:ext>
            </a:extLst>
          </p:cNvPr>
          <p:cNvSpPr txBox="1"/>
          <p:nvPr/>
        </p:nvSpPr>
        <p:spPr>
          <a:xfrm>
            <a:off x="7016962" y="3854950"/>
            <a:ext cx="2332349" cy="55396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400" dirty="0">
                <a:solidFill>
                  <a:srgbClr val="000000"/>
                </a:solidFill>
                <a:latin typeface="Calibri"/>
                <a:ea typeface="Calibri"/>
                <a:cs typeface="Calibri"/>
                <a:sym typeface="Calibri"/>
              </a:rPr>
              <a:t>Mental </a:t>
            </a:r>
            <a:r>
              <a:rPr lang="en" sz="2400" b="1" i="1" dirty="0">
                <a:solidFill>
                  <a:srgbClr val="000000"/>
                </a:solidFill>
                <a:latin typeface="Calibri"/>
                <a:ea typeface="Calibri"/>
                <a:cs typeface="Calibri"/>
                <a:sym typeface="Calibri"/>
              </a:rPr>
              <a:t>Distress</a:t>
            </a:r>
            <a:endParaRPr sz="2400" dirty="0">
              <a:solidFill>
                <a:srgbClr val="000000"/>
              </a:solidFill>
              <a:latin typeface="Calibri"/>
              <a:ea typeface="Calibri"/>
              <a:cs typeface="Calibri"/>
              <a:sym typeface="Calibri"/>
            </a:endParaRPr>
          </a:p>
        </p:txBody>
      </p:sp>
      <p:sp>
        <p:nvSpPr>
          <p:cNvPr id="9" name="Google Shape;286;p46">
            <a:extLst>
              <a:ext uri="{FF2B5EF4-FFF2-40B4-BE49-F238E27FC236}">
                <a16:creationId xmlns:a16="http://schemas.microsoft.com/office/drawing/2014/main" id="{DFBEC858-D9A4-2A5B-0D74-8E8022692EA5}"/>
              </a:ext>
            </a:extLst>
          </p:cNvPr>
          <p:cNvSpPr txBox="1"/>
          <p:nvPr/>
        </p:nvSpPr>
        <p:spPr>
          <a:xfrm>
            <a:off x="7016961" y="4634625"/>
            <a:ext cx="4390075" cy="923299"/>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400" dirty="0">
                <a:solidFill>
                  <a:srgbClr val="000000"/>
                </a:solidFill>
                <a:latin typeface="Calibri"/>
                <a:ea typeface="Calibri"/>
                <a:cs typeface="Calibri"/>
                <a:sym typeface="Calibri"/>
              </a:rPr>
              <a:t>No Distress, Problem or Disorder</a:t>
            </a:r>
            <a:endParaRPr sz="2400" dirty="0">
              <a:solidFill>
                <a:srgbClr val="000000"/>
              </a:solidFill>
              <a:latin typeface="Calibri"/>
              <a:ea typeface="Calibri"/>
              <a:cs typeface="Calibri"/>
              <a:sym typeface="Calibri"/>
            </a:endParaRPr>
          </a:p>
          <a:p>
            <a:pPr marL="0" lvl="0" indent="0" rtl="0">
              <a:spcBef>
                <a:spcPts val="0"/>
              </a:spcBef>
              <a:spcAft>
                <a:spcPts val="0"/>
              </a:spcAft>
              <a:buNone/>
            </a:pPr>
            <a:r>
              <a:rPr lang="en" sz="2400" dirty="0">
                <a:solidFill>
                  <a:srgbClr val="000000"/>
                </a:solidFill>
                <a:latin typeface="Calibri"/>
                <a:ea typeface="Calibri"/>
                <a:cs typeface="Calibri"/>
                <a:sym typeface="Calibri"/>
              </a:rPr>
              <a:t>Stress can be helpful</a:t>
            </a:r>
            <a:endParaRPr sz="2400" dirty="0">
              <a:solidFill>
                <a:srgbClr val="000000"/>
              </a:solidFill>
              <a:latin typeface="Calibri"/>
              <a:ea typeface="Calibri"/>
              <a:cs typeface="Calibri"/>
              <a:sym typeface="Calibri"/>
            </a:endParaRPr>
          </a:p>
        </p:txBody>
      </p:sp>
      <p:pic>
        <p:nvPicPr>
          <p:cNvPr id="11" name="Google Shape;287;p46">
            <a:extLst>
              <a:ext uri="{FF2B5EF4-FFF2-40B4-BE49-F238E27FC236}">
                <a16:creationId xmlns:a16="http://schemas.microsoft.com/office/drawing/2014/main" id="{C1C98440-AB59-23F1-39FD-F6B5C772125B}"/>
              </a:ext>
            </a:extLst>
          </p:cNvPr>
          <p:cNvPicPr preferRelativeResize="0"/>
          <p:nvPr/>
        </p:nvPicPr>
        <p:blipFill rotWithShape="1">
          <a:blip r:embed="rId4">
            <a:alphaModFix/>
          </a:blip>
          <a:srcRect l="6295" r="5153"/>
          <a:stretch/>
        </p:blipFill>
        <p:spPr>
          <a:xfrm>
            <a:off x="115900" y="1632400"/>
            <a:ext cx="4780125" cy="4170318"/>
          </a:xfrm>
          <a:prstGeom prst="rect">
            <a:avLst/>
          </a:prstGeom>
          <a:noFill/>
          <a:ln>
            <a:noFill/>
          </a:ln>
        </p:spPr>
      </p:pic>
      <p:sp>
        <p:nvSpPr>
          <p:cNvPr id="12" name="Google Shape;288;p46">
            <a:extLst>
              <a:ext uri="{FF2B5EF4-FFF2-40B4-BE49-F238E27FC236}">
                <a16:creationId xmlns:a16="http://schemas.microsoft.com/office/drawing/2014/main" id="{E36C833A-8B00-D7CE-FAB5-D8F850C1BE43}"/>
              </a:ext>
            </a:extLst>
          </p:cNvPr>
          <p:cNvSpPr/>
          <p:nvPr/>
        </p:nvSpPr>
        <p:spPr>
          <a:xfrm>
            <a:off x="3371050" y="2226500"/>
            <a:ext cx="3473234" cy="225600"/>
          </a:xfrm>
          <a:prstGeom prst="rightArrow">
            <a:avLst>
              <a:gd name="adj1" fmla="val 50000"/>
              <a:gd name="adj2" fmla="val 50000"/>
            </a:avLst>
          </a:prstGeom>
          <a:solidFill>
            <a:srgbClr val="DB389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3" name="Google Shape;289;p46">
            <a:extLst>
              <a:ext uri="{FF2B5EF4-FFF2-40B4-BE49-F238E27FC236}">
                <a16:creationId xmlns:a16="http://schemas.microsoft.com/office/drawing/2014/main" id="{55CDA7C4-6EF3-7CF6-3B21-8B918024EFE5}"/>
              </a:ext>
            </a:extLst>
          </p:cNvPr>
          <p:cNvSpPr/>
          <p:nvPr/>
        </p:nvSpPr>
        <p:spPr>
          <a:xfrm>
            <a:off x="3854000" y="3084650"/>
            <a:ext cx="2990283" cy="225600"/>
          </a:xfrm>
          <a:prstGeom prst="rightArrow">
            <a:avLst>
              <a:gd name="adj1" fmla="val 50000"/>
              <a:gd name="adj2" fmla="val 50000"/>
            </a:avLst>
          </a:prstGeom>
          <a:solidFill>
            <a:srgbClr val="F4711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4" name="Google Shape;290;p46">
            <a:extLst>
              <a:ext uri="{FF2B5EF4-FFF2-40B4-BE49-F238E27FC236}">
                <a16:creationId xmlns:a16="http://schemas.microsoft.com/office/drawing/2014/main" id="{07525C87-D88A-2CE3-A8B1-AF94E230AACB}"/>
              </a:ext>
            </a:extLst>
          </p:cNvPr>
          <p:cNvSpPr/>
          <p:nvPr/>
        </p:nvSpPr>
        <p:spPr>
          <a:xfrm>
            <a:off x="4829575" y="4870675"/>
            <a:ext cx="2014709" cy="225600"/>
          </a:xfrm>
          <a:prstGeom prst="rightArrow">
            <a:avLst>
              <a:gd name="adj1" fmla="val 50000"/>
              <a:gd name="adj2" fmla="val 50000"/>
            </a:avLst>
          </a:prstGeom>
          <a:solidFill>
            <a:srgbClr val="11AEE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5" name="Google Shape;291;p46">
            <a:extLst>
              <a:ext uri="{FF2B5EF4-FFF2-40B4-BE49-F238E27FC236}">
                <a16:creationId xmlns:a16="http://schemas.microsoft.com/office/drawing/2014/main" id="{7EB37E7F-AE34-5A1C-9BD9-9405179DF82B}"/>
              </a:ext>
            </a:extLst>
          </p:cNvPr>
          <p:cNvSpPr/>
          <p:nvPr/>
        </p:nvSpPr>
        <p:spPr>
          <a:xfrm>
            <a:off x="4431874" y="4019125"/>
            <a:ext cx="2412409" cy="225600"/>
          </a:xfrm>
          <a:prstGeom prst="rightArrow">
            <a:avLst>
              <a:gd name="adj1" fmla="val 50000"/>
              <a:gd name="adj2" fmla="val 50000"/>
            </a:avLst>
          </a:prstGeom>
          <a:solidFill>
            <a:srgbClr val="79C14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Tree>
    <p:extLst>
      <p:ext uri="{BB962C8B-B14F-4D97-AF65-F5344CB8AC3E}">
        <p14:creationId xmlns:p14="http://schemas.microsoft.com/office/powerpoint/2010/main" val="363401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Google Shape;297;p47">
            <a:extLst>
              <a:ext uri="{FF2B5EF4-FFF2-40B4-BE49-F238E27FC236}">
                <a16:creationId xmlns:a16="http://schemas.microsoft.com/office/drawing/2014/main" id="{B0777ACF-8FDE-CAB8-31E8-6AE6A8881763}"/>
              </a:ext>
            </a:extLst>
          </p:cNvPr>
          <p:cNvPicPr preferRelativeResize="0"/>
          <p:nvPr/>
        </p:nvPicPr>
        <p:blipFill rotWithShape="1">
          <a:blip r:embed="rId4">
            <a:alphaModFix/>
          </a:blip>
          <a:srcRect l="6183" r="5226" b="1970"/>
          <a:stretch/>
        </p:blipFill>
        <p:spPr>
          <a:xfrm>
            <a:off x="57075" y="1506825"/>
            <a:ext cx="4889550" cy="4307974"/>
          </a:xfrm>
          <a:prstGeom prst="rect">
            <a:avLst/>
          </a:prstGeom>
          <a:noFill/>
          <a:ln>
            <a:noFill/>
          </a:ln>
        </p:spPr>
      </p:pic>
      <p:grpSp>
        <p:nvGrpSpPr>
          <p:cNvPr id="6" name="Google Shape;298;p47">
            <a:extLst>
              <a:ext uri="{FF2B5EF4-FFF2-40B4-BE49-F238E27FC236}">
                <a16:creationId xmlns:a16="http://schemas.microsoft.com/office/drawing/2014/main" id="{9559D732-9BEA-F6BB-27B1-5392E804F137}"/>
              </a:ext>
            </a:extLst>
          </p:cNvPr>
          <p:cNvGrpSpPr/>
          <p:nvPr/>
        </p:nvGrpSpPr>
        <p:grpSpPr>
          <a:xfrm>
            <a:off x="3235500" y="1876500"/>
            <a:ext cx="8664300" cy="3967275"/>
            <a:chOff x="3235500" y="1876500"/>
            <a:chExt cx="8664300" cy="3967275"/>
          </a:xfrm>
        </p:grpSpPr>
        <p:sp>
          <p:nvSpPr>
            <p:cNvPr id="7" name="Google Shape;299;p47">
              <a:extLst>
                <a:ext uri="{FF2B5EF4-FFF2-40B4-BE49-F238E27FC236}">
                  <a16:creationId xmlns:a16="http://schemas.microsoft.com/office/drawing/2014/main" id="{BC646D7E-3095-E24D-978B-7D35DB0E714F}"/>
                </a:ext>
              </a:extLst>
            </p:cNvPr>
            <p:cNvSpPr txBox="1"/>
            <p:nvPr/>
          </p:nvSpPr>
          <p:spPr>
            <a:xfrm>
              <a:off x="4820100" y="4858575"/>
              <a:ext cx="7079700" cy="985200"/>
            </a:xfrm>
            <a:prstGeom prst="rect">
              <a:avLst/>
            </a:prstGeom>
            <a:noFill/>
            <a:ln>
              <a:noFill/>
            </a:ln>
          </p:spPr>
          <p:txBody>
            <a:bodyPr spcFirstLastPara="1" wrap="square" lIns="91425" tIns="91425" rIns="91425" bIns="91425" anchor="t" anchorCtr="0">
              <a:spAutoFit/>
            </a:bodyPr>
            <a:lstStyle/>
            <a:p>
              <a:pPr marL="457200" lvl="0" indent="-393700" algn="l" rtl="0">
                <a:lnSpc>
                  <a:spcPct val="100000"/>
                </a:lnSpc>
                <a:spcBef>
                  <a:spcPts val="0"/>
                </a:spcBef>
                <a:spcAft>
                  <a:spcPts val="0"/>
                </a:spcAft>
                <a:buClr>
                  <a:srgbClr val="000000"/>
                </a:buClr>
                <a:buSzPts val="2600"/>
                <a:buFont typeface="Calibri"/>
                <a:buChar char="•"/>
              </a:pPr>
              <a:r>
                <a:rPr lang="en" sz="2600" dirty="0">
                  <a:solidFill>
                    <a:srgbClr val="000000"/>
                  </a:solidFill>
                  <a:latin typeface="Calibri"/>
                  <a:ea typeface="Calibri"/>
                  <a:cs typeface="Calibri"/>
                  <a:sym typeface="Calibri"/>
                </a:rPr>
                <a:t>Must reframe as positive, excitement not stress,</a:t>
              </a:r>
              <a:br>
                <a:rPr lang="en" sz="2600" dirty="0">
                  <a:solidFill>
                    <a:srgbClr val="000000"/>
                  </a:solidFill>
                  <a:latin typeface="Calibri"/>
                  <a:ea typeface="Calibri"/>
                  <a:cs typeface="Calibri"/>
                  <a:sym typeface="Calibri"/>
                </a:rPr>
              </a:br>
              <a:r>
                <a:rPr lang="en" sz="2600" dirty="0">
                  <a:solidFill>
                    <a:srgbClr val="000000"/>
                  </a:solidFill>
                  <a:latin typeface="Calibri"/>
                  <a:ea typeface="Calibri"/>
                  <a:cs typeface="Calibri"/>
                  <a:sym typeface="Calibri"/>
                </a:rPr>
                <a:t>   called “Eustress” or “Good Stress”</a:t>
              </a:r>
              <a:endParaRPr sz="2600" dirty="0">
                <a:solidFill>
                  <a:srgbClr val="000000"/>
                </a:solidFill>
                <a:latin typeface="Calibri"/>
                <a:ea typeface="Calibri"/>
                <a:cs typeface="Calibri"/>
                <a:sym typeface="Calibri"/>
              </a:endParaRPr>
            </a:p>
          </p:txBody>
        </p:sp>
        <p:sp>
          <p:nvSpPr>
            <p:cNvPr id="10" name="Google Shape;300;p47">
              <a:extLst>
                <a:ext uri="{FF2B5EF4-FFF2-40B4-BE49-F238E27FC236}">
                  <a16:creationId xmlns:a16="http://schemas.microsoft.com/office/drawing/2014/main" id="{BA1E499D-5651-E40A-1555-6C4F72318F59}"/>
                </a:ext>
              </a:extLst>
            </p:cNvPr>
            <p:cNvSpPr txBox="1"/>
            <p:nvPr/>
          </p:nvSpPr>
          <p:spPr>
            <a:xfrm>
              <a:off x="3785973" y="2722165"/>
              <a:ext cx="5201400" cy="585000"/>
            </a:xfrm>
            <a:prstGeom prst="rect">
              <a:avLst/>
            </a:prstGeom>
            <a:noFill/>
            <a:ln>
              <a:noFill/>
            </a:ln>
          </p:spPr>
          <p:txBody>
            <a:bodyPr spcFirstLastPara="1" wrap="square" lIns="91425" tIns="91425" rIns="91425" bIns="91425" anchor="t" anchorCtr="0">
              <a:spAutoFit/>
            </a:bodyPr>
            <a:lstStyle/>
            <a:p>
              <a:pPr marL="457200" lvl="0" indent="-393700" algn="l" rtl="0">
                <a:lnSpc>
                  <a:spcPct val="150000"/>
                </a:lnSpc>
                <a:spcBef>
                  <a:spcPts val="0"/>
                </a:spcBef>
                <a:spcAft>
                  <a:spcPts val="0"/>
                </a:spcAft>
                <a:buClr>
                  <a:srgbClr val="000000"/>
                </a:buClr>
                <a:buSzPts val="2600"/>
                <a:buFont typeface="Calibri"/>
                <a:buChar char="•"/>
              </a:pPr>
              <a:r>
                <a:rPr lang="en" sz="2600" dirty="0">
                  <a:solidFill>
                    <a:srgbClr val="000000"/>
                  </a:solidFill>
                  <a:latin typeface="Calibri"/>
                  <a:ea typeface="Calibri"/>
                  <a:cs typeface="Calibri"/>
                  <a:sym typeface="Calibri"/>
                </a:rPr>
                <a:t>Happens to everyone </a:t>
              </a:r>
              <a:r>
                <a:rPr lang="en" sz="2600" u="sng" dirty="0">
                  <a:solidFill>
                    <a:srgbClr val="000000"/>
                  </a:solidFill>
                  <a:latin typeface="Calibri"/>
                  <a:ea typeface="Calibri"/>
                  <a:cs typeface="Calibri"/>
                  <a:sym typeface="Calibri"/>
                </a:rPr>
                <a:t>every</a:t>
              </a:r>
              <a:r>
                <a:rPr lang="en" sz="2600" dirty="0">
                  <a:solidFill>
                    <a:srgbClr val="000000"/>
                  </a:solidFill>
                  <a:latin typeface="Calibri"/>
                  <a:ea typeface="Calibri"/>
                  <a:cs typeface="Calibri"/>
                  <a:sym typeface="Calibri"/>
                </a:rPr>
                <a:t> </a:t>
              </a:r>
              <a:r>
                <a:rPr lang="en" sz="2600" u="sng" dirty="0">
                  <a:solidFill>
                    <a:srgbClr val="000000"/>
                  </a:solidFill>
                  <a:latin typeface="Calibri"/>
                  <a:ea typeface="Calibri"/>
                  <a:cs typeface="Calibri"/>
                  <a:sym typeface="Calibri"/>
                </a:rPr>
                <a:t>day</a:t>
              </a:r>
              <a:endParaRPr dirty="0"/>
            </a:p>
          </p:txBody>
        </p:sp>
        <p:sp>
          <p:nvSpPr>
            <p:cNvPr id="16" name="Google Shape;301;p47">
              <a:extLst>
                <a:ext uri="{FF2B5EF4-FFF2-40B4-BE49-F238E27FC236}">
                  <a16:creationId xmlns:a16="http://schemas.microsoft.com/office/drawing/2014/main" id="{7DB64F0C-19FB-D9C5-5B6D-4FD03B29B739}"/>
                </a:ext>
              </a:extLst>
            </p:cNvPr>
            <p:cNvSpPr txBox="1"/>
            <p:nvPr/>
          </p:nvSpPr>
          <p:spPr>
            <a:xfrm>
              <a:off x="4184627" y="3359226"/>
              <a:ext cx="6121500" cy="585000"/>
            </a:xfrm>
            <a:prstGeom prst="rect">
              <a:avLst/>
            </a:prstGeom>
            <a:noFill/>
            <a:ln>
              <a:noFill/>
            </a:ln>
          </p:spPr>
          <p:txBody>
            <a:bodyPr spcFirstLastPara="1" wrap="square" lIns="91425" tIns="91425" rIns="91425" bIns="91425" anchor="t" anchorCtr="0">
              <a:spAutoFit/>
            </a:bodyPr>
            <a:lstStyle/>
            <a:p>
              <a:pPr marL="457200" lvl="0" indent="-393700" algn="l" rtl="0">
                <a:lnSpc>
                  <a:spcPct val="150000"/>
                </a:lnSpc>
                <a:spcBef>
                  <a:spcPts val="0"/>
                </a:spcBef>
                <a:spcAft>
                  <a:spcPts val="0"/>
                </a:spcAft>
                <a:buClr>
                  <a:srgbClr val="000000"/>
                </a:buClr>
                <a:buSzPts val="2600"/>
                <a:buFont typeface="Calibri"/>
                <a:buChar char="•"/>
              </a:pPr>
              <a:r>
                <a:rPr lang="en" sz="2600" dirty="0">
                  <a:solidFill>
                    <a:srgbClr val="000000"/>
                  </a:solidFill>
                  <a:latin typeface="Calibri"/>
                  <a:ea typeface="Calibri"/>
                  <a:cs typeface="Calibri"/>
                  <a:sym typeface="Calibri"/>
                </a:rPr>
                <a:t>Leads to adaptation, learning and coping</a:t>
              </a:r>
              <a:endParaRPr dirty="0"/>
            </a:p>
          </p:txBody>
        </p:sp>
        <p:sp>
          <p:nvSpPr>
            <p:cNvPr id="17" name="Google Shape;302;p47">
              <a:extLst>
                <a:ext uri="{FF2B5EF4-FFF2-40B4-BE49-F238E27FC236}">
                  <a16:creationId xmlns:a16="http://schemas.microsoft.com/office/drawing/2014/main" id="{56C229AF-A0F7-E107-8FB8-88F0E59745A2}"/>
                </a:ext>
              </a:extLst>
            </p:cNvPr>
            <p:cNvSpPr txBox="1"/>
            <p:nvPr/>
          </p:nvSpPr>
          <p:spPr>
            <a:xfrm>
              <a:off x="4510350" y="3996288"/>
              <a:ext cx="6607200" cy="585000"/>
            </a:xfrm>
            <a:prstGeom prst="rect">
              <a:avLst/>
            </a:prstGeom>
            <a:noFill/>
            <a:ln>
              <a:noFill/>
            </a:ln>
          </p:spPr>
          <p:txBody>
            <a:bodyPr spcFirstLastPara="1" wrap="square" lIns="91425" tIns="91425" rIns="91425" bIns="91425" anchor="t" anchorCtr="0">
              <a:spAutoFit/>
            </a:bodyPr>
            <a:lstStyle/>
            <a:p>
              <a:pPr marL="457200" lvl="0" indent="-393700" algn="l" rtl="0">
                <a:lnSpc>
                  <a:spcPct val="150000"/>
                </a:lnSpc>
                <a:spcBef>
                  <a:spcPts val="0"/>
                </a:spcBef>
                <a:spcAft>
                  <a:spcPts val="0"/>
                </a:spcAft>
                <a:buClr>
                  <a:srgbClr val="000000"/>
                </a:buClr>
                <a:buSzPts val="2600"/>
                <a:buFont typeface="Calibri"/>
                <a:buChar char="•"/>
              </a:pPr>
              <a:r>
                <a:rPr lang="en" sz="2600">
                  <a:solidFill>
                    <a:srgbClr val="000000"/>
                  </a:solidFill>
                  <a:latin typeface="Calibri"/>
                  <a:ea typeface="Calibri"/>
                  <a:cs typeface="Calibri"/>
                  <a:sym typeface="Calibri"/>
                </a:rPr>
                <a:t>Often seen as negative instead of as helpful</a:t>
              </a:r>
              <a:endParaRPr/>
            </a:p>
          </p:txBody>
        </p:sp>
        <p:sp>
          <p:nvSpPr>
            <p:cNvPr id="18" name="Google Shape;303;p47">
              <a:extLst>
                <a:ext uri="{FF2B5EF4-FFF2-40B4-BE49-F238E27FC236}">
                  <a16:creationId xmlns:a16="http://schemas.microsoft.com/office/drawing/2014/main" id="{94C027A6-9D11-504D-5500-73B6F0BBFF7A}"/>
                </a:ext>
              </a:extLst>
            </p:cNvPr>
            <p:cNvSpPr txBox="1"/>
            <p:nvPr/>
          </p:nvSpPr>
          <p:spPr>
            <a:xfrm>
              <a:off x="3235500" y="1876500"/>
              <a:ext cx="8664300" cy="985200"/>
            </a:xfrm>
            <a:prstGeom prst="rect">
              <a:avLst/>
            </a:prstGeom>
            <a:noFill/>
            <a:ln>
              <a:noFill/>
            </a:ln>
          </p:spPr>
          <p:txBody>
            <a:bodyPr spcFirstLastPara="1" wrap="square" lIns="91425" tIns="91425" rIns="91425" bIns="91425" anchor="t" anchorCtr="0">
              <a:spAutoFit/>
            </a:bodyPr>
            <a:lstStyle/>
            <a:p>
              <a:pPr marL="457200" lvl="0" indent="-393700" algn="l" rtl="0">
                <a:lnSpc>
                  <a:spcPct val="100000"/>
                </a:lnSpc>
                <a:spcBef>
                  <a:spcPts val="0"/>
                </a:spcBef>
                <a:spcAft>
                  <a:spcPts val="0"/>
                </a:spcAft>
                <a:buClr>
                  <a:srgbClr val="000000"/>
                </a:buClr>
                <a:buSzPts val="2600"/>
                <a:buFont typeface="Calibri"/>
                <a:buChar char="•"/>
              </a:pPr>
              <a:r>
                <a:rPr lang="en" sz="2600" dirty="0">
                  <a:solidFill>
                    <a:srgbClr val="000000"/>
                  </a:solidFill>
                  <a:latin typeface="Calibri"/>
                  <a:ea typeface="Calibri"/>
                  <a:cs typeface="Calibri"/>
                  <a:sym typeface="Calibri"/>
                </a:rPr>
                <a:t>The brain’s expected and usual response to the stresses of</a:t>
              </a:r>
              <a:br>
                <a:rPr lang="en" sz="2600" dirty="0">
                  <a:solidFill>
                    <a:srgbClr val="000000"/>
                  </a:solidFill>
                  <a:latin typeface="Calibri"/>
                  <a:ea typeface="Calibri"/>
                  <a:cs typeface="Calibri"/>
                  <a:sym typeface="Calibri"/>
                </a:rPr>
              </a:br>
              <a:r>
                <a:rPr lang="en" sz="2600" dirty="0">
                  <a:solidFill>
                    <a:srgbClr val="000000"/>
                  </a:solidFill>
                  <a:latin typeface="Calibri"/>
                  <a:ea typeface="Calibri"/>
                  <a:cs typeface="Calibri"/>
                  <a:sym typeface="Calibri"/>
                </a:rPr>
                <a:t>   everyday life (e.g., exams, relationships, disappointments)</a:t>
              </a:r>
              <a:endParaRPr sz="2600" dirty="0">
                <a:solidFill>
                  <a:srgbClr val="000000"/>
                </a:solidFill>
                <a:latin typeface="Calibri"/>
                <a:ea typeface="Calibri"/>
                <a:cs typeface="Calibri"/>
                <a:sym typeface="Calibri"/>
              </a:endParaRPr>
            </a:p>
          </p:txBody>
        </p:sp>
      </p:grpSp>
      <p:sp>
        <p:nvSpPr>
          <p:cNvPr id="19" name="Google Shape;295;g2ec74927de7_0_244">
            <a:extLst>
              <a:ext uri="{FF2B5EF4-FFF2-40B4-BE49-F238E27FC236}">
                <a16:creationId xmlns:a16="http://schemas.microsoft.com/office/drawing/2014/main" id="{5C8D0236-0D92-AC7E-FBE8-5BCE355D256B}"/>
              </a:ext>
            </a:extLst>
          </p:cNvPr>
          <p:cNvSpPr/>
          <p:nvPr/>
        </p:nvSpPr>
        <p:spPr>
          <a:xfrm>
            <a:off x="1" y="636154"/>
            <a:ext cx="7930342"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Mental Distress</a:t>
            </a:r>
            <a:endParaRPr sz="3600" dirty="0">
              <a:solidFill>
                <a:schemeClr val="bg1"/>
              </a:solidFill>
              <a:latin typeface="Calibri" panose="020F0502020204030204" pitchFamily="34" charset="0"/>
            </a:endParaRPr>
          </a:p>
        </p:txBody>
      </p:sp>
      <p:sp>
        <p:nvSpPr>
          <p:cNvPr id="20" name="Google Shape;304;p47">
            <a:extLst>
              <a:ext uri="{FF2B5EF4-FFF2-40B4-BE49-F238E27FC236}">
                <a16:creationId xmlns:a16="http://schemas.microsoft.com/office/drawing/2014/main" id="{2F783B8C-E267-9CAE-3277-1955F88D3DB3}"/>
              </a:ext>
            </a:extLst>
          </p:cNvPr>
          <p:cNvSpPr txBox="1"/>
          <p:nvPr/>
        </p:nvSpPr>
        <p:spPr>
          <a:xfrm>
            <a:off x="1420650" y="3888750"/>
            <a:ext cx="2162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solidFill>
                  <a:schemeClr val="lt1"/>
                </a:solidFill>
                <a:latin typeface="Calibri"/>
                <a:ea typeface="Calibri"/>
                <a:cs typeface="Calibri"/>
                <a:sym typeface="Calibri"/>
              </a:rPr>
              <a:t>Mental </a:t>
            </a:r>
            <a:r>
              <a:rPr lang="en" sz="2200" b="1" i="1" dirty="0">
                <a:solidFill>
                  <a:schemeClr val="lt1"/>
                </a:solidFill>
                <a:latin typeface="Calibri"/>
                <a:ea typeface="Calibri"/>
                <a:cs typeface="Calibri"/>
                <a:sym typeface="Calibri"/>
              </a:rPr>
              <a:t>Distress</a:t>
            </a:r>
            <a:endParaRPr sz="2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1467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Google Shape;295;g2ec74927de7_0_244">
            <a:extLst>
              <a:ext uri="{FF2B5EF4-FFF2-40B4-BE49-F238E27FC236}">
                <a16:creationId xmlns:a16="http://schemas.microsoft.com/office/drawing/2014/main" id="{5C8D0236-0D92-AC7E-FBE8-5BCE355D256B}"/>
              </a:ext>
            </a:extLst>
          </p:cNvPr>
          <p:cNvSpPr/>
          <p:nvPr/>
        </p:nvSpPr>
        <p:spPr>
          <a:xfrm>
            <a:off x="1" y="636154"/>
            <a:ext cx="7930342"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Mental Health Problem</a:t>
            </a:r>
            <a:endParaRPr sz="3600" dirty="0">
              <a:solidFill>
                <a:schemeClr val="bg1"/>
              </a:solidFill>
              <a:latin typeface="Calibri" panose="020F0502020204030204" pitchFamily="34" charset="0"/>
            </a:endParaRPr>
          </a:p>
        </p:txBody>
      </p:sp>
      <p:pic>
        <p:nvPicPr>
          <p:cNvPr id="2" name="Google Shape;312;p48">
            <a:extLst>
              <a:ext uri="{FF2B5EF4-FFF2-40B4-BE49-F238E27FC236}">
                <a16:creationId xmlns:a16="http://schemas.microsoft.com/office/drawing/2014/main" id="{BC9BA4ED-46EC-84C7-9E31-7230744E4D65}"/>
              </a:ext>
            </a:extLst>
          </p:cNvPr>
          <p:cNvPicPr preferRelativeResize="0"/>
          <p:nvPr/>
        </p:nvPicPr>
        <p:blipFill rotWithShape="1">
          <a:blip r:embed="rId4">
            <a:alphaModFix/>
          </a:blip>
          <a:srcRect l="6593" r="5733"/>
          <a:stretch/>
        </p:blipFill>
        <p:spPr>
          <a:xfrm>
            <a:off x="86938" y="1553275"/>
            <a:ext cx="4868225" cy="4289399"/>
          </a:xfrm>
          <a:prstGeom prst="rect">
            <a:avLst/>
          </a:prstGeom>
          <a:noFill/>
          <a:ln>
            <a:noFill/>
          </a:ln>
        </p:spPr>
      </p:pic>
      <p:sp>
        <p:nvSpPr>
          <p:cNvPr id="3" name="Google Shape;313;p48">
            <a:extLst>
              <a:ext uri="{FF2B5EF4-FFF2-40B4-BE49-F238E27FC236}">
                <a16:creationId xmlns:a16="http://schemas.microsoft.com/office/drawing/2014/main" id="{17732A05-CF45-2CA0-2C1F-05A9843B42D7}"/>
              </a:ext>
            </a:extLst>
          </p:cNvPr>
          <p:cNvSpPr txBox="1"/>
          <p:nvPr/>
        </p:nvSpPr>
        <p:spPr>
          <a:xfrm>
            <a:off x="1650613" y="2742850"/>
            <a:ext cx="17409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lt1"/>
                </a:solidFill>
                <a:latin typeface="Calibri"/>
                <a:ea typeface="Calibri"/>
                <a:cs typeface="Calibri"/>
                <a:sym typeface="Calibri"/>
              </a:rPr>
              <a:t>Mental Health </a:t>
            </a:r>
            <a:r>
              <a:rPr lang="en" sz="2000" b="1" i="1" dirty="0">
                <a:solidFill>
                  <a:schemeClr val="lt1"/>
                </a:solidFill>
                <a:latin typeface="Calibri"/>
                <a:ea typeface="Calibri"/>
                <a:cs typeface="Calibri"/>
                <a:sym typeface="Calibri"/>
              </a:rPr>
              <a:t>Problem</a:t>
            </a:r>
            <a:endParaRPr sz="2000" b="1" i="1" dirty="0">
              <a:solidFill>
                <a:schemeClr val="lt1"/>
              </a:solidFill>
              <a:latin typeface="Calibri"/>
              <a:ea typeface="Calibri"/>
              <a:cs typeface="Calibri"/>
              <a:sym typeface="Calibri"/>
            </a:endParaRPr>
          </a:p>
        </p:txBody>
      </p:sp>
      <p:grpSp>
        <p:nvGrpSpPr>
          <p:cNvPr id="4" name="Google Shape;314;p48">
            <a:extLst>
              <a:ext uri="{FF2B5EF4-FFF2-40B4-BE49-F238E27FC236}">
                <a16:creationId xmlns:a16="http://schemas.microsoft.com/office/drawing/2014/main" id="{98F36443-E777-DD7D-8BF0-2CCD602D2105}"/>
              </a:ext>
            </a:extLst>
          </p:cNvPr>
          <p:cNvGrpSpPr/>
          <p:nvPr/>
        </p:nvGrpSpPr>
        <p:grpSpPr>
          <a:xfrm>
            <a:off x="3234950" y="1759875"/>
            <a:ext cx="7742400" cy="3944317"/>
            <a:chOff x="3234950" y="1529825"/>
            <a:chExt cx="7742400" cy="3944317"/>
          </a:xfrm>
        </p:grpSpPr>
        <p:sp>
          <p:nvSpPr>
            <p:cNvPr id="8" name="Google Shape;315;p48">
              <a:extLst>
                <a:ext uri="{FF2B5EF4-FFF2-40B4-BE49-F238E27FC236}">
                  <a16:creationId xmlns:a16="http://schemas.microsoft.com/office/drawing/2014/main" id="{D6B8E177-5D50-26D7-72E4-4604F2ED908D}"/>
                </a:ext>
              </a:extLst>
            </p:cNvPr>
            <p:cNvSpPr txBox="1"/>
            <p:nvPr/>
          </p:nvSpPr>
          <p:spPr>
            <a:xfrm>
              <a:off x="3234950" y="1529825"/>
              <a:ext cx="7742400" cy="1384964"/>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rgbClr val="000000"/>
                </a:buClr>
                <a:buSzPts val="2600"/>
                <a:buFont typeface="Calibri"/>
                <a:buChar char="•"/>
              </a:pPr>
              <a:r>
                <a:rPr lang="en" sz="2600" dirty="0">
                  <a:solidFill>
                    <a:srgbClr val="000000"/>
                  </a:solidFill>
                  <a:latin typeface="Calibri"/>
                  <a:ea typeface="Calibri"/>
                  <a:cs typeface="Calibri"/>
                  <a:sym typeface="Calibri"/>
                </a:rPr>
                <a:t>The brain’s response to a severe or persistent life</a:t>
              </a:r>
              <a:br>
                <a:rPr lang="en" sz="2600" dirty="0">
                  <a:solidFill>
                    <a:srgbClr val="000000"/>
                  </a:solidFill>
                  <a:latin typeface="Calibri"/>
                  <a:ea typeface="Calibri"/>
                  <a:cs typeface="Calibri"/>
                  <a:sym typeface="Calibri"/>
                </a:rPr>
              </a:br>
              <a:r>
                <a:rPr lang="en" sz="2600" dirty="0">
                  <a:solidFill>
                    <a:srgbClr val="000000"/>
                  </a:solidFill>
                  <a:latin typeface="Calibri"/>
                  <a:ea typeface="Calibri"/>
                  <a:cs typeface="Calibri"/>
                  <a:sym typeface="Calibri"/>
                </a:rPr>
                <a:t>   problem (e.g., death of a family member, severe</a:t>
              </a:r>
              <a:br>
                <a:rPr lang="en" sz="2600" dirty="0">
                  <a:solidFill>
                    <a:srgbClr val="000000"/>
                  </a:solidFill>
                  <a:latin typeface="Calibri"/>
                  <a:ea typeface="Calibri"/>
                  <a:cs typeface="Calibri"/>
                  <a:sym typeface="Calibri"/>
                </a:rPr>
              </a:br>
              <a:r>
                <a:rPr lang="en" sz="2600" dirty="0">
                  <a:solidFill>
                    <a:srgbClr val="000000"/>
                  </a:solidFill>
                  <a:latin typeface="Calibri"/>
                  <a:ea typeface="Calibri"/>
                  <a:cs typeface="Calibri"/>
                  <a:sym typeface="Calibri"/>
                </a:rPr>
                <a:t>      bullying, parents’ divorce) </a:t>
              </a:r>
              <a:endParaRPr dirty="0"/>
            </a:p>
          </p:txBody>
        </p:sp>
        <p:sp>
          <p:nvSpPr>
            <p:cNvPr id="9" name="Google Shape;316;p48">
              <a:extLst>
                <a:ext uri="{FF2B5EF4-FFF2-40B4-BE49-F238E27FC236}">
                  <a16:creationId xmlns:a16="http://schemas.microsoft.com/office/drawing/2014/main" id="{721EEC74-4FFD-48EC-DB62-3237AA0BBF41}"/>
                </a:ext>
              </a:extLst>
            </p:cNvPr>
            <p:cNvSpPr txBox="1"/>
            <p:nvPr/>
          </p:nvSpPr>
          <p:spPr>
            <a:xfrm>
              <a:off x="3965172" y="2882907"/>
              <a:ext cx="6902100" cy="585000"/>
            </a:xfrm>
            <a:prstGeom prst="rect">
              <a:avLst/>
            </a:prstGeom>
            <a:noFill/>
            <a:ln>
              <a:noFill/>
            </a:ln>
          </p:spPr>
          <p:txBody>
            <a:bodyPr spcFirstLastPara="1" wrap="square" lIns="91425" tIns="91425" rIns="91425" bIns="91425" anchor="t" anchorCtr="0">
              <a:spAutoFit/>
            </a:bodyPr>
            <a:lstStyle/>
            <a:p>
              <a:pPr marL="457200" lvl="0" indent="-393700" algn="l" rtl="0">
                <a:lnSpc>
                  <a:spcPct val="150000"/>
                </a:lnSpc>
                <a:spcBef>
                  <a:spcPts val="0"/>
                </a:spcBef>
                <a:spcAft>
                  <a:spcPts val="0"/>
                </a:spcAft>
                <a:buClr>
                  <a:srgbClr val="000000"/>
                </a:buClr>
                <a:buSzPts val="2600"/>
                <a:buFont typeface="Calibri"/>
                <a:buChar char="•"/>
              </a:pPr>
              <a:r>
                <a:rPr lang="en" sz="2600" dirty="0">
                  <a:solidFill>
                    <a:srgbClr val="000000"/>
                  </a:solidFill>
                  <a:latin typeface="Calibri"/>
                  <a:ea typeface="Calibri"/>
                  <a:cs typeface="Calibri"/>
                  <a:sym typeface="Calibri"/>
                </a:rPr>
                <a:t>Happens to everyone many times in their life</a:t>
              </a:r>
              <a:endParaRPr dirty="0"/>
            </a:p>
          </p:txBody>
        </p:sp>
        <p:sp>
          <p:nvSpPr>
            <p:cNvPr id="11" name="Google Shape;317;p48">
              <a:extLst>
                <a:ext uri="{FF2B5EF4-FFF2-40B4-BE49-F238E27FC236}">
                  <a16:creationId xmlns:a16="http://schemas.microsoft.com/office/drawing/2014/main" id="{3D2336AE-7AFF-6E66-98F7-49F08CA1DF9D}"/>
                </a:ext>
              </a:extLst>
            </p:cNvPr>
            <p:cNvSpPr txBox="1"/>
            <p:nvPr/>
          </p:nvSpPr>
          <p:spPr>
            <a:xfrm>
              <a:off x="4376276" y="3614166"/>
              <a:ext cx="5201400" cy="585000"/>
            </a:xfrm>
            <a:prstGeom prst="rect">
              <a:avLst/>
            </a:prstGeom>
            <a:noFill/>
            <a:ln>
              <a:noFill/>
            </a:ln>
          </p:spPr>
          <p:txBody>
            <a:bodyPr spcFirstLastPara="1" wrap="square" lIns="91425" tIns="91425" rIns="91425" bIns="91425" anchor="t" anchorCtr="0">
              <a:spAutoFit/>
            </a:bodyPr>
            <a:lstStyle/>
            <a:p>
              <a:pPr marL="457200" lvl="0" indent="-393700" algn="l" rtl="0">
                <a:lnSpc>
                  <a:spcPct val="150000"/>
                </a:lnSpc>
                <a:spcBef>
                  <a:spcPts val="0"/>
                </a:spcBef>
                <a:spcAft>
                  <a:spcPts val="0"/>
                </a:spcAft>
                <a:buClr>
                  <a:srgbClr val="000000"/>
                </a:buClr>
                <a:buSzPts val="2600"/>
                <a:buFont typeface="Calibri"/>
                <a:buChar char="•"/>
              </a:pPr>
              <a:r>
                <a:rPr lang="en" sz="2600" dirty="0">
                  <a:solidFill>
                    <a:srgbClr val="000000"/>
                  </a:solidFill>
                  <a:latin typeface="Calibri"/>
                  <a:ea typeface="Calibri"/>
                  <a:cs typeface="Calibri"/>
                  <a:sym typeface="Calibri"/>
                </a:rPr>
                <a:t>Shows that adaptation is difficult</a:t>
              </a:r>
              <a:endParaRPr dirty="0"/>
            </a:p>
          </p:txBody>
        </p:sp>
        <p:sp>
          <p:nvSpPr>
            <p:cNvPr id="12" name="Google Shape;318;p48">
              <a:extLst>
                <a:ext uri="{FF2B5EF4-FFF2-40B4-BE49-F238E27FC236}">
                  <a16:creationId xmlns:a16="http://schemas.microsoft.com/office/drawing/2014/main" id="{E3C03E16-18E1-FA6F-1443-61841923A777}"/>
                </a:ext>
              </a:extLst>
            </p:cNvPr>
            <p:cNvSpPr txBox="1"/>
            <p:nvPr/>
          </p:nvSpPr>
          <p:spPr>
            <a:xfrm>
              <a:off x="4783276" y="4489287"/>
              <a:ext cx="5843400" cy="984855"/>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rgbClr val="000000"/>
                </a:buClr>
                <a:buSzPts val="2600"/>
                <a:buFont typeface="Calibri"/>
                <a:buChar char="•"/>
              </a:pPr>
              <a:r>
                <a:rPr lang="en" sz="2600" dirty="0">
                  <a:solidFill>
                    <a:srgbClr val="000000"/>
                  </a:solidFill>
                  <a:latin typeface="Calibri"/>
                  <a:ea typeface="Calibri"/>
                  <a:cs typeface="Calibri"/>
                  <a:sym typeface="Calibri"/>
                </a:rPr>
                <a:t>May require additional help (such as a counselor or therapist)</a:t>
              </a:r>
              <a:endParaRPr dirty="0"/>
            </a:p>
          </p:txBody>
        </p:sp>
      </p:grpSp>
    </p:spTree>
    <p:extLst>
      <p:ext uri="{BB962C8B-B14F-4D97-AF65-F5344CB8AC3E}">
        <p14:creationId xmlns:p14="http://schemas.microsoft.com/office/powerpoint/2010/main" val="332063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Google Shape;295;g2ec74927de7_0_244">
            <a:extLst>
              <a:ext uri="{FF2B5EF4-FFF2-40B4-BE49-F238E27FC236}">
                <a16:creationId xmlns:a16="http://schemas.microsoft.com/office/drawing/2014/main" id="{5C8D0236-0D92-AC7E-FBE8-5BCE355D256B}"/>
              </a:ext>
            </a:extLst>
          </p:cNvPr>
          <p:cNvSpPr/>
          <p:nvPr/>
        </p:nvSpPr>
        <p:spPr>
          <a:xfrm>
            <a:off x="1" y="636154"/>
            <a:ext cx="7930342"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Mental Disorder or Illness</a:t>
            </a:r>
            <a:endParaRPr sz="3600" dirty="0">
              <a:solidFill>
                <a:schemeClr val="bg1"/>
              </a:solidFill>
              <a:latin typeface="Calibri" panose="020F0502020204030204" pitchFamily="34" charset="0"/>
            </a:endParaRPr>
          </a:p>
        </p:txBody>
      </p:sp>
      <p:pic>
        <p:nvPicPr>
          <p:cNvPr id="5" name="Google Shape;326;p49">
            <a:extLst>
              <a:ext uri="{FF2B5EF4-FFF2-40B4-BE49-F238E27FC236}">
                <a16:creationId xmlns:a16="http://schemas.microsoft.com/office/drawing/2014/main" id="{1C08CB25-703B-9BA2-3B9D-12072BA0BF90}"/>
              </a:ext>
            </a:extLst>
          </p:cNvPr>
          <p:cNvPicPr preferRelativeResize="0"/>
          <p:nvPr/>
        </p:nvPicPr>
        <p:blipFill rotWithShape="1">
          <a:blip r:embed="rId4">
            <a:alphaModFix/>
          </a:blip>
          <a:srcRect l="6191" r="5109"/>
          <a:stretch/>
        </p:blipFill>
        <p:spPr>
          <a:xfrm>
            <a:off x="48325" y="1550000"/>
            <a:ext cx="4955150" cy="4315575"/>
          </a:xfrm>
          <a:prstGeom prst="rect">
            <a:avLst/>
          </a:prstGeom>
          <a:noFill/>
          <a:ln>
            <a:noFill/>
          </a:ln>
        </p:spPr>
      </p:pic>
      <p:grpSp>
        <p:nvGrpSpPr>
          <p:cNvPr id="6" name="Google Shape;327;p49">
            <a:extLst>
              <a:ext uri="{FF2B5EF4-FFF2-40B4-BE49-F238E27FC236}">
                <a16:creationId xmlns:a16="http://schemas.microsoft.com/office/drawing/2014/main" id="{115A3F11-EAF6-F106-E920-06FBF6E4D10B}"/>
              </a:ext>
            </a:extLst>
          </p:cNvPr>
          <p:cNvGrpSpPr/>
          <p:nvPr/>
        </p:nvGrpSpPr>
        <p:grpSpPr>
          <a:xfrm>
            <a:off x="3474720" y="1637538"/>
            <a:ext cx="8656255" cy="3941696"/>
            <a:chOff x="3535745" y="1915875"/>
            <a:chExt cx="8656255" cy="3941696"/>
          </a:xfrm>
        </p:grpSpPr>
        <p:sp>
          <p:nvSpPr>
            <p:cNvPr id="7" name="Google Shape;328;p49">
              <a:extLst>
                <a:ext uri="{FF2B5EF4-FFF2-40B4-BE49-F238E27FC236}">
                  <a16:creationId xmlns:a16="http://schemas.microsoft.com/office/drawing/2014/main" id="{FEDE2DE4-4796-3F8B-E0F1-7FB0992EFE4F}"/>
                </a:ext>
              </a:extLst>
            </p:cNvPr>
            <p:cNvSpPr txBox="1"/>
            <p:nvPr/>
          </p:nvSpPr>
          <p:spPr>
            <a:xfrm>
              <a:off x="3535745" y="1915875"/>
              <a:ext cx="8656255" cy="1384964"/>
            </a:xfrm>
            <a:prstGeom prst="rect">
              <a:avLst/>
            </a:prstGeom>
            <a:noFill/>
            <a:ln>
              <a:noFill/>
            </a:ln>
          </p:spPr>
          <p:txBody>
            <a:bodyPr spcFirstLastPara="1" wrap="square" lIns="91425" tIns="91425" rIns="91425" bIns="91425" anchor="t" anchorCtr="0">
              <a:spAutoFit/>
            </a:bodyPr>
            <a:lstStyle/>
            <a:p>
              <a:pPr marL="0" lvl="0" indent="-165100" algn="l" rtl="0">
                <a:spcBef>
                  <a:spcPts val="0"/>
                </a:spcBef>
                <a:spcAft>
                  <a:spcPts val="0"/>
                </a:spcAft>
                <a:buClr>
                  <a:srgbClr val="000000"/>
                </a:buClr>
                <a:buSzPts val="2600"/>
                <a:buFont typeface="Calibri"/>
                <a:buChar char="•"/>
              </a:pPr>
              <a:r>
                <a:rPr lang="en" sz="2600" dirty="0">
                  <a:solidFill>
                    <a:srgbClr val="000000"/>
                  </a:solidFill>
                  <a:latin typeface="Calibri"/>
                  <a:ea typeface="Calibri"/>
                  <a:cs typeface="Calibri"/>
                  <a:sym typeface="Calibri"/>
                </a:rPr>
                <a:t>  Can impact how the brain is functioning leading to</a:t>
              </a:r>
              <a:br>
                <a:rPr lang="en" sz="2600" dirty="0">
                  <a:solidFill>
                    <a:srgbClr val="000000"/>
                  </a:solidFill>
                  <a:latin typeface="Calibri"/>
                  <a:ea typeface="Calibri"/>
                  <a:cs typeface="Calibri"/>
                  <a:sym typeface="Calibri"/>
                </a:rPr>
              </a:br>
              <a:r>
                <a:rPr lang="en" sz="2600" dirty="0">
                  <a:solidFill>
                    <a:srgbClr val="000000"/>
                  </a:solidFill>
                  <a:latin typeface="Calibri"/>
                  <a:ea typeface="Calibri"/>
                  <a:cs typeface="Calibri"/>
                  <a:sym typeface="Calibri"/>
                </a:rPr>
                <a:t>      problems in a person’s everyday life.  It can be caused</a:t>
              </a:r>
              <a:br>
                <a:rPr lang="en" sz="2600" dirty="0">
                  <a:solidFill>
                    <a:srgbClr val="000000"/>
                  </a:solidFill>
                  <a:latin typeface="Calibri"/>
                  <a:ea typeface="Calibri"/>
                  <a:cs typeface="Calibri"/>
                  <a:sym typeface="Calibri"/>
                </a:rPr>
              </a:br>
              <a:r>
                <a:rPr lang="en" sz="2600" dirty="0">
                  <a:solidFill>
                    <a:srgbClr val="000000"/>
                  </a:solidFill>
                  <a:latin typeface="Calibri"/>
                  <a:ea typeface="Calibri"/>
                  <a:cs typeface="Calibri"/>
                  <a:sym typeface="Calibri"/>
                </a:rPr>
                <a:t>         a combination of genetic and environmental factors. </a:t>
              </a:r>
              <a:endParaRPr sz="2600" dirty="0">
                <a:latin typeface="Calibri"/>
                <a:ea typeface="Calibri"/>
                <a:cs typeface="Calibri"/>
                <a:sym typeface="Calibri"/>
              </a:endParaRPr>
            </a:p>
          </p:txBody>
        </p:sp>
        <p:sp>
          <p:nvSpPr>
            <p:cNvPr id="13" name="Google Shape;330;p49">
              <a:extLst>
                <a:ext uri="{FF2B5EF4-FFF2-40B4-BE49-F238E27FC236}">
                  <a16:creationId xmlns:a16="http://schemas.microsoft.com/office/drawing/2014/main" id="{73ECF650-A6F3-F2E2-2C63-6DCB0262D0D3}"/>
                </a:ext>
              </a:extLst>
            </p:cNvPr>
            <p:cNvSpPr txBox="1"/>
            <p:nvPr/>
          </p:nvSpPr>
          <p:spPr>
            <a:xfrm>
              <a:off x="4168049" y="3361168"/>
              <a:ext cx="7105500" cy="4218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rgbClr val="000000"/>
                </a:buClr>
                <a:buSzPts val="2600"/>
                <a:buFont typeface="Calibri"/>
                <a:buChar char="•"/>
              </a:pPr>
              <a:r>
                <a:rPr lang="en" sz="2600" dirty="0">
                  <a:solidFill>
                    <a:srgbClr val="000000"/>
                  </a:solidFill>
                  <a:latin typeface="Calibri"/>
                  <a:ea typeface="Calibri"/>
                  <a:cs typeface="Calibri"/>
                  <a:sym typeface="Calibri"/>
                </a:rPr>
                <a:t>Happens to at least 1/5 people in their lifetime.</a:t>
              </a:r>
              <a:endParaRPr sz="2800" dirty="0">
                <a:solidFill>
                  <a:srgbClr val="000000"/>
                </a:solidFill>
                <a:latin typeface="Calibri"/>
                <a:ea typeface="Calibri"/>
                <a:cs typeface="Calibri"/>
                <a:sym typeface="Calibri"/>
              </a:endParaRPr>
            </a:p>
          </p:txBody>
        </p:sp>
        <p:sp>
          <p:nvSpPr>
            <p:cNvPr id="14" name="Google Shape;331;p49">
              <a:extLst>
                <a:ext uri="{FF2B5EF4-FFF2-40B4-BE49-F238E27FC236}">
                  <a16:creationId xmlns:a16="http://schemas.microsoft.com/office/drawing/2014/main" id="{0935A1B0-DAF0-981B-46E3-E3DB24AB7EE4}"/>
                </a:ext>
              </a:extLst>
            </p:cNvPr>
            <p:cNvSpPr txBox="1"/>
            <p:nvPr/>
          </p:nvSpPr>
          <p:spPr>
            <a:xfrm>
              <a:off x="4639362" y="4113836"/>
              <a:ext cx="7411500" cy="5850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rgbClr val="000000"/>
                </a:buClr>
                <a:buSzPts val="2600"/>
                <a:buFont typeface="Calibri"/>
                <a:buChar char="•"/>
              </a:pPr>
              <a:r>
                <a:rPr lang="en" sz="2600" dirty="0">
                  <a:solidFill>
                    <a:srgbClr val="000000"/>
                  </a:solidFill>
                  <a:latin typeface="Calibri"/>
                  <a:ea typeface="Calibri"/>
                  <a:cs typeface="Calibri"/>
                  <a:sym typeface="Calibri"/>
                </a:rPr>
                <a:t>Must be diagnosed by a health professional.</a:t>
              </a:r>
              <a:endParaRPr sz="2600" dirty="0">
                <a:solidFill>
                  <a:srgbClr val="000000"/>
                </a:solidFill>
                <a:latin typeface="Calibri"/>
                <a:ea typeface="Calibri"/>
                <a:cs typeface="Calibri"/>
                <a:sym typeface="Calibri"/>
              </a:endParaRPr>
            </a:p>
          </p:txBody>
        </p:sp>
        <p:sp>
          <p:nvSpPr>
            <p:cNvPr id="15" name="Google Shape;332;p49">
              <a:extLst>
                <a:ext uri="{FF2B5EF4-FFF2-40B4-BE49-F238E27FC236}">
                  <a16:creationId xmlns:a16="http://schemas.microsoft.com/office/drawing/2014/main" id="{59664D41-F67F-B0F0-924F-5ABB55B12CD9}"/>
                </a:ext>
              </a:extLst>
            </p:cNvPr>
            <p:cNvSpPr txBox="1"/>
            <p:nvPr/>
          </p:nvSpPr>
          <p:spPr>
            <a:xfrm>
              <a:off x="4945362" y="4472607"/>
              <a:ext cx="7105500" cy="13849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600" dirty="0">
                <a:solidFill>
                  <a:srgbClr val="000000"/>
                </a:solidFill>
                <a:latin typeface="Calibri"/>
                <a:ea typeface="Calibri"/>
                <a:cs typeface="Calibri"/>
                <a:sym typeface="Calibri"/>
              </a:endParaRPr>
            </a:p>
            <a:p>
              <a:pPr marL="457200" lvl="0" indent="-393700" algn="l" rtl="0">
                <a:spcBef>
                  <a:spcPts val="0"/>
                </a:spcBef>
                <a:spcAft>
                  <a:spcPts val="0"/>
                </a:spcAft>
                <a:buClr>
                  <a:srgbClr val="000000"/>
                </a:buClr>
                <a:buSzPts val="2600"/>
                <a:buFont typeface="Calibri"/>
                <a:buChar char="•"/>
              </a:pPr>
              <a:r>
                <a:rPr lang="en" sz="2600" dirty="0">
                  <a:solidFill>
                    <a:srgbClr val="000000"/>
                  </a:solidFill>
                  <a:latin typeface="Calibri"/>
                  <a:ea typeface="Calibri"/>
                  <a:cs typeface="Calibri"/>
                  <a:sym typeface="Calibri"/>
                </a:rPr>
                <a:t>Requires treatments provided by a trained health professional</a:t>
              </a:r>
              <a:endParaRPr dirty="0"/>
            </a:p>
          </p:txBody>
        </p:sp>
      </p:grpSp>
      <p:sp>
        <p:nvSpPr>
          <p:cNvPr id="16" name="Google Shape;333;p49">
            <a:extLst>
              <a:ext uri="{FF2B5EF4-FFF2-40B4-BE49-F238E27FC236}">
                <a16:creationId xmlns:a16="http://schemas.microsoft.com/office/drawing/2014/main" id="{5B8149D4-0808-3224-6A8B-E26B7A28CF08}"/>
              </a:ext>
            </a:extLst>
          </p:cNvPr>
          <p:cNvSpPr txBox="1"/>
          <p:nvPr/>
        </p:nvSpPr>
        <p:spPr>
          <a:xfrm>
            <a:off x="164250" y="1769500"/>
            <a:ext cx="21246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solidFill>
                  <a:srgbClr val="DB3893"/>
                </a:solidFill>
                <a:latin typeface="Calibri"/>
                <a:ea typeface="Calibri"/>
                <a:cs typeface="Calibri"/>
                <a:sym typeface="Calibri"/>
              </a:rPr>
              <a:t>Mental Disorder or </a:t>
            </a:r>
            <a:r>
              <a:rPr lang="en" sz="2200" b="1" i="1" dirty="0">
                <a:solidFill>
                  <a:srgbClr val="DB3893"/>
                </a:solidFill>
                <a:latin typeface="Calibri"/>
                <a:ea typeface="Calibri"/>
                <a:cs typeface="Calibri"/>
                <a:sym typeface="Calibri"/>
              </a:rPr>
              <a:t>Illness</a:t>
            </a:r>
            <a:endParaRPr sz="2200" i="1" dirty="0">
              <a:solidFill>
                <a:srgbClr val="DB3893"/>
              </a:solidFill>
              <a:latin typeface="Calibri"/>
              <a:ea typeface="Calibri"/>
              <a:cs typeface="Calibri"/>
              <a:sym typeface="Calibri"/>
            </a:endParaRPr>
          </a:p>
        </p:txBody>
      </p:sp>
    </p:spTree>
    <p:extLst>
      <p:ext uri="{BB962C8B-B14F-4D97-AF65-F5344CB8AC3E}">
        <p14:creationId xmlns:p14="http://schemas.microsoft.com/office/powerpoint/2010/main" val="341883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253974"/>
            <a:ext cx="8399929" cy="1175713"/>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lt1"/>
                </a:solidFill>
                <a:latin typeface="Calibri"/>
                <a:ea typeface="Calibri"/>
                <a:cs typeface="Calibri"/>
                <a:sym typeface="Calibri"/>
              </a:rPr>
              <a:t>Understanding Mental Health States:</a:t>
            </a:r>
            <a:br>
              <a:rPr lang="en-US" sz="3600" dirty="0">
                <a:solidFill>
                  <a:schemeClr val="lt1"/>
                </a:solidFill>
                <a:latin typeface="Calibri"/>
                <a:ea typeface="Calibri"/>
                <a:cs typeface="Calibri"/>
                <a:sym typeface="Calibri"/>
              </a:rPr>
            </a:br>
            <a:r>
              <a:rPr lang="en-US" sz="3600" dirty="0">
                <a:solidFill>
                  <a:schemeClr val="lt1"/>
                </a:solidFill>
                <a:latin typeface="Calibri"/>
                <a:ea typeface="Calibri"/>
                <a:cs typeface="Calibri"/>
                <a:sym typeface="Calibri"/>
              </a:rPr>
              <a:t>What the Words Mean</a:t>
            </a:r>
          </a:p>
        </p:txBody>
      </p:sp>
      <p:pic>
        <p:nvPicPr>
          <p:cNvPr id="3" name="Google Shape;340;p50">
            <a:extLst>
              <a:ext uri="{FF2B5EF4-FFF2-40B4-BE49-F238E27FC236}">
                <a16:creationId xmlns:a16="http://schemas.microsoft.com/office/drawing/2014/main" id="{D07FE0AC-8357-2C79-72AA-A91133539A17}"/>
              </a:ext>
            </a:extLst>
          </p:cNvPr>
          <p:cNvPicPr preferRelativeResize="0"/>
          <p:nvPr/>
        </p:nvPicPr>
        <p:blipFill rotWithShape="1">
          <a:blip r:embed="rId4">
            <a:alphaModFix/>
          </a:blip>
          <a:srcRect l="6295" r="5153"/>
          <a:stretch/>
        </p:blipFill>
        <p:spPr>
          <a:xfrm>
            <a:off x="3897852" y="1476241"/>
            <a:ext cx="5448100" cy="4753077"/>
          </a:xfrm>
          <a:prstGeom prst="rect">
            <a:avLst/>
          </a:prstGeom>
          <a:noFill/>
          <a:ln>
            <a:noFill/>
          </a:ln>
        </p:spPr>
      </p:pic>
      <p:sp>
        <p:nvSpPr>
          <p:cNvPr id="5" name="Google Shape;341;p50">
            <a:extLst>
              <a:ext uri="{FF2B5EF4-FFF2-40B4-BE49-F238E27FC236}">
                <a16:creationId xmlns:a16="http://schemas.microsoft.com/office/drawing/2014/main" id="{973EEC32-DF33-C753-20B0-7EDF4B8B1030}"/>
              </a:ext>
            </a:extLst>
          </p:cNvPr>
          <p:cNvSpPr txBox="1"/>
          <p:nvPr/>
        </p:nvSpPr>
        <p:spPr>
          <a:xfrm>
            <a:off x="9975827" y="1873475"/>
            <a:ext cx="2096700" cy="8619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200" dirty="0">
                <a:solidFill>
                  <a:srgbClr val="000000"/>
                </a:solidFill>
                <a:latin typeface="Calibri"/>
                <a:ea typeface="Calibri"/>
                <a:cs typeface="Calibri"/>
                <a:sym typeface="Calibri"/>
              </a:rPr>
              <a:t>Mental Disorder or </a:t>
            </a:r>
            <a:r>
              <a:rPr lang="en" sz="2200" i="1" u="sng" dirty="0">
                <a:solidFill>
                  <a:srgbClr val="000000"/>
                </a:solidFill>
                <a:latin typeface="Calibri"/>
                <a:ea typeface="Calibri"/>
                <a:cs typeface="Calibri"/>
                <a:sym typeface="Calibri"/>
              </a:rPr>
              <a:t>Illness</a:t>
            </a:r>
            <a:endParaRPr sz="2200" i="1" u="sng" dirty="0">
              <a:solidFill>
                <a:srgbClr val="000000"/>
              </a:solidFill>
              <a:latin typeface="Calibri"/>
              <a:ea typeface="Calibri"/>
              <a:cs typeface="Calibri"/>
              <a:sym typeface="Calibri"/>
            </a:endParaRPr>
          </a:p>
        </p:txBody>
      </p:sp>
      <p:sp>
        <p:nvSpPr>
          <p:cNvPr id="6" name="Google Shape;342;p50">
            <a:extLst>
              <a:ext uri="{FF2B5EF4-FFF2-40B4-BE49-F238E27FC236}">
                <a16:creationId xmlns:a16="http://schemas.microsoft.com/office/drawing/2014/main" id="{11B76859-56DA-4488-4AB7-9AAAD87AABF7}"/>
              </a:ext>
            </a:extLst>
          </p:cNvPr>
          <p:cNvSpPr txBox="1"/>
          <p:nvPr/>
        </p:nvSpPr>
        <p:spPr>
          <a:xfrm>
            <a:off x="9975827" y="2828825"/>
            <a:ext cx="1972500" cy="8619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200" dirty="0">
                <a:solidFill>
                  <a:srgbClr val="000000"/>
                </a:solidFill>
                <a:latin typeface="Calibri"/>
                <a:ea typeface="Calibri"/>
                <a:cs typeface="Calibri"/>
                <a:sym typeface="Calibri"/>
              </a:rPr>
              <a:t>Mental Health </a:t>
            </a:r>
            <a:r>
              <a:rPr lang="en" sz="2200" i="1" u="sng" dirty="0">
                <a:solidFill>
                  <a:srgbClr val="000000"/>
                </a:solidFill>
                <a:latin typeface="Calibri"/>
                <a:ea typeface="Calibri"/>
                <a:cs typeface="Calibri"/>
                <a:sym typeface="Calibri"/>
              </a:rPr>
              <a:t>Problem</a:t>
            </a:r>
            <a:endParaRPr sz="2200" i="1" u="sng" dirty="0">
              <a:solidFill>
                <a:srgbClr val="000000"/>
              </a:solidFill>
              <a:latin typeface="Calibri"/>
              <a:ea typeface="Calibri"/>
              <a:cs typeface="Calibri"/>
              <a:sym typeface="Calibri"/>
            </a:endParaRPr>
          </a:p>
        </p:txBody>
      </p:sp>
      <p:sp>
        <p:nvSpPr>
          <p:cNvPr id="9" name="Google Shape;343;p50">
            <a:extLst>
              <a:ext uri="{FF2B5EF4-FFF2-40B4-BE49-F238E27FC236}">
                <a16:creationId xmlns:a16="http://schemas.microsoft.com/office/drawing/2014/main" id="{F7D34129-2DFB-4A47-3683-C363EAF8F2D0}"/>
              </a:ext>
            </a:extLst>
          </p:cNvPr>
          <p:cNvSpPr txBox="1"/>
          <p:nvPr/>
        </p:nvSpPr>
        <p:spPr>
          <a:xfrm>
            <a:off x="9975827" y="4122626"/>
            <a:ext cx="2096700" cy="5232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200" dirty="0">
                <a:solidFill>
                  <a:srgbClr val="000000"/>
                </a:solidFill>
                <a:latin typeface="Calibri"/>
                <a:ea typeface="Calibri"/>
                <a:cs typeface="Calibri"/>
                <a:sym typeface="Calibri"/>
              </a:rPr>
              <a:t>Mental </a:t>
            </a:r>
            <a:r>
              <a:rPr lang="en" sz="2200" i="1" u="sng" dirty="0">
                <a:solidFill>
                  <a:srgbClr val="000000"/>
                </a:solidFill>
                <a:latin typeface="Calibri"/>
                <a:ea typeface="Calibri"/>
                <a:cs typeface="Calibri"/>
                <a:sym typeface="Calibri"/>
              </a:rPr>
              <a:t>Distress</a:t>
            </a:r>
            <a:endParaRPr sz="2200" u="sng" dirty="0">
              <a:solidFill>
                <a:srgbClr val="000000"/>
              </a:solidFill>
              <a:latin typeface="Calibri"/>
              <a:ea typeface="Calibri"/>
              <a:cs typeface="Calibri"/>
              <a:sym typeface="Calibri"/>
            </a:endParaRPr>
          </a:p>
        </p:txBody>
      </p:sp>
      <p:sp>
        <p:nvSpPr>
          <p:cNvPr id="10" name="Google Shape;344;p50">
            <a:extLst>
              <a:ext uri="{FF2B5EF4-FFF2-40B4-BE49-F238E27FC236}">
                <a16:creationId xmlns:a16="http://schemas.microsoft.com/office/drawing/2014/main" id="{D9104F60-22DD-82E4-B4F3-4C4A23B577F4}"/>
              </a:ext>
            </a:extLst>
          </p:cNvPr>
          <p:cNvSpPr txBox="1"/>
          <p:nvPr/>
        </p:nvSpPr>
        <p:spPr>
          <a:xfrm>
            <a:off x="9975827" y="4875333"/>
            <a:ext cx="2205625" cy="12006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200" dirty="0">
                <a:solidFill>
                  <a:schemeClr val="dk1"/>
                </a:solidFill>
                <a:latin typeface="Calibri"/>
                <a:ea typeface="Calibri"/>
                <a:cs typeface="Calibri"/>
                <a:sym typeface="Calibri"/>
              </a:rPr>
              <a:t>No Distress, Problem or Disorder</a:t>
            </a:r>
            <a:endParaRPr sz="2200" dirty="0">
              <a:solidFill>
                <a:schemeClr val="dk1"/>
              </a:solidFill>
              <a:latin typeface="Calibri"/>
              <a:ea typeface="Calibri"/>
              <a:cs typeface="Calibri"/>
              <a:sym typeface="Calibri"/>
            </a:endParaRPr>
          </a:p>
        </p:txBody>
      </p:sp>
      <p:sp>
        <p:nvSpPr>
          <p:cNvPr id="11" name="Google Shape;345;p50">
            <a:extLst>
              <a:ext uri="{FF2B5EF4-FFF2-40B4-BE49-F238E27FC236}">
                <a16:creationId xmlns:a16="http://schemas.microsoft.com/office/drawing/2014/main" id="{F8758808-562A-1ABE-A370-5793840D7081}"/>
              </a:ext>
            </a:extLst>
          </p:cNvPr>
          <p:cNvSpPr/>
          <p:nvPr/>
        </p:nvSpPr>
        <p:spPr>
          <a:xfrm>
            <a:off x="7492127" y="2176325"/>
            <a:ext cx="2325299" cy="225600"/>
          </a:xfrm>
          <a:prstGeom prst="rightArrow">
            <a:avLst>
              <a:gd name="adj1" fmla="val 50000"/>
              <a:gd name="adj2" fmla="val 50000"/>
            </a:avLst>
          </a:prstGeom>
          <a:solidFill>
            <a:srgbClr val="DB389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2" name="Google Shape;346;p50">
            <a:extLst>
              <a:ext uri="{FF2B5EF4-FFF2-40B4-BE49-F238E27FC236}">
                <a16:creationId xmlns:a16="http://schemas.microsoft.com/office/drawing/2014/main" id="{8DD89CE9-BB08-C83C-CBEE-B9286A8A2F04}"/>
              </a:ext>
            </a:extLst>
          </p:cNvPr>
          <p:cNvSpPr/>
          <p:nvPr/>
        </p:nvSpPr>
        <p:spPr>
          <a:xfrm>
            <a:off x="8077200" y="3146975"/>
            <a:ext cx="1819377" cy="225600"/>
          </a:xfrm>
          <a:prstGeom prst="rightArrow">
            <a:avLst>
              <a:gd name="adj1" fmla="val 50000"/>
              <a:gd name="adj2" fmla="val 50000"/>
            </a:avLst>
          </a:prstGeom>
          <a:solidFill>
            <a:srgbClr val="F4711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3" name="Google Shape;347;p50">
            <a:extLst>
              <a:ext uri="{FF2B5EF4-FFF2-40B4-BE49-F238E27FC236}">
                <a16:creationId xmlns:a16="http://schemas.microsoft.com/office/drawing/2014/main" id="{6A57451A-274D-DD83-CDDC-137901798EC8}"/>
              </a:ext>
            </a:extLst>
          </p:cNvPr>
          <p:cNvSpPr/>
          <p:nvPr/>
        </p:nvSpPr>
        <p:spPr>
          <a:xfrm>
            <a:off x="8580121" y="4251125"/>
            <a:ext cx="1316456" cy="225600"/>
          </a:xfrm>
          <a:prstGeom prst="rightArrow">
            <a:avLst>
              <a:gd name="adj1" fmla="val 50000"/>
              <a:gd name="adj2" fmla="val 50000"/>
            </a:avLst>
          </a:prstGeom>
          <a:solidFill>
            <a:srgbClr val="79C14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4" name="Google Shape;348;p50">
            <a:extLst>
              <a:ext uri="{FF2B5EF4-FFF2-40B4-BE49-F238E27FC236}">
                <a16:creationId xmlns:a16="http://schemas.microsoft.com/office/drawing/2014/main" id="{6FF12059-E08D-64E7-2236-058A8D831793}"/>
              </a:ext>
            </a:extLst>
          </p:cNvPr>
          <p:cNvSpPr txBox="1"/>
          <p:nvPr/>
        </p:nvSpPr>
        <p:spPr>
          <a:xfrm>
            <a:off x="3009916" y="2055606"/>
            <a:ext cx="1486146"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solidFill>
                  <a:srgbClr val="000000"/>
                </a:solidFill>
                <a:latin typeface="Calibri"/>
                <a:ea typeface="Calibri"/>
                <a:cs typeface="Calibri"/>
                <a:sym typeface="Calibri"/>
              </a:rPr>
              <a:t>Depression</a:t>
            </a:r>
            <a:endParaRPr sz="2200" dirty="0">
              <a:solidFill>
                <a:srgbClr val="000000"/>
              </a:solidFill>
              <a:latin typeface="Calibri"/>
              <a:ea typeface="Calibri"/>
              <a:cs typeface="Calibri"/>
              <a:sym typeface="Calibri"/>
            </a:endParaRPr>
          </a:p>
        </p:txBody>
      </p:sp>
      <p:sp>
        <p:nvSpPr>
          <p:cNvPr id="15" name="Google Shape;349;p50">
            <a:extLst>
              <a:ext uri="{FF2B5EF4-FFF2-40B4-BE49-F238E27FC236}">
                <a16:creationId xmlns:a16="http://schemas.microsoft.com/office/drawing/2014/main" id="{2022485A-B434-B076-2605-92B4E8E08D08}"/>
              </a:ext>
            </a:extLst>
          </p:cNvPr>
          <p:cNvSpPr txBox="1"/>
          <p:nvPr/>
        </p:nvSpPr>
        <p:spPr>
          <a:xfrm>
            <a:off x="243673" y="2828981"/>
            <a:ext cx="3654179" cy="8617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solidFill>
                  <a:srgbClr val="000000"/>
                </a:solidFill>
                <a:latin typeface="Calibri"/>
                <a:ea typeface="Calibri"/>
                <a:cs typeface="Calibri"/>
                <a:sym typeface="Calibri"/>
              </a:rPr>
              <a:t>Sorrowful, grieving, mournful, feeling temporary despair</a:t>
            </a:r>
            <a:endParaRPr sz="2200" dirty="0">
              <a:solidFill>
                <a:srgbClr val="000000"/>
              </a:solidFill>
              <a:latin typeface="Calibri"/>
              <a:ea typeface="Calibri"/>
              <a:cs typeface="Calibri"/>
              <a:sym typeface="Calibri"/>
            </a:endParaRPr>
          </a:p>
        </p:txBody>
      </p:sp>
      <p:sp>
        <p:nvSpPr>
          <p:cNvPr id="16" name="Google Shape;350;p50">
            <a:extLst>
              <a:ext uri="{FF2B5EF4-FFF2-40B4-BE49-F238E27FC236}">
                <a16:creationId xmlns:a16="http://schemas.microsoft.com/office/drawing/2014/main" id="{527CC51B-0299-B715-8E2F-CF7BAFD2CC9C}"/>
              </a:ext>
            </a:extLst>
          </p:cNvPr>
          <p:cNvSpPr txBox="1"/>
          <p:nvPr/>
        </p:nvSpPr>
        <p:spPr>
          <a:xfrm>
            <a:off x="51845" y="3933053"/>
            <a:ext cx="3593329" cy="861744"/>
          </a:xfrm>
          <a:prstGeom prst="rect">
            <a:avLst/>
          </a:prstGeom>
          <a:noFill/>
          <a:ln>
            <a:noFill/>
          </a:ln>
        </p:spPr>
        <p:txBody>
          <a:bodyPr spcFirstLastPara="1" wrap="square" lIns="91425" tIns="91425" rIns="91425" bIns="91425" anchor="t" anchorCtr="0">
            <a:spAutoFit/>
          </a:bodyPr>
          <a:lstStyle/>
          <a:p>
            <a:pPr lvl="0" algn="ctr"/>
            <a:r>
              <a:rPr lang="en" sz="2200" dirty="0">
                <a:solidFill>
                  <a:srgbClr val="000000"/>
                </a:solidFill>
                <a:latin typeface="Calibri"/>
                <a:ea typeface="Calibri"/>
                <a:cs typeface="Calibri"/>
                <a:sym typeface="Calibri"/>
              </a:rPr>
              <a:t>Upset, angry, disappointed, annoyed, sad, pessimistic</a:t>
            </a:r>
            <a:endParaRPr sz="2200" dirty="0">
              <a:solidFill>
                <a:srgbClr val="000000"/>
              </a:solidFill>
              <a:latin typeface="Calibri"/>
              <a:ea typeface="Calibri"/>
              <a:cs typeface="Calibri"/>
              <a:sym typeface="Calibri"/>
            </a:endParaRPr>
          </a:p>
        </p:txBody>
      </p:sp>
      <p:sp>
        <p:nvSpPr>
          <p:cNvPr id="17" name="Google Shape;351;p50">
            <a:extLst>
              <a:ext uri="{FF2B5EF4-FFF2-40B4-BE49-F238E27FC236}">
                <a16:creationId xmlns:a16="http://schemas.microsoft.com/office/drawing/2014/main" id="{743EEB28-2365-F0E5-C4F7-EECF3EB495C0}"/>
              </a:ext>
            </a:extLst>
          </p:cNvPr>
          <p:cNvSpPr txBox="1"/>
          <p:nvPr/>
        </p:nvSpPr>
        <p:spPr>
          <a:xfrm>
            <a:off x="1060125" y="5294950"/>
            <a:ext cx="1734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solidFill>
                  <a:srgbClr val="000000"/>
                </a:solidFill>
                <a:latin typeface="Calibri"/>
                <a:ea typeface="Calibri"/>
                <a:cs typeface="Calibri"/>
                <a:sym typeface="Calibri"/>
              </a:rPr>
              <a:t>No concerns</a:t>
            </a:r>
            <a:endParaRPr sz="2200" dirty="0">
              <a:solidFill>
                <a:srgbClr val="000000"/>
              </a:solidFill>
              <a:highlight>
                <a:srgbClr val="FFFF00"/>
              </a:highlight>
              <a:latin typeface="Calibri"/>
              <a:ea typeface="Calibri"/>
              <a:cs typeface="Calibri"/>
              <a:sym typeface="Calibri"/>
            </a:endParaRPr>
          </a:p>
        </p:txBody>
      </p:sp>
      <p:sp>
        <p:nvSpPr>
          <p:cNvPr id="18" name="Google Shape;352;p50">
            <a:extLst>
              <a:ext uri="{FF2B5EF4-FFF2-40B4-BE49-F238E27FC236}">
                <a16:creationId xmlns:a16="http://schemas.microsoft.com/office/drawing/2014/main" id="{F2EA5B2D-B177-D354-94AD-12223BEA12F1}"/>
              </a:ext>
            </a:extLst>
          </p:cNvPr>
          <p:cNvSpPr/>
          <p:nvPr/>
        </p:nvSpPr>
        <p:spPr>
          <a:xfrm>
            <a:off x="9085284" y="5362833"/>
            <a:ext cx="811293" cy="225600"/>
          </a:xfrm>
          <a:prstGeom prst="rightArrow">
            <a:avLst>
              <a:gd name="adj1" fmla="val 50000"/>
              <a:gd name="adj2" fmla="val 50000"/>
            </a:avLst>
          </a:prstGeom>
          <a:solidFill>
            <a:srgbClr val="11AEE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9" name="Google Shape;353;p50">
            <a:extLst>
              <a:ext uri="{FF2B5EF4-FFF2-40B4-BE49-F238E27FC236}">
                <a16:creationId xmlns:a16="http://schemas.microsoft.com/office/drawing/2014/main" id="{A49B0E68-A635-FF99-3FED-E1B76AE8FFD4}"/>
              </a:ext>
            </a:extLst>
          </p:cNvPr>
          <p:cNvSpPr/>
          <p:nvPr/>
        </p:nvSpPr>
        <p:spPr>
          <a:xfrm rot="10800000">
            <a:off x="4699874" y="2198808"/>
            <a:ext cx="917653" cy="225600"/>
          </a:xfrm>
          <a:prstGeom prst="rightArrow">
            <a:avLst>
              <a:gd name="adj1" fmla="val 50000"/>
              <a:gd name="adj2" fmla="val 50000"/>
            </a:avLst>
          </a:prstGeom>
          <a:solidFill>
            <a:srgbClr val="DB389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20" name="Google Shape;354;p50">
            <a:extLst>
              <a:ext uri="{FF2B5EF4-FFF2-40B4-BE49-F238E27FC236}">
                <a16:creationId xmlns:a16="http://schemas.microsoft.com/office/drawing/2014/main" id="{9AF41143-474E-2972-602D-CB75D04B864A}"/>
              </a:ext>
            </a:extLst>
          </p:cNvPr>
          <p:cNvSpPr/>
          <p:nvPr/>
        </p:nvSpPr>
        <p:spPr>
          <a:xfrm rot="10800000">
            <a:off x="4114801" y="3146975"/>
            <a:ext cx="917655" cy="225600"/>
          </a:xfrm>
          <a:prstGeom prst="rightArrow">
            <a:avLst>
              <a:gd name="adj1" fmla="val 50000"/>
              <a:gd name="adj2" fmla="val 50000"/>
            </a:avLst>
          </a:prstGeom>
          <a:solidFill>
            <a:srgbClr val="F4711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21" name="Google Shape;355;p50">
            <a:extLst>
              <a:ext uri="{FF2B5EF4-FFF2-40B4-BE49-F238E27FC236}">
                <a16:creationId xmlns:a16="http://schemas.microsoft.com/office/drawing/2014/main" id="{EF463F31-AAE8-414A-87D6-3CD8701BFACE}"/>
              </a:ext>
            </a:extLst>
          </p:cNvPr>
          <p:cNvSpPr/>
          <p:nvPr/>
        </p:nvSpPr>
        <p:spPr>
          <a:xfrm rot="10800000">
            <a:off x="3645175" y="4271426"/>
            <a:ext cx="917654" cy="225600"/>
          </a:xfrm>
          <a:prstGeom prst="rightArrow">
            <a:avLst>
              <a:gd name="adj1" fmla="val 50000"/>
              <a:gd name="adj2" fmla="val 50000"/>
            </a:avLst>
          </a:prstGeom>
          <a:solidFill>
            <a:srgbClr val="79C14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22" name="Google Shape;356;p50">
            <a:extLst>
              <a:ext uri="{FF2B5EF4-FFF2-40B4-BE49-F238E27FC236}">
                <a16:creationId xmlns:a16="http://schemas.microsoft.com/office/drawing/2014/main" id="{16ACC969-301C-DC54-6BA0-1452BCD932B9}"/>
              </a:ext>
            </a:extLst>
          </p:cNvPr>
          <p:cNvSpPr/>
          <p:nvPr/>
        </p:nvSpPr>
        <p:spPr>
          <a:xfrm rot="10800000">
            <a:off x="3009917" y="5443750"/>
            <a:ext cx="917655" cy="225600"/>
          </a:xfrm>
          <a:prstGeom prst="rightArrow">
            <a:avLst>
              <a:gd name="adj1" fmla="val 50000"/>
              <a:gd name="adj2" fmla="val 50000"/>
            </a:avLst>
          </a:prstGeom>
          <a:solidFill>
            <a:srgbClr val="11AEE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Tree>
    <p:extLst>
      <p:ext uri="{BB962C8B-B14F-4D97-AF65-F5344CB8AC3E}">
        <p14:creationId xmlns:p14="http://schemas.microsoft.com/office/powerpoint/2010/main" val="115596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253974"/>
            <a:ext cx="8399929" cy="1175713"/>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lt1"/>
                </a:solidFill>
                <a:latin typeface="Calibri"/>
                <a:ea typeface="Calibri"/>
                <a:cs typeface="Calibri"/>
                <a:sym typeface="Calibri"/>
              </a:rPr>
              <a:t>Understanding Mental Health States:</a:t>
            </a:r>
            <a:br>
              <a:rPr lang="en-US" sz="3600" dirty="0">
                <a:solidFill>
                  <a:schemeClr val="lt1"/>
                </a:solidFill>
                <a:latin typeface="Calibri"/>
                <a:ea typeface="Calibri"/>
                <a:cs typeface="Calibri"/>
                <a:sym typeface="Calibri"/>
              </a:rPr>
            </a:br>
            <a:r>
              <a:rPr lang="en-US" sz="3600" dirty="0">
                <a:solidFill>
                  <a:schemeClr val="lt1"/>
                </a:solidFill>
                <a:latin typeface="Calibri"/>
                <a:ea typeface="Calibri"/>
                <a:cs typeface="Calibri"/>
                <a:sym typeface="Calibri"/>
              </a:rPr>
              <a:t>What the Words Mean</a:t>
            </a:r>
          </a:p>
        </p:txBody>
      </p:sp>
      <p:pic>
        <p:nvPicPr>
          <p:cNvPr id="3" name="Google Shape;340;p50">
            <a:extLst>
              <a:ext uri="{FF2B5EF4-FFF2-40B4-BE49-F238E27FC236}">
                <a16:creationId xmlns:a16="http://schemas.microsoft.com/office/drawing/2014/main" id="{D07FE0AC-8357-2C79-72AA-A91133539A17}"/>
              </a:ext>
            </a:extLst>
          </p:cNvPr>
          <p:cNvPicPr preferRelativeResize="0"/>
          <p:nvPr/>
        </p:nvPicPr>
        <p:blipFill rotWithShape="1">
          <a:blip r:embed="rId4">
            <a:alphaModFix/>
          </a:blip>
          <a:srcRect l="6295" r="5153"/>
          <a:stretch/>
        </p:blipFill>
        <p:spPr>
          <a:xfrm>
            <a:off x="3897852" y="1476241"/>
            <a:ext cx="5448100" cy="4753077"/>
          </a:xfrm>
          <a:prstGeom prst="rect">
            <a:avLst/>
          </a:prstGeom>
          <a:noFill/>
          <a:ln>
            <a:noFill/>
          </a:ln>
        </p:spPr>
      </p:pic>
      <p:sp>
        <p:nvSpPr>
          <p:cNvPr id="5" name="Google Shape;341;p50">
            <a:extLst>
              <a:ext uri="{FF2B5EF4-FFF2-40B4-BE49-F238E27FC236}">
                <a16:creationId xmlns:a16="http://schemas.microsoft.com/office/drawing/2014/main" id="{973EEC32-DF33-C753-20B0-7EDF4B8B1030}"/>
              </a:ext>
            </a:extLst>
          </p:cNvPr>
          <p:cNvSpPr txBox="1"/>
          <p:nvPr/>
        </p:nvSpPr>
        <p:spPr>
          <a:xfrm>
            <a:off x="9975827" y="1873475"/>
            <a:ext cx="2096700" cy="8619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200" dirty="0">
                <a:solidFill>
                  <a:srgbClr val="000000"/>
                </a:solidFill>
                <a:latin typeface="Calibri"/>
                <a:ea typeface="Calibri"/>
                <a:cs typeface="Calibri"/>
                <a:sym typeface="Calibri"/>
              </a:rPr>
              <a:t>Mental Disorder or </a:t>
            </a:r>
            <a:r>
              <a:rPr lang="en" sz="2200" i="1" u="sng" dirty="0">
                <a:solidFill>
                  <a:srgbClr val="000000"/>
                </a:solidFill>
                <a:latin typeface="Calibri"/>
                <a:ea typeface="Calibri"/>
                <a:cs typeface="Calibri"/>
                <a:sym typeface="Calibri"/>
              </a:rPr>
              <a:t>Illness</a:t>
            </a:r>
            <a:endParaRPr sz="2200" i="1" u="sng" dirty="0">
              <a:solidFill>
                <a:srgbClr val="000000"/>
              </a:solidFill>
              <a:latin typeface="Calibri"/>
              <a:ea typeface="Calibri"/>
              <a:cs typeface="Calibri"/>
              <a:sym typeface="Calibri"/>
            </a:endParaRPr>
          </a:p>
        </p:txBody>
      </p:sp>
      <p:sp>
        <p:nvSpPr>
          <p:cNvPr id="6" name="Google Shape;342;p50">
            <a:extLst>
              <a:ext uri="{FF2B5EF4-FFF2-40B4-BE49-F238E27FC236}">
                <a16:creationId xmlns:a16="http://schemas.microsoft.com/office/drawing/2014/main" id="{11B76859-56DA-4488-4AB7-9AAAD87AABF7}"/>
              </a:ext>
            </a:extLst>
          </p:cNvPr>
          <p:cNvSpPr txBox="1"/>
          <p:nvPr/>
        </p:nvSpPr>
        <p:spPr>
          <a:xfrm>
            <a:off x="9975827" y="2828825"/>
            <a:ext cx="1972500" cy="8619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200" dirty="0">
                <a:solidFill>
                  <a:srgbClr val="000000"/>
                </a:solidFill>
                <a:latin typeface="Calibri"/>
                <a:ea typeface="Calibri"/>
                <a:cs typeface="Calibri"/>
                <a:sym typeface="Calibri"/>
              </a:rPr>
              <a:t>Mental Health </a:t>
            </a:r>
            <a:r>
              <a:rPr lang="en" sz="2200" i="1" u="sng" dirty="0">
                <a:solidFill>
                  <a:srgbClr val="000000"/>
                </a:solidFill>
                <a:latin typeface="Calibri"/>
                <a:ea typeface="Calibri"/>
                <a:cs typeface="Calibri"/>
                <a:sym typeface="Calibri"/>
              </a:rPr>
              <a:t>Problem</a:t>
            </a:r>
            <a:endParaRPr sz="2200" i="1" u="sng" dirty="0">
              <a:solidFill>
                <a:srgbClr val="000000"/>
              </a:solidFill>
              <a:latin typeface="Calibri"/>
              <a:ea typeface="Calibri"/>
              <a:cs typeface="Calibri"/>
              <a:sym typeface="Calibri"/>
            </a:endParaRPr>
          </a:p>
        </p:txBody>
      </p:sp>
      <p:sp>
        <p:nvSpPr>
          <p:cNvPr id="9" name="Google Shape;343;p50">
            <a:extLst>
              <a:ext uri="{FF2B5EF4-FFF2-40B4-BE49-F238E27FC236}">
                <a16:creationId xmlns:a16="http://schemas.microsoft.com/office/drawing/2014/main" id="{F7D34129-2DFB-4A47-3683-C363EAF8F2D0}"/>
              </a:ext>
            </a:extLst>
          </p:cNvPr>
          <p:cNvSpPr txBox="1"/>
          <p:nvPr/>
        </p:nvSpPr>
        <p:spPr>
          <a:xfrm>
            <a:off x="9975827" y="4122626"/>
            <a:ext cx="2096700" cy="5232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200" dirty="0">
                <a:solidFill>
                  <a:srgbClr val="000000"/>
                </a:solidFill>
                <a:latin typeface="Calibri"/>
                <a:ea typeface="Calibri"/>
                <a:cs typeface="Calibri"/>
                <a:sym typeface="Calibri"/>
              </a:rPr>
              <a:t>Mental </a:t>
            </a:r>
            <a:r>
              <a:rPr lang="en" sz="2200" i="1" u="sng" dirty="0">
                <a:solidFill>
                  <a:srgbClr val="000000"/>
                </a:solidFill>
                <a:latin typeface="Calibri"/>
                <a:ea typeface="Calibri"/>
                <a:cs typeface="Calibri"/>
                <a:sym typeface="Calibri"/>
              </a:rPr>
              <a:t>Distress</a:t>
            </a:r>
            <a:endParaRPr sz="2200" u="sng" dirty="0">
              <a:solidFill>
                <a:srgbClr val="000000"/>
              </a:solidFill>
              <a:latin typeface="Calibri"/>
              <a:ea typeface="Calibri"/>
              <a:cs typeface="Calibri"/>
              <a:sym typeface="Calibri"/>
            </a:endParaRPr>
          </a:p>
        </p:txBody>
      </p:sp>
      <p:sp>
        <p:nvSpPr>
          <p:cNvPr id="10" name="Google Shape;344;p50">
            <a:extLst>
              <a:ext uri="{FF2B5EF4-FFF2-40B4-BE49-F238E27FC236}">
                <a16:creationId xmlns:a16="http://schemas.microsoft.com/office/drawing/2014/main" id="{D9104F60-22DD-82E4-B4F3-4C4A23B577F4}"/>
              </a:ext>
            </a:extLst>
          </p:cNvPr>
          <p:cNvSpPr txBox="1"/>
          <p:nvPr/>
        </p:nvSpPr>
        <p:spPr>
          <a:xfrm>
            <a:off x="9975827" y="4875333"/>
            <a:ext cx="2205625" cy="12006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200" dirty="0">
                <a:solidFill>
                  <a:schemeClr val="dk1"/>
                </a:solidFill>
                <a:latin typeface="Calibri"/>
                <a:ea typeface="Calibri"/>
                <a:cs typeface="Calibri"/>
                <a:sym typeface="Calibri"/>
              </a:rPr>
              <a:t>No Distress, Problem or Disorder</a:t>
            </a:r>
            <a:endParaRPr sz="2200" dirty="0">
              <a:solidFill>
                <a:schemeClr val="dk1"/>
              </a:solidFill>
              <a:latin typeface="Calibri"/>
              <a:ea typeface="Calibri"/>
              <a:cs typeface="Calibri"/>
              <a:sym typeface="Calibri"/>
            </a:endParaRPr>
          </a:p>
        </p:txBody>
      </p:sp>
      <p:sp>
        <p:nvSpPr>
          <p:cNvPr id="11" name="Google Shape;345;p50">
            <a:extLst>
              <a:ext uri="{FF2B5EF4-FFF2-40B4-BE49-F238E27FC236}">
                <a16:creationId xmlns:a16="http://schemas.microsoft.com/office/drawing/2014/main" id="{F8758808-562A-1ABE-A370-5793840D7081}"/>
              </a:ext>
            </a:extLst>
          </p:cNvPr>
          <p:cNvSpPr/>
          <p:nvPr/>
        </p:nvSpPr>
        <p:spPr>
          <a:xfrm>
            <a:off x="7492127" y="2176325"/>
            <a:ext cx="2325299" cy="225600"/>
          </a:xfrm>
          <a:prstGeom prst="rightArrow">
            <a:avLst>
              <a:gd name="adj1" fmla="val 50000"/>
              <a:gd name="adj2" fmla="val 50000"/>
            </a:avLst>
          </a:prstGeom>
          <a:solidFill>
            <a:srgbClr val="DB389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2" name="Google Shape;346;p50">
            <a:extLst>
              <a:ext uri="{FF2B5EF4-FFF2-40B4-BE49-F238E27FC236}">
                <a16:creationId xmlns:a16="http://schemas.microsoft.com/office/drawing/2014/main" id="{8DD89CE9-BB08-C83C-CBEE-B9286A8A2F04}"/>
              </a:ext>
            </a:extLst>
          </p:cNvPr>
          <p:cNvSpPr/>
          <p:nvPr/>
        </p:nvSpPr>
        <p:spPr>
          <a:xfrm>
            <a:off x="8077200" y="3146975"/>
            <a:ext cx="1819377" cy="225600"/>
          </a:xfrm>
          <a:prstGeom prst="rightArrow">
            <a:avLst>
              <a:gd name="adj1" fmla="val 50000"/>
              <a:gd name="adj2" fmla="val 50000"/>
            </a:avLst>
          </a:prstGeom>
          <a:solidFill>
            <a:srgbClr val="F4711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3" name="Google Shape;347;p50">
            <a:extLst>
              <a:ext uri="{FF2B5EF4-FFF2-40B4-BE49-F238E27FC236}">
                <a16:creationId xmlns:a16="http://schemas.microsoft.com/office/drawing/2014/main" id="{6A57451A-274D-DD83-CDDC-137901798EC8}"/>
              </a:ext>
            </a:extLst>
          </p:cNvPr>
          <p:cNvSpPr/>
          <p:nvPr/>
        </p:nvSpPr>
        <p:spPr>
          <a:xfrm>
            <a:off x="8580121" y="4251125"/>
            <a:ext cx="1316456" cy="225600"/>
          </a:xfrm>
          <a:prstGeom prst="rightArrow">
            <a:avLst>
              <a:gd name="adj1" fmla="val 50000"/>
              <a:gd name="adj2" fmla="val 50000"/>
            </a:avLst>
          </a:prstGeom>
          <a:solidFill>
            <a:srgbClr val="79C14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4" name="Google Shape;348;p50">
            <a:extLst>
              <a:ext uri="{FF2B5EF4-FFF2-40B4-BE49-F238E27FC236}">
                <a16:creationId xmlns:a16="http://schemas.microsoft.com/office/drawing/2014/main" id="{6FF12059-E08D-64E7-2236-058A8D831793}"/>
              </a:ext>
            </a:extLst>
          </p:cNvPr>
          <p:cNvSpPr txBox="1"/>
          <p:nvPr/>
        </p:nvSpPr>
        <p:spPr>
          <a:xfrm>
            <a:off x="3009916" y="2055606"/>
            <a:ext cx="1486146"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solidFill>
                  <a:srgbClr val="000000"/>
                </a:solidFill>
                <a:latin typeface="Calibri"/>
                <a:ea typeface="Calibri"/>
                <a:cs typeface="Calibri"/>
                <a:sym typeface="Calibri"/>
              </a:rPr>
              <a:t>Anxiety</a:t>
            </a:r>
            <a:endParaRPr sz="2200" dirty="0">
              <a:solidFill>
                <a:srgbClr val="000000"/>
              </a:solidFill>
              <a:latin typeface="Calibri"/>
              <a:ea typeface="Calibri"/>
              <a:cs typeface="Calibri"/>
              <a:sym typeface="Calibri"/>
            </a:endParaRPr>
          </a:p>
        </p:txBody>
      </p:sp>
      <p:sp>
        <p:nvSpPr>
          <p:cNvPr id="15" name="Google Shape;349;p50">
            <a:extLst>
              <a:ext uri="{FF2B5EF4-FFF2-40B4-BE49-F238E27FC236}">
                <a16:creationId xmlns:a16="http://schemas.microsoft.com/office/drawing/2014/main" id="{2022485A-B434-B076-2605-92B4E8E08D08}"/>
              </a:ext>
            </a:extLst>
          </p:cNvPr>
          <p:cNvSpPr txBox="1"/>
          <p:nvPr/>
        </p:nvSpPr>
        <p:spPr>
          <a:xfrm>
            <a:off x="818147" y="2828981"/>
            <a:ext cx="3079705" cy="8617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solidFill>
                  <a:srgbClr val="000000"/>
                </a:solidFill>
                <a:latin typeface="Calibri"/>
                <a:ea typeface="Calibri"/>
                <a:cs typeface="Calibri"/>
                <a:sym typeface="Calibri"/>
              </a:rPr>
              <a:t>Overwhelmed, fixated, “triggered”</a:t>
            </a:r>
            <a:endParaRPr sz="2200" dirty="0">
              <a:solidFill>
                <a:srgbClr val="000000"/>
              </a:solidFill>
              <a:latin typeface="Calibri"/>
              <a:ea typeface="Calibri"/>
              <a:cs typeface="Calibri"/>
              <a:sym typeface="Calibri"/>
            </a:endParaRPr>
          </a:p>
        </p:txBody>
      </p:sp>
      <p:sp>
        <p:nvSpPr>
          <p:cNvPr id="16" name="Google Shape;350;p50">
            <a:extLst>
              <a:ext uri="{FF2B5EF4-FFF2-40B4-BE49-F238E27FC236}">
                <a16:creationId xmlns:a16="http://schemas.microsoft.com/office/drawing/2014/main" id="{527CC51B-0299-B715-8E2F-CF7BAFD2CC9C}"/>
              </a:ext>
            </a:extLst>
          </p:cNvPr>
          <p:cNvSpPr txBox="1"/>
          <p:nvPr/>
        </p:nvSpPr>
        <p:spPr>
          <a:xfrm>
            <a:off x="416689" y="3933053"/>
            <a:ext cx="3228485" cy="861744"/>
          </a:xfrm>
          <a:prstGeom prst="rect">
            <a:avLst/>
          </a:prstGeom>
          <a:noFill/>
          <a:ln>
            <a:noFill/>
          </a:ln>
        </p:spPr>
        <p:txBody>
          <a:bodyPr spcFirstLastPara="1" wrap="square" lIns="91425" tIns="91425" rIns="91425" bIns="91425" anchor="t" anchorCtr="0">
            <a:spAutoFit/>
          </a:bodyPr>
          <a:lstStyle/>
          <a:p>
            <a:pPr lvl="0" algn="ctr"/>
            <a:r>
              <a:rPr lang="en" sz="2200" dirty="0">
                <a:solidFill>
                  <a:srgbClr val="000000"/>
                </a:solidFill>
                <a:latin typeface="Calibri"/>
                <a:ea typeface="Calibri"/>
                <a:cs typeface="Calibri"/>
                <a:sym typeface="Calibri"/>
              </a:rPr>
              <a:t>Stressed, worried, overthinking a problem</a:t>
            </a:r>
            <a:endParaRPr sz="2200" dirty="0">
              <a:solidFill>
                <a:srgbClr val="000000"/>
              </a:solidFill>
              <a:latin typeface="Calibri"/>
              <a:ea typeface="Calibri"/>
              <a:cs typeface="Calibri"/>
              <a:sym typeface="Calibri"/>
            </a:endParaRPr>
          </a:p>
        </p:txBody>
      </p:sp>
      <p:sp>
        <p:nvSpPr>
          <p:cNvPr id="17" name="Google Shape;351;p50">
            <a:extLst>
              <a:ext uri="{FF2B5EF4-FFF2-40B4-BE49-F238E27FC236}">
                <a16:creationId xmlns:a16="http://schemas.microsoft.com/office/drawing/2014/main" id="{743EEB28-2365-F0E5-C4F7-EECF3EB495C0}"/>
              </a:ext>
            </a:extLst>
          </p:cNvPr>
          <p:cNvSpPr txBox="1"/>
          <p:nvPr/>
        </p:nvSpPr>
        <p:spPr>
          <a:xfrm>
            <a:off x="416689" y="5294950"/>
            <a:ext cx="2378336" cy="5231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solidFill>
                  <a:srgbClr val="000000"/>
                </a:solidFill>
                <a:latin typeface="Calibri"/>
                <a:ea typeface="Calibri"/>
                <a:cs typeface="Calibri"/>
                <a:sym typeface="Calibri"/>
              </a:rPr>
              <a:t>At ease, no worries</a:t>
            </a:r>
            <a:endParaRPr sz="2200" dirty="0">
              <a:solidFill>
                <a:srgbClr val="000000"/>
              </a:solidFill>
              <a:highlight>
                <a:srgbClr val="FFFF00"/>
              </a:highlight>
              <a:latin typeface="Calibri"/>
              <a:ea typeface="Calibri"/>
              <a:cs typeface="Calibri"/>
              <a:sym typeface="Calibri"/>
            </a:endParaRPr>
          </a:p>
        </p:txBody>
      </p:sp>
      <p:sp>
        <p:nvSpPr>
          <p:cNvPr id="18" name="Google Shape;352;p50">
            <a:extLst>
              <a:ext uri="{FF2B5EF4-FFF2-40B4-BE49-F238E27FC236}">
                <a16:creationId xmlns:a16="http://schemas.microsoft.com/office/drawing/2014/main" id="{F2EA5B2D-B177-D354-94AD-12223BEA12F1}"/>
              </a:ext>
            </a:extLst>
          </p:cNvPr>
          <p:cNvSpPr/>
          <p:nvPr/>
        </p:nvSpPr>
        <p:spPr>
          <a:xfrm>
            <a:off x="9085284" y="5362833"/>
            <a:ext cx="811293" cy="225600"/>
          </a:xfrm>
          <a:prstGeom prst="rightArrow">
            <a:avLst>
              <a:gd name="adj1" fmla="val 50000"/>
              <a:gd name="adj2" fmla="val 50000"/>
            </a:avLst>
          </a:prstGeom>
          <a:solidFill>
            <a:srgbClr val="11AEE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9" name="Google Shape;353;p50">
            <a:extLst>
              <a:ext uri="{FF2B5EF4-FFF2-40B4-BE49-F238E27FC236}">
                <a16:creationId xmlns:a16="http://schemas.microsoft.com/office/drawing/2014/main" id="{A49B0E68-A635-FF99-3FED-E1B76AE8FFD4}"/>
              </a:ext>
            </a:extLst>
          </p:cNvPr>
          <p:cNvSpPr/>
          <p:nvPr/>
        </p:nvSpPr>
        <p:spPr>
          <a:xfrm rot="10800000">
            <a:off x="4699874" y="2198808"/>
            <a:ext cx="917653" cy="225600"/>
          </a:xfrm>
          <a:prstGeom prst="rightArrow">
            <a:avLst>
              <a:gd name="adj1" fmla="val 50000"/>
              <a:gd name="adj2" fmla="val 50000"/>
            </a:avLst>
          </a:prstGeom>
          <a:solidFill>
            <a:srgbClr val="DB389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20" name="Google Shape;354;p50">
            <a:extLst>
              <a:ext uri="{FF2B5EF4-FFF2-40B4-BE49-F238E27FC236}">
                <a16:creationId xmlns:a16="http://schemas.microsoft.com/office/drawing/2014/main" id="{9AF41143-474E-2972-602D-CB75D04B864A}"/>
              </a:ext>
            </a:extLst>
          </p:cNvPr>
          <p:cNvSpPr/>
          <p:nvPr/>
        </p:nvSpPr>
        <p:spPr>
          <a:xfrm rot="10800000">
            <a:off x="4114801" y="3146975"/>
            <a:ext cx="917655" cy="225600"/>
          </a:xfrm>
          <a:prstGeom prst="rightArrow">
            <a:avLst>
              <a:gd name="adj1" fmla="val 50000"/>
              <a:gd name="adj2" fmla="val 50000"/>
            </a:avLst>
          </a:prstGeom>
          <a:solidFill>
            <a:srgbClr val="F4711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21" name="Google Shape;355;p50">
            <a:extLst>
              <a:ext uri="{FF2B5EF4-FFF2-40B4-BE49-F238E27FC236}">
                <a16:creationId xmlns:a16="http://schemas.microsoft.com/office/drawing/2014/main" id="{EF463F31-AAE8-414A-87D6-3CD8701BFACE}"/>
              </a:ext>
            </a:extLst>
          </p:cNvPr>
          <p:cNvSpPr/>
          <p:nvPr/>
        </p:nvSpPr>
        <p:spPr>
          <a:xfrm rot="10800000">
            <a:off x="3645175" y="4271426"/>
            <a:ext cx="917654" cy="225600"/>
          </a:xfrm>
          <a:prstGeom prst="rightArrow">
            <a:avLst>
              <a:gd name="adj1" fmla="val 50000"/>
              <a:gd name="adj2" fmla="val 50000"/>
            </a:avLst>
          </a:prstGeom>
          <a:solidFill>
            <a:srgbClr val="79C14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22" name="Google Shape;356;p50">
            <a:extLst>
              <a:ext uri="{FF2B5EF4-FFF2-40B4-BE49-F238E27FC236}">
                <a16:creationId xmlns:a16="http://schemas.microsoft.com/office/drawing/2014/main" id="{16ACC969-301C-DC54-6BA0-1452BCD932B9}"/>
              </a:ext>
            </a:extLst>
          </p:cNvPr>
          <p:cNvSpPr/>
          <p:nvPr/>
        </p:nvSpPr>
        <p:spPr>
          <a:xfrm rot="10800000">
            <a:off x="3009917" y="5443750"/>
            <a:ext cx="917655" cy="225600"/>
          </a:xfrm>
          <a:prstGeom prst="rightArrow">
            <a:avLst>
              <a:gd name="adj1" fmla="val 50000"/>
              <a:gd name="adj2" fmla="val 50000"/>
            </a:avLst>
          </a:prstGeom>
          <a:solidFill>
            <a:srgbClr val="11AEE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Tree>
    <p:extLst>
      <p:ext uri="{BB962C8B-B14F-4D97-AF65-F5344CB8AC3E}">
        <p14:creationId xmlns:p14="http://schemas.microsoft.com/office/powerpoint/2010/main" val="89081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567787"/>
            <a:ext cx="8399929" cy="8619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lt1"/>
                </a:solidFill>
                <a:latin typeface="Calibri"/>
                <a:ea typeface="Calibri"/>
                <a:cs typeface="Calibri"/>
                <a:sym typeface="Calibri"/>
              </a:rPr>
              <a:t>Understanding Mental Health States</a:t>
            </a:r>
          </a:p>
        </p:txBody>
      </p:sp>
      <p:pic>
        <p:nvPicPr>
          <p:cNvPr id="3" name="Google Shape;340;p50">
            <a:extLst>
              <a:ext uri="{FF2B5EF4-FFF2-40B4-BE49-F238E27FC236}">
                <a16:creationId xmlns:a16="http://schemas.microsoft.com/office/drawing/2014/main" id="{D07FE0AC-8357-2C79-72AA-A91133539A17}"/>
              </a:ext>
            </a:extLst>
          </p:cNvPr>
          <p:cNvPicPr preferRelativeResize="0"/>
          <p:nvPr/>
        </p:nvPicPr>
        <p:blipFill rotWithShape="1">
          <a:blip r:embed="rId4">
            <a:alphaModFix/>
          </a:blip>
          <a:srcRect l="6295" r="5153"/>
          <a:stretch/>
        </p:blipFill>
        <p:spPr>
          <a:xfrm>
            <a:off x="5906225" y="1537136"/>
            <a:ext cx="5448100" cy="4753077"/>
          </a:xfrm>
          <a:prstGeom prst="rect">
            <a:avLst/>
          </a:prstGeom>
          <a:noFill/>
          <a:ln>
            <a:noFill/>
          </a:ln>
        </p:spPr>
      </p:pic>
      <p:pic>
        <p:nvPicPr>
          <p:cNvPr id="2" name="Google Shape;388;p52">
            <a:extLst>
              <a:ext uri="{FF2B5EF4-FFF2-40B4-BE49-F238E27FC236}">
                <a16:creationId xmlns:a16="http://schemas.microsoft.com/office/drawing/2014/main" id="{484373B0-D8E4-8E54-16B7-90370105B7BC}"/>
              </a:ext>
            </a:extLst>
          </p:cNvPr>
          <p:cNvPicPr preferRelativeResize="0"/>
          <p:nvPr/>
        </p:nvPicPr>
        <p:blipFill rotWithShape="1">
          <a:blip r:embed="rId5">
            <a:alphaModFix amt="70000"/>
          </a:blip>
          <a:srcRect l="3989" t="4251" r="3219"/>
          <a:stretch/>
        </p:blipFill>
        <p:spPr>
          <a:xfrm>
            <a:off x="10181117" y="1712488"/>
            <a:ext cx="1913875" cy="2032000"/>
          </a:xfrm>
          <a:prstGeom prst="rect">
            <a:avLst/>
          </a:prstGeom>
        </p:spPr>
      </p:pic>
      <p:sp>
        <p:nvSpPr>
          <p:cNvPr id="7" name="Google Shape;387;p52">
            <a:extLst>
              <a:ext uri="{FF2B5EF4-FFF2-40B4-BE49-F238E27FC236}">
                <a16:creationId xmlns:a16="http://schemas.microsoft.com/office/drawing/2014/main" id="{A5F9FA71-9FD4-8269-0ADB-88DAC85B43F6}"/>
              </a:ext>
            </a:extLst>
          </p:cNvPr>
          <p:cNvSpPr txBox="1"/>
          <p:nvPr/>
        </p:nvSpPr>
        <p:spPr>
          <a:xfrm>
            <a:off x="271264" y="1882364"/>
            <a:ext cx="6273913" cy="40626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dirty="0">
                <a:latin typeface="Calibri"/>
                <a:ea typeface="Calibri"/>
                <a:cs typeface="Calibri"/>
                <a:sym typeface="Calibri"/>
              </a:rPr>
              <a:t>A person can be in one or more of these mental health states at the same time! </a:t>
            </a:r>
            <a:endParaRPr sz="2800" b="1" dirty="0">
              <a:latin typeface="Calibri"/>
              <a:ea typeface="Calibri"/>
              <a:cs typeface="Calibri"/>
              <a:sym typeface="Calibri"/>
            </a:endParaRPr>
          </a:p>
          <a:p>
            <a:pPr marL="0" lvl="0" indent="0" algn="l" rtl="0">
              <a:spcBef>
                <a:spcPts val="0"/>
              </a:spcBef>
              <a:spcAft>
                <a:spcPts val="0"/>
              </a:spcAft>
              <a:buNone/>
            </a:pPr>
            <a:endParaRPr sz="2800" dirty="0">
              <a:latin typeface="Calibri"/>
              <a:ea typeface="Calibri"/>
              <a:cs typeface="Calibri"/>
              <a:sym typeface="Calibri"/>
            </a:endParaRPr>
          </a:p>
          <a:p>
            <a:pPr marL="0" lvl="0" indent="0" algn="l" rtl="0">
              <a:spcBef>
                <a:spcPts val="0"/>
              </a:spcBef>
              <a:spcAft>
                <a:spcPts val="0"/>
              </a:spcAft>
              <a:buNone/>
            </a:pPr>
            <a:r>
              <a:rPr lang="en" sz="2800" dirty="0">
                <a:latin typeface="Calibri"/>
                <a:ea typeface="Calibri"/>
                <a:cs typeface="Calibri"/>
                <a:sym typeface="Calibri"/>
              </a:rPr>
              <a:t>A person can </a:t>
            </a:r>
            <a:r>
              <a:rPr lang="en" sz="2800" dirty="0">
                <a:solidFill>
                  <a:srgbClr val="DB3893"/>
                </a:solidFill>
                <a:latin typeface="Calibri"/>
                <a:ea typeface="Calibri"/>
                <a:cs typeface="Calibri"/>
                <a:sym typeface="Calibri"/>
              </a:rPr>
              <a:t>have depression (a mental disorder),</a:t>
            </a:r>
            <a:r>
              <a:rPr lang="en" sz="2800" dirty="0">
                <a:latin typeface="Calibri"/>
                <a:ea typeface="Calibri"/>
                <a:cs typeface="Calibri"/>
                <a:sym typeface="Calibri"/>
              </a:rPr>
              <a:t> or </a:t>
            </a:r>
            <a:r>
              <a:rPr lang="en" sz="2800" dirty="0">
                <a:solidFill>
                  <a:srgbClr val="F47117"/>
                </a:solidFill>
                <a:latin typeface="Calibri"/>
                <a:ea typeface="Calibri"/>
                <a:cs typeface="Calibri"/>
                <a:sym typeface="Calibri"/>
              </a:rPr>
              <a:t>their family member has recently died (a mental health problem),</a:t>
            </a:r>
            <a:r>
              <a:rPr lang="en" sz="2800" dirty="0">
                <a:latin typeface="Calibri"/>
                <a:ea typeface="Calibri"/>
                <a:cs typeface="Calibri"/>
                <a:sym typeface="Calibri"/>
              </a:rPr>
              <a:t> or they </a:t>
            </a:r>
            <a:r>
              <a:rPr lang="en" sz="2800" dirty="0">
                <a:solidFill>
                  <a:srgbClr val="79C144"/>
                </a:solidFill>
                <a:latin typeface="Calibri"/>
                <a:ea typeface="Calibri"/>
                <a:cs typeface="Calibri"/>
                <a:sym typeface="Calibri"/>
              </a:rPr>
              <a:t>lost their house keys earlier today (mental distress)</a:t>
            </a:r>
            <a:r>
              <a:rPr lang="en" sz="2800" dirty="0">
                <a:latin typeface="Calibri"/>
                <a:ea typeface="Calibri"/>
                <a:cs typeface="Calibri"/>
                <a:sym typeface="Calibri"/>
              </a:rPr>
              <a:t> or be </a:t>
            </a:r>
            <a:r>
              <a:rPr lang="en" sz="2800" dirty="0">
                <a:solidFill>
                  <a:srgbClr val="11AEE1"/>
                </a:solidFill>
                <a:latin typeface="Calibri"/>
                <a:ea typeface="Calibri"/>
                <a:cs typeface="Calibri"/>
                <a:sym typeface="Calibri"/>
              </a:rPr>
              <a:t>hanging out with</a:t>
            </a:r>
            <a:br>
              <a:rPr lang="en" sz="2800" dirty="0">
                <a:solidFill>
                  <a:srgbClr val="11AEE1"/>
                </a:solidFill>
                <a:latin typeface="Calibri"/>
                <a:ea typeface="Calibri"/>
                <a:cs typeface="Calibri"/>
                <a:sym typeface="Calibri"/>
              </a:rPr>
            </a:br>
            <a:r>
              <a:rPr lang="en" sz="2800" dirty="0">
                <a:solidFill>
                  <a:srgbClr val="11AEE1"/>
                </a:solidFill>
                <a:latin typeface="Calibri"/>
                <a:ea typeface="Calibri"/>
                <a:cs typeface="Calibri"/>
                <a:sym typeface="Calibri"/>
              </a:rPr>
              <a:t>a friend and enjoying themselves.</a:t>
            </a:r>
            <a:endParaRPr sz="2800" dirty="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4155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Google Shape;295;g2ec74927de7_0_244">
            <a:extLst>
              <a:ext uri="{FF2B5EF4-FFF2-40B4-BE49-F238E27FC236}">
                <a16:creationId xmlns:a16="http://schemas.microsoft.com/office/drawing/2014/main" id="{5C8D0236-0D92-AC7E-FBE8-5BCE355D256B}"/>
              </a:ext>
            </a:extLst>
          </p:cNvPr>
          <p:cNvSpPr/>
          <p:nvPr/>
        </p:nvSpPr>
        <p:spPr>
          <a:xfrm>
            <a:off x="1" y="636154"/>
            <a:ext cx="7930342"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The Brain</a:t>
            </a:r>
            <a:endParaRPr sz="3600" dirty="0">
              <a:solidFill>
                <a:schemeClr val="bg1"/>
              </a:solidFill>
              <a:latin typeface="Calibri" panose="020F0502020204030204" pitchFamily="34" charset="0"/>
            </a:endParaRPr>
          </a:p>
        </p:txBody>
      </p:sp>
      <p:sp>
        <p:nvSpPr>
          <p:cNvPr id="2" name="Google Shape;393;p53">
            <a:extLst>
              <a:ext uri="{FF2B5EF4-FFF2-40B4-BE49-F238E27FC236}">
                <a16:creationId xmlns:a16="http://schemas.microsoft.com/office/drawing/2014/main" id="{36CA6AE4-16AC-C85C-07F5-15DCC6830A08}"/>
              </a:ext>
            </a:extLst>
          </p:cNvPr>
          <p:cNvSpPr txBox="1"/>
          <p:nvPr/>
        </p:nvSpPr>
        <p:spPr>
          <a:xfrm>
            <a:off x="3013887" y="1684375"/>
            <a:ext cx="6440838" cy="4283288"/>
          </a:xfrm>
          <a:prstGeom prst="rect">
            <a:avLst/>
          </a:prstGeom>
          <a:noFill/>
          <a:ln>
            <a:noFill/>
          </a:ln>
        </p:spPr>
        <p:txBody>
          <a:bodyPr spcFirstLastPara="1" wrap="square" lIns="91425" tIns="91425" rIns="91425" bIns="91425" anchor="t" anchorCtr="0">
            <a:noAutofit/>
          </a:bodyPr>
          <a:lstStyle/>
          <a:p>
            <a:pPr marL="63500" lvl="0" algn="l" rtl="0">
              <a:spcBef>
                <a:spcPts val="0"/>
              </a:spcBef>
              <a:spcAft>
                <a:spcPts val="0"/>
              </a:spcAft>
              <a:buSzPts val="2600"/>
            </a:pPr>
            <a:r>
              <a:rPr lang="en" sz="2600" b="1" dirty="0">
                <a:latin typeface="Calibri"/>
                <a:ea typeface="Calibri"/>
                <a:cs typeface="Calibri"/>
                <a:sym typeface="Calibri"/>
              </a:rPr>
              <a:t>Mental health is brain health</a:t>
            </a:r>
          </a:p>
          <a:p>
            <a:pPr marL="63500" lvl="0" algn="l" rtl="0">
              <a:spcBef>
                <a:spcPts val="0"/>
              </a:spcBef>
              <a:spcAft>
                <a:spcPts val="0"/>
              </a:spcAft>
              <a:buSzPts val="2600"/>
            </a:pPr>
            <a:endParaRPr lang="en" sz="2600" b="1" dirty="0">
              <a:latin typeface="Calibri"/>
              <a:ea typeface="Calibri"/>
              <a:cs typeface="Calibri"/>
              <a:sym typeface="Calibri"/>
            </a:endParaRPr>
          </a:p>
          <a:p>
            <a:pPr marL="63500" lvl="0" algn="l" rtl="0">
              <a:spcBef>
                <a:spcPts val="0"/>
              </a:spcBef>
              <a:spcAft>
                <a:spcPts val="0"/>
              </a:spcAft>
              <a:buSzPts val="2600"/>
            </a:pPr>
            <a:r>
              <a:rPr lang="en" sz="2600" dirty="0">
                <a:latin typeface="Calibri"/>
                <a:ea typeface="Calibri"/>
                <a:cs typeface="Calibri"/>
                <a:sym typeface="Calibri"/>
              </a:rPr>
              <a:t>The presence of mental distress or a mental health problem is an example of your brain working to help you </a:t>
            </a:r>
            <a:r>
              <a:rPr lang="en" sz="2600" b="1" dirty="0">
                <a:latin typeface="Calibri"/>
                <a:ea typeface="Calibri"/>
                <a:cs typeface="Calibri"/>
                <a:sym typeface="Calibri"/>
              </a:rPr>
              <a:t>adapt</a:t>
            </a:r>
            <a:r>
              <a:rPr lang="en" sz="2600" dirty="0">
                <a:latin typeface="Calibri"/>
                <a:ea typeface="Calibri"/>
                <a:cs typeface="Calibri"/>
                <a:sym typeface="Calibri"/>
              </a:rPr>
              <a:t> to life’s challenges and </a:t>
            </a:r>
            <a:r>
              <a:rPr lang="en" sz="2600" b="1" dirty="0">
                <a:latin typeface="Calibri"/>
                <a:ea typeface="Calibri"/>
                <a:cs typeface="Calibri"/>
                <a:sym typeface="Calibri"/>
              </a:rPr>
              <a:t>develop skills</a:t>
            </a:r>
            <a:r>
              <a:rPr lang="en" sz="2600" dirty="0">
                <a:latin typeface="Calibri"/>
                <a:ea typeface="Calibri"/>
                <a:cs typeface="Calibri"/>
                <a:sym typeface="Calibri"/>
              </a:rPr>
              <a:t> for future challenges.</a:t>
            </a:r>
          </a:p>
          <a:p>
            <a:pPr marL="63500" lvl="0" algn="l" rtl="0">
              <a:spcBef>
                <a:spcPts val="0"/>
              </a:spcBef>
              <a:spcAft>
                <a:spcPts val="0"/>
              </a:spcAft>
              <a:buSzPts val="2600"/>
            </a:pPr>
            <a:endParaRPr lang="en" sz="2600" dirty="0">
              <a:latin typeface="Calibri"/>
              <a:ea typeface="Calibri"/>
              <a:cs typeface="Calibri"/>
              <a:sym typeface="Calibri"/>
            </a:endParaRPr>
          </a:p>
          <a:p>
            <a:pPr marL="63500" lvl="0" algn="l" rtl="0">
              <a:spcBef>
                <a:spcPts val="0"/>
              </a:spcBef>
              <a:spcAft>
                <a:spcPts val="0"/>
              </a:spcAft>
              <a:buSzPts val="2600"/>
            </a:pPr>
            <a:r>
              <a:rPr lang="en" sz="2600" dirty="0">
                <a:latin typeface="Calibri"/>
                <a:ea typeface="Calibri"/>
                <a:cs typeface="Calibri"/>
                <a:sym typeface="Calibri"/>
              </a:rPr>
              <a:t>The same way that your body has an </a:t>
            </a:r>
            <a:r>
              <a:rPr lang="en" sz="2600" b="1" dirty="0">
                <a:latin typeface="Calibri"/>
                <a:ea typeface="Calibri"/>
                <a:cs typeface="Calibri"/>
                <a:sym typeface="Calibri"/>
              </a:rPr>
              <a:t>immune system</a:t>
            </a:r>
            <a:r>
              <a:rPr lang="en" sz="2600" dirty="0">
                <a:latin typeface="Calibri"/>
                <a:ea typeface="Calibri"/>
                <a:cs typeface="Calibri"/>
                <a:sym typeface="Calibri"/>
              </a:rPr>
              <a:t> to help you adapt to infections and develop better immunity for future infections</a:t>
            </a:r>
            <a:endParaRPr sz="2600" dirty="0">
              <a:latin typeface="Calibri"/>
              <a:ea typeface="Calibri"/>
              <a:cs typeface="Calibri"/>
              <a:sym typeface="Calibri"/>
            </a:endParaRPr>
          </a:p>
        </p:txBody>
      </p:sp>
      <p:pic>
        <p:nvPicPr>
          <p:cNvPr id="3" name="Google Shape;395;p53">
            <a:extLst>
              <a:ext uri="{FF2B5EF4-FFF2-40B4-BE49-F238E27FC236}">
                <a16:creationId xmlns:a16="http://schemas.microsoft.com/office/drawing/2014/main" id="{FE6F23C2-CF6E-976F-1DFE-AE79368CA051}"/>
              </a:ext>
            </a:extLst>
          </p:cNvPr>
          <p:cNvPicPr preferRelativeResize="0"/>
          <p:nvPr/>
        </p:nvPicPr>
        <p:blipFill>
          <a:blip r:embed="rId4">
            <a:alphaModFix/>
          </a:blip>
          <a:stretch>
            <a:fillRect/>
          </a:stretch>
        </p:blipFill>
        <p:spPr>
          <a:xfrm>
            <a:off x="146275" y="2686100"/>
            <a:ext cx="2810800" cy="2128150"/>
          </a:xfrm>
          <a:prstGeom prst="rect">
            <a:avLst/>
          </a:prstGeom>
          <a:noFill/>
          <a:ln>
            <a:noFill/>
          </a:ln>
        </p:spPr>
      </p:pic>
      <p:pic>
        <p:nvPicPr>
          <p:cNvPr id="4" name="Google Shape;396;p53">
            <a:extLst>
              <a:ext uri="{FF2B5EF4-FFF2-40B4-BE49-F238E27FC236}">
                <a16:creationId xmlns:a16="http://schemas.microsoft.com/office/drawing/2014/main" id="{2C783693-3EEF-E57D-C24F-C6877EC091D1}"/>
              </a:ext>
            </a:extLst>
          </p:cNvPr>
          <p:cNvPicPr preferRelativeResize="0"/>
          <p:nvPr/>
        </p:nvPicPr>
        <p:blipFill>
          <a:blip r:embed="rId5">
            <a:alphaModFix/>
          </a:blip>
          <a:stretch>
            <a:fillRect/>
          </a:stretch>
        </p:blipFill>
        <p:spPr>
          <a:xfrm>
            <a:off x="9454725" y="3429000"/>
            <a:ext cx="2081600" cy="2340075"/>
          </a:xfrm>
          <a:prstGeom prst="rect">
            <a:avLst/>
          </a:prstGeom>
          <a:noFill/>
          <a:ln>
            <a:noFill/>
          </a:ln>
        </p:spPr>
      </p:pic>
    </p:spTree>
    <p:extLst>
      <p:ext uri="{BB962C8B-B14F-4D97-AF65-F5344CB8AC3E}">
        <p14:creationId xmlns:p14="http://schemas.microsoft.com/office/powerpoint/2010/main" val="259378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Google Shape;295;g2ec74927de7_0_244">
            <a:extLst>
              <a:ext uri="{FF2B5EF4-FFF2-40B4-BE49-F238E27FC236}">
                <a16:creationId xmlns:a16="http://schemas.microsoft.com/office/drawing/2014/main" id="{5C8D0236-0D92-AC7E-FBE8-5BCE355D256B}"/>
              </a:ext>
            </a:extLst>
          </p:cNvPr>
          <p:cNvSpPr/>
          <p:nvPr/>
        </p:nvSpPr>
        <p:spPr>
          <a:xfrm>
            <a:off x="-18071" y="421221"/>
            <a:ext cx="7930342" cy="1263154"/>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Being Healthy Does Not Mean Never Experiencing Problems</a:t>
            </a:r>
            <a:endParaRPr sz="3600" dirty="0">
              <a:solidFill>
                <a:schemeClr val="bg1"/>
              </a:solidFill>
              <a:latin typeface="Calibri" panose="020F0502020204030204" pitchFamily="34" charset="0"/>
            </a:endParaRPr>
          </a:p>
        </p:txBody>
      </p:sp>
      <p:sp>
        <p:nvSpPr>
          <p:cNvPr id="5" name="Google Shape;403;p54">
            <a:extLst>
              <a:ext uri="{FF2B5EF4-FFF2-40B4-BE49-F238E27FC236}">
                <a16:creationId xmlns:a16="http://schemas.microsoft.com/office/drawing/2014/main" id="{1E453E0A-25A6-3B5D-49C7-404C0E15177A}"/>
              </a:ext>
            </a:extLst>
          </p:cNvPr>
          <p:cNvSpPr txBox="1"/>
          <p:nvPr/>
        </p:nvSpPr>
        <p:spPr>
          <a:xfrm>
            <a:off x="5149030" y="4238377"/>
            <a:ext cx="5526481"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latin typeface="Calibri"/>
                <a:ea typeface="Calibri"/>
                <a:cs typeface="Calibri"/>
                <a:sym typeface="Calibri"/>
              </a:rPr>
              <a:t>Just like </a:t>
            </a:r>
            <a:r>
              <a:rPr lang="en" sz="2400" b="1" dirty="0">
                <a:latin typeface="Calibri"/>
                <a:ea typeface="Calibri"/>
                <a:cs typeface="Calibri"/>
                <a:sym typeface="Calibri"/>
              </a:rPr>
              <a:t>negative physical symptoms</a:t>
            </a:r>
            <a:r>
              <a:rPr lang="en" sz="2400" dirty="0">
                <a:latin typeface="Calibri"/>
                <a:ea typeface="Calibri"/>
                <a:cs typeface="Calibri"/>
                <a:sym typeface="Calibri"/>
              </a:rPr>
              <a:t> (e.g., fever, fatigue, cough) are not necessarily a sign of physical illness – they are usually part of a </a:t>
            </a:r>
            <a:r>
              <a:rPr lang="en" sz="2400" b="1" dirty="0">
                <a:latin typeface="Calibri"/>
                <a:ea typeface="Calibri"/>
                <a:cs typeface="Calibri"/>
                <a:sym typeface="Calibri"/>
              </a:rPr>
              <a:t>healthy response to a physical stressor</a:t>
            </a:r>
            <a:r>
              <a:rPr lang="en" sz="2400" dirty="0">
                <a:latin typeface="Calibri"/>
                <a:ea typeface="Calibri"/>
                <a:cs typeface="Calibri"/>
                <a:sym typeface="Calibri"/>
              </a:rPr>
              <a:t> (such as a virus/illness)</a:t>
            </a:r>
            <a:endParaRPr sz="2400" dirty="0">
              <a:latin typeface="Calibri"/>
              <a:ea typeface="Calibri"/>
              <a:cs typeface="Calibri"/>
              <a:sym typeface="Calibri"/>
            </a:endParaRPr>
          </a:p>
        </p:txBody>
      </p:sp>
      <p:sp>
        <p:nvSpPr>
          <p:cNvPr id="6" name="Google Shape;404;p54">
            <a:extLst>
              <a:ext uri="{FF2B5EF4-FFF2-40B4-BE49-F238E27FC236}">
                <a16:creationId xmlns:a16="http://schemas.microsoft.com/office/drawing/2014/main" id="{6131E9BC-B609-22F0-5A2C-CBECECD3FF47}"/>
              </a:ext>
            </a:extLst>
          </p:cNvPr>
          <p:cNvSpPr txBox="1"/>
          <p:nvPr/>
        </p:nvSpPr>
        <p:spPr>
          <a:xfrm>
            <a:off x="337550" y="1905475"/>
            <a:ext cx="514885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1"/>
                </a:solidFill>
                <a:latin typeface="Calibri"/>
                <a:ea typeface="Calibri"/>
                <a:cs typeface="Calibri"/>
                <a:sym typeface="Calibri"/>
              </a:rPr>
              <a:t>Negative emotions</a:t>
            </a:r>
            <a:r>
              <a:rPr lang="en" sz="2400" dirty="0">
                <a:solidFill>
                  <a:schemeClr val="dk1"/>
                </a:solidFill>
                <a:latin typeface="Calibri"/>
                <a:ea typeface="Calibri"/>
                <a:cs typeface="Calibri"/>
                <a:sym typeface="Calibri"/>
              </a:rPr>
              <a:t> (e.g., worry, fear, sadness) are not necessarily a sign of mental illness</a:t>
            </a:r>
            <a:r>
              <a:rPr lang="en" sz="2400" b="1" dirty="0">
                <a:solidFill>
                  <a:schemeClr val="dk1"/>
                </a:solidFill>
                <a:latin typeface="Calibri"/>
                <a:ea typeface="Calibri"/>
                <a:cs typeface="Calibri"/>
                <a:sym typeface="Calibri"/>
              </a:rPr>
              <a:t> </a:t>
            </a:r>
            <a:r>
              <a:rPr lang="en" sz="2400" dirty="0">
                <a:solidFill>
                  <a:schemeClr val="dk1"/>
                </a:solidFill>
                <a:latin typeface="Calibri"/>
                <a:ea typeface="Calibri"/>
                <a:cs typeface="Calibri"/>
                <a:sym typeface="Calibri"/>
              </a:rPr>
              <a:t>– they are usually part of a mental </a:t>
            </a:r>
            <a:r>
              <a:rPr lang="en" sz="2400" b="1" dirty="0">
                <a:solidFill>
                  <a:schemeClr val="dk1"/>
                </a:solidFill>
                <a:latin typeface="Calibri"/>
                <a:ea typeface="Calibri"/>
                <a:cs typeface="Calibri"/>
                <a:sym typeface="Calibri"/>
              </a:rPr>
              <a:t>healthy response to a mental stressor</a:t>
            </a:r>
            <a:r>
              <a:rPr lang="en" sz="2400" dirty="0">
                <a:solidFill>
                  <a:schemeClr val="dk1"/>
                </a:solidFill>
                <a:latin typeface="Calibri"/>
                <a:ea typeface="Calibri"/>
                <a:cs typeface="Calibri"/>
                <a:sym typeface="Calibri"/>
              </a:rPr>
              <a:t> (such as a romantic disappointment)</a:t>
            </a:r>
            <a:endParaRPr sz="2400" dirty="0">
              <a:latin typeface="Calibri"/>
              <a:ea typeface="Calibri"/>
              <a:cs typeface="Calibri"/>
              <a:sym typeface="Calibri"/>
            </a:endParaRPr>
          </a:p>
        </p:txBody>
      </p:sp>
      <p:pic>
        <p:nvPicPr>
          <p:cNvPr id="7" name="Google Shape;405;p54">
            <a:extLst>
              <a:ext uri="{FF2B5EF4-FFF2-40B4-BE49-F238E27FC236}">
                <a16:creationId xmlns:a16="http://schemas.microsoft.com/office/drawing/2014/main" id="{4F0AB637-84B8-A40D-0E77-43A25D3B66F3}"/>
              </a:ext>
            </a:extLst>
          </p:cNvPr>
          <p:cNvPicPr preferRelativeResize="0"/>
          <p:nvPr/>
        </p:nvPicPr>
        <p:blipFill>
          <a:blip r:embed="rId4">
            <a:alphaModFix/>
          </a:blip>
          <a:stretch>
            <a:fillRect/>
          </a:stretch>
        </p:blipFill>
        <p:spPr>
          <a:xfrm>
            <a:off x="1179250" y="4527775"/>
            <a:ext cx="1800300" cy="1452500"/>
          </a:xfrm>
          <a:prstGeom prst="rect">
            <a:avLst/>
          </a:prstGeom>
          <a:noFill/>
          <a:ln>
            <a:noFill/>
          </a:ln>
        </p:spPr>
      </p:pic>
      <p:pic>
        <p:nvPicPr>
          <p:cNvPr id="8" name="Google Shape;406;p54">
            <a:extLst>
              <a:ext uri="{FF2B5EF4-FFF2-40B4-BE49-F238E27FC236}">
                <a16:creationId xmlns:a16="http://schemas.microsoft.com/office/drawing/2014/main" id="{AECEE5E3-54F1-0662-7EE3-8FD0A77F4A7F}"/>
              </a:ext>
            </a:extLst>
          </p:cNvPr>
          <p:cNvPicPr preferRelativeResize="0"/>
          <p:nvPr/>
        </p:nvPicPr>
        <p:blipFill>
          <a:blip r:embed="rId5">
            <a:alphaModFix/>
          </a:blip>
          <a:stretch>
            <a:fillRect/>
          </a:stretch>
        </p:blipFill>
        <p:spPr>
          <a:xfrm>
            <a:off x="7442679" y="1923277"/>
            <a:ext cx="1885650" cy="2242700"/>
          </a:xfrm>
          <a:prstGeom prst="rect">
            <a:avLst/>
          </a:prstGeom>
          <a:noFill/>
          <a:ln>
            <a:noFill/>
          </a:ln>
        </p:spPr>
      </p:pic>
    </p:spTree>
    <p:extLst>
      <p:ext uri="{BB962C8B-B14F-4D97-AF65-F5344CB8AC3E}">
        <p14:creationId xmlns:p14="http://schemas.microsoft.com/office/powerpoint/2010/main" val="150090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4B514CE4-4E06-4136-4126-7F6BFF0616B9}"/>
              </a:ext>
            </a:extLst>
          </p:cNvPr>
          <p:cNvSpPr/>
          <p:nvPr/>
        </p:nvSpPr>
        <p:spPr>
          <a:xfrm>
            <a:off x="134471" y="2555359"/>
            <a:ext cx="10515601" cy="648300"/>
          </a:xfrm>
          <a:prstGeom prst="roundRect">
            <a:avLst/>
          </a:prstGeom>
          <a:solidFill>
            <a:srgbClr val="78C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Content Placeholder 2">
            <a:extLst>
              <a:ext uri="{FF2B5EF4-FFF2-40B4-BE49-F238E27FC236}">
                <a16:creationId xmlns:a16="http://schemas.microsoft.com/office/drawing/2014/main" id="{7860C1CA-57D8-6D00-A8E6-DCA8B7C70CF3}"/>
              </a:ext>
            </a:extLst>
          </p:cNvPr>
          <p:cNvSpPr>
            <a:spLocks noGrp="1"/>
          </p:cNvSpPr>
          <p:nvPr>
            <p:ph idx="1"/>
          </p:nvPr>
        </p:nvSpPr>
        <p:spPr/>
        <p:txBody>
          <a:bodyPr/>
          <a:lstStyle/>
          <a:p>
            <a:pPr marL="508000" indent="-457200">
              <a:lnSpc>
                <a:spcPct val="80000"/>
              </a:lnSpc>
              <a:spcBef>
                <a:spcPts val="800"/>
              </a:spcBef>
              <a:buClr>
                <a:schemeClr val="lt1"/>
              </a:buClr>
              <a:buSzPts val="2000"/>
            </a:pPr>
            <a:r>
              <a:rPr lang="en-US" sz="2800" dirty="0">
                <a:latin typeface="Calibri"/>
                <a:ea typeface="Calibri"/>
                <a:cs typeface="Calibri"/>
                <a:sym typeface="Calibri"/>
              </a:rPr>
              <a:t>Topic A:  What is mental health?</a:t>
            </a:r>
          </a:p>
          <a:p>
            <a:pPr marL="342900" lvl="0" indent="-165100" algn="l" rtl="0">
              <a:lnSpc>
                <a:spcPct val="80000"/>
              </a:lnSpc>
              <a:spcBef>
                <a:spcPts val="800"/>
              </a:spcBef>
              <a:spcAft>
                <a:spcPts val="0"/>
              </a:spcAft>
              <a:buNone/>
            </a:pPr>
            <a:endParaRPr lang="en-US" sz="2800" dirty="0">
              <a:solidFill>
                <a:srgbClr val="000000"/>
              </a:solidFill>
              <a:latin typeface="Calibri"/>
              <a:ea typeface="Calibri"/>
              <a:cs typeface="Calibri"/>
              <a:sym typeface="Calibri"/>
            </a:endParaRPr>
          </a:p>
          <a:p>
            <a:pPr marL="342900" lvl="0" indent="-292100" algn="l" rtl="0">
              <a:lnSpc>
                <a:spcPct val="80000"/>
              </a:lnSpc>
              <a:spcBef>
                <a:spcPts val="800"/>
              </a:spcBef>
              <a:spcAft>
                <a:spcPts val="0"/>
              </a:spcAft>
              <a:buClr>
                <a:schemeClr val="dk1"/>
              </a:buClr>
              <a:buSzPts val="2000"/>
              <a:buChar char="•"/>
            </a:pPr>
            <a:r>
              <a:rPr lang="en-US" sz="2800" b="1" dirty="0">
                <a:solidFill>
                  <a:schemeClr val="bg1"/>
                </a:solidFill>
                <a:latin typeface="Calibri"/>
                <a:ea typeface="Calibri"/>
                <a:cs typeface="Calibri"/>
                <a:sym typeface="Calibri"/>
              </a:rPr>
              <a:t>Topic B:  How is the brain involved in mental health?</a:t>
            </a:r>
          </a:p>
          <a:p>
            <a:pPr marL="342900" lvl="0" indent="-165100" algn="l" rtl="0">
              <a:lnSpc>
                <a:spcPct val="80000"/>
              </a:lnSpc>
              <a:spcBef>
                <a:spcPts val="800"/>
              </a:spcBef>
              <a:spcAft>
                <a:spcPts val="0"/>
              </a:spcAft>
              <a:buNone/>
            </a:pPr>
            <a:endParaRPr lang="en-US" sz="2800" dirty="0">
              <a:solidFill>
                <a:srgbClr val="000000"/>
              </a:solidFill>
              <a:latin typeface="Calibri"/>
              <a:ea typeface="Calibri"/>
              <a:cs typeface="Calibri"/>
              <a:sym typeface="Calibri"/>
            </a:endParaRPr>
          </a:p>
          <a:p>
            <a:pPr marL="342900" lvl="0" indent="-292100" algn="l" rtl="0">
              <a:lnSpc>
                <a:spcPct val="80000"/>
              </a:lnSpc>
              <a:spcBef>
                <a:spcPts val="800"/>
              </a:spcBef>
              <a:spcAft>
                <a:spcPts val="0"/>
              </a:spcAft>
              <a:buClr>
                <a:srgbClr val="000000"/>
              </a:buClr>
              <a:buSzPts val="2000"/>
              <a:buChar char="•"/>
            </a:pPr>
            <a:r>
              <a:rPr lang="en-US" sz="2800" dirty="0">
                <a:solidFill>
                  <a:srgbClr val="000000"/>
                </a:solidFill>
                <a:latin typeface="Calibri"/>
                <a:ea typeface="Calibri"/>
                <a:cs typeface="Calibri"/>
                <a:sym typeface="Calibri"/>
              </a:rPr>
              <a:t>Topic C:  What is stigma?</a:t>
            </a:r>
          </a:p>
          <a:p>
            <a:pPr marL="342900" lvl="0" indent="-165100" algn="l" rtl="0">
              <a:lnSpc>
                <a:spcPct val="80000"/>
              </a:lnSpc>
              <a:spcBef>
                <a:spcPts val="800"/>
              </a:spcBef>
              <a:spcAft>
                <a:spcPts val="0"/>
              </a:spcAft>
              <a:buNone/>
            </a:pPr>
            <a:endParaRPr lang="en-US" sz="2800" dirty="0">
              <a:solidFill>
                <a:srgbClr val="000000"/>
              </a:solidFill>
              <a:latin typeface="Calibri"/>
              <a:ea typeface="Calibri"/>
              <a:cs typeface="Calibri"/>
              <a:sym typeface="Calibri"/>
            </a:endParaRPr>
          </a:p>
          <a:p>
            <a:pPr marL="342900" lvl="0" indent="-292100" algn="l" rtl="0">
              <a:lnSpc>
                <a:spcPct val="80000"/>
              </a:lnSpc>
              <a:spcBef>
                <a:spcPts val="800"/>
              </a:spcBef>
              <a:spcAft>
                <a:spcPts val="0"/>
              </a:spcAft>
              <a:buClr>
                <a:srgbClr val="000000"/>
              </a:buClr>
              <a:buSzPts val="2000"/>
              <a:buChar char="•"/>
            </a:pPr>
            <a:r>
              <a:rPr lang="en-US" sz="2800" dirty="0">
                <a:solidFill>
                  <a:srgbClr val="000000"/>
                </a:solidFill>
                <a:latin typeface="Calibri"/>
                <a:ea typeface="Calibri"/>
                <a:cs typeface="Calibri"/>
                <a:sym typeface="Calibri"/>
              </a:rPr>
              <a:t>Topic D:  How can a person find support? </a:t>
            </a:r>
          </a:p>
          <a:p>
            <a:pPr marL="342900" lvl="0" indent="-165100" algn="l" rtl="0">
              <a:lnSpc>
                <a:spcPct val="80000"/>
              </a:lnSpc>
              <a:spcBef>
                <a:spcPts val="800"/>
              </a:spcBef>
              <a:spcAft>
                <a:spcPts val="0"/>
              </a:spcAft>
              <a:buNone/>
            </a:pPr>
            <a:endParaRPr lang="en-US" sz="2800" dirty="0">
              <a:solidFill>
                <a:srgbClr val="000000"/>
              </a:solidFill>
              <a:latin typeface="Calibri"/>
              <a:ea typeface="Calibri"/>
              <a:cs typeface="Calibri"/>
              <a:sym typeface="Calibri"/>
            </a:endParaRPr>
          </a:p>
          <a:p>
            <a:pPr marL="342900" lvl="0" indent="-292100" algn="l" rtl="0">
              <a:lnSpc>
                <a:spcPct val="80000"/>
              </a:lnSpc>
              <a:spcBef>
                <a:spcPts val="800"/>
              </a:spcBef>
              <a:spcAft>
                <a:spcPts val="0"/>
              </a:spcAft>
              <a:buClr>
                <a:srgbClr val="000000"/>
              </a:buClr>
              <a:buSzPts val="2000"/>
              <a:buChar char="•"/>
            </a:pPr>
            <a:r>
              <a:rPr lang="en-US" sz="2800" dirty="0">
                <a:solidFill>
                  <a:srgbClr val="000000"/>
                </a:solidFill>
                <a:latin typeface="Calibri"/>
                <a:ea typeface="Calibri"/>
                <a:cs typeface="Calibri"/>
                <a:sym typeface="Calibri"/>
              </a:rPr>
              <a:t>Topic E:  How can positive mental health be maintained?</a:t>
            </a:r>
          </a:p>
        </p:txBody>
      </p:sp>
      <p:sp>
        <p:nvSpPr>
          <p:cNvPr id="6" name="Google Shape;280;g2ec74927de7_0_124">
            <a:extLst>
              <a:ext uri="{FF2B5EF4-FFF2-40B4-BE49-F238E27FC236}">
                <a16:creationId xmlns:a16="http://schemas.microsoft.com/office/drawing/2014/main" id="{59E55751-CCE2-9B5D-70B1-F56F262EE2AF}"/>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Table of Contents</a:t>
            </a:r>
            <a:endParaRP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884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295;g2ec74927de7_0_244">
            <a:extLst>
              <a:ext uri="{FF2B5EF4-FFF2-40B4-BE49-F238E27FC236}">
                <a16:creationId xmlns:a16="http://schemas.microsoft.com/office/drawing/2014/main" id="{E4F73EE3-1806-9580-7F67-C8057108FA01}"/>
              </a:ext>
            </a:extLst>
          </p:cNvPr>
          <p:cNvSpPr/>
          <p:nvPr/>
        </p:nvSpPr>
        <p:spPr>
          <a:xfrm>
            <a:off x="1" y="636154"/>
            <a:ext cx="7930342"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The Brain and the Body</a:t>
            </a:r>
            <a:endParaRPr sz="3600" dirty="0">
              <a:solidFill>
                <a:schemeClr val="bg1"/>
              </a:solidFill>
              <a:latin typeface="Calibri" panose="020F0502020204030204" pitchFamily="34" charset="0"/>
            </a:endParaRPr>
          </a:p>
        </p:txBody>
      </p:sp>
      <p:sp>
        <p:nvSpPr>
          <p:cNvPr id="3" name="Google Shape;413;p55">
            <a:extLst>
              <a:ext uri="{FF2B5EF4-FFF2-40B4-BE49-F238E27FC236}">
                <a16:creationId xmlns:a16="http://schemas.microsoft.com/office/drawing/2014/main" id="{D816DD36-4149-1E65-7F42-D876BD06466C}"/>
              </a:ext>
            </a:extLst>
          </p:cNvPr>
          <p:cNvSpPr txBox="1"/>
          <p:nvPr/>
        </p:nvSpPr>
        <p:spPr>
          <a:xfrm>
            <a:off x="1860725" y="2371600"/>
            <a:ext cx="4097400" cy="27705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Char char="●"/>
            </a:pPr>
            <a:r>
              <a:rPr lang="en" sz="2100" b="1"/>
              <a:t>Brain responds</a:t>
            </a:r>
            <a:r>
              <a:rPr lang="en" sz="2100"/>
              <a:t> with negative feelings (e.g., sad, worried) and behaviors (e.g., crying, loss of appetite)</a:t>
            </a:r>
            <a:endParaRPr sz="2100"/>
          </a:p>
          <a:p>
            <a:pPr marL="457200" lvl="0" indent="-361950" algn="l" rtl="0">
              <a:spcBef>
                <a:spcPts val="0"/>
              </a:spcBef>
              <a:spcAft>
                <a:spcPts val="0"/>
              </a:spcAft>
              <a:buSzPts val="2100"/>
              <a:buChar char="●"/>
            </a:pPr>
            <a:r>
              <a:rPr lang="en" sz="2100"/>
              <a:t>Your </a:t>
            </a:r>
            <a:r>
              <a:rPr lang="en" sz="2100" b="1"/>
              <a:t>brain adapts and you learn how to cope</a:t>
            </a:r>
            <a:r>
              <a:rPr lang="en" sz="2100"/>
              <a:t> and now you are stronger in case it happens again</a:t>
            </a:r>
            <a:endParaRPr sz="2100"/>
          </a:p>
        </p:txBody>
      </p:sp>
      <p:sp>
        <p:nvSpPr>
          <p:cNvPr id="4" name="Google Shape;414;p55">
            <a:extLst>
              <a:ext uri="{FF2B5EF4-FFF2-40B4-BE49-F238E27FC236}">
                <a16:creationId xmlns:a16="http://schemas.microsoft.com/office/drawing/2014/main" id="{720FD7B6-EFB3-79F1-3996-19B4A956E834}"/>
              </a:ext>
            </a:extLst>
          </p:cNvPr>
          <p:cNvSpPr txBox="1"/>
          <p:nvPr/>
        </p:nvSpPr>
        <p:spPr>
          <a:xfrm>
            <a:off x="6330649" y="2371600"/>
            <a:ext cx="3824003" cy="3093124"/>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Char char="●"/>
            </a:pPr>
            <a:r>
              <a:rPr lang="en" sz="2100" b="1" dirty="0"/>
              <a:t>Body responds</a:t>
            </a:r>
            <a:r>
              <a:rPr lang="en" sz="2100" dirty="0"/>
              <a:t> with increasing 	temperature (e.g., fever) and negative physical sensations (e.g., aching muscles, fatigue)</a:t>
            </a:r>
            <a:endParaRPr sz="2100" dirty="0"/>
          </a:p>
          <a:p>
            <a:pPr marL="457200" lvl="0" indent="-361950" algn="l" rtl="0">
              <a:spcBef>
                <a:spcPts val="0"/>
              </a:spcBef>
              <a:spcAft>
                <a:spcPts val="0"/>
              </a:spcAft>
              <a:buSzPts val="2100"/>
              <a:buChar char="●"/>
            </a:pPr>
            <a:r>
              <a:rPr lang="en" sz="2100" dirty="0"/>
              <a:t>Your </a:t>
            </a:r>
            <a:r>
              <a:rPr lang="en" sz="2100" b="1" dirty="0"/>
              <a:t>immune system fights off the virus/illness</a:t>
            </a:r>
            <a:r>
              <a:rPr lang="en" sz="2100" dirty="0"/>
              <a:t> and now you are stronger in case it comes back</a:t>
            </a:r>
            <a:endParaRPr sz="2100" dirty="0"/>
          </a:p>
        </p:txBody>
      </p:sp>
      <p:sp>
        <p:nvSpPr>
          <p:cNvPr id="9" name="Google Shape;416;p55">
            <a:extLst>
              <a:ext uri="{FF2B5EF4-FFF2-40B4-BE49-F238E27FC236}">
                <a16:creationId xmlns:a16="http://schemas.microsoft.com/office/drawing/2014/main" id="{8BD19DEC-62FA-21E7-1C7B-F0452441E010}"/>
              </a:ext>
            </a:extLst>
          </p:cNvPr>
          <p:cNvSpPr txBox="1"/>
          <p:nvPr/>
        </p:nvSpPr>
        <p:spPr>
          <a:xfrm>
            <a:off x="1860725" y="1718750"/>
            <a:ext cx="4097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chemeClr val="dk1"/>
                </a:solidFill>
              </a:rPr>
              <a:t>Life Stress: Romantic breakup</a:t>
            </a:r>
            <a:endParaRPr b="1"/>
          </a:p>
        </p:txBody>
      </p:sp>
      <p:sp>
        <p:nvSpPr>
          <p:cNvPr id="10" name="Google Shape;418;p55">
            <a:extLst>
              <a:ext uri="{FF2B5EF4-FFF2-40B4-BE49-F238E27FC236}">
                <a16:creationId xmlns:a16="http://schemas.microsoft.com/office/drawing/2014/main" id="{75B8DB42-01DF-7831-CC27-0766D7655B86}"/>
              </a:ext>
            </a:extLst>
          </p:cNvPr>
          <p:cNvSpPr txBox="1"/>
          <p:nvPr/>
        </p:nvSpPr>
        <p:spPr>
          <a:xfrm>
            <a:off x="6330650" y="1718750"/>
            <a:ext cx="4097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chemeClr val="dk1"/>
                </a:solidFill>
              </a:rPr>
              <a:t>Life Stress: Infection or Illness</a:t>
            </a:r>
            <a:endParaRPr b="1"/>
          </a:p>
        </p:txBody>
      </p:sp>
      <p:pic>
        <p:nvPicPr>
          <p:cNvPr id="11" name="Google Shape;419;p55">
            <a:extLst>
              <a:ext uri="{FF2B5EF4-FFF2-40B4-BE49-F238E27FC236}">
                <a16:creationId xmlns:a16="http://schemas.microsoft.com/office/drawing/2014/main" id="{B1927C1F-94DF-C776-0F7E-4D966A2E0AF5}"/>
              </a:ext>
            </a:extLst>
          </p:cNvPr>
          <p:cNvPicPr preferRelativeResize="0"/>
          <p:nvPr/>
        </p:nvPicPr>
        <p:blipFill>
          <a:blip r:embed="rId4">
            <a:alphaModFix amt="70000"/>
          </a:blip>
          <a:stretch>
            <a:fillRect/>
          </a:stretch>
        </p:blipFill>
        <p:spPr>
          <a:xfrm>
            <a:off x="10091862" y="3756850"/>
            <a:ext cx="2100138" cy="1585400"/>
          </a:xfrm>
          <a:prstGeom prst="rect">
            <a:avLst/>
          </a:prstGeom>
          <a:noFill/>
          <a:ln>
            <a:noFill/>
          </a:ln>
        </p:spPr>
      </p:pic>
      <p:pic>
        <p:nvPicPr>
          <p:cNvPr id="12" name="Google Shape;420;p55">
            <a:extLst>
              <a:ext uri="{FF2B5EF4-FFF2-40B4-BE49-F238E27FC236}">
                <a16:creationId xmlns:a16="http://schemas.microsoft.com/office/drawing/2014/main" id="{2E3DF024-3EAE-C0EA-6728-A249BD754DF8}"/>
              </a:ext>
            </a:extLst>
          </p:cNvPr>
          <p:cNvPicPr preferRelativeResize="0"/>
          <p:nvPr/>
        </p:nvPicPr>
        <p:blipFill>
          <a:blip r:embed="rId5">
            <a:alphaModFix amt="70000"/>
          </a:blip>
          <a:stretch>
            <a:fillRect/>
          </a:stretch>
        </p:blipFill>
        <p:spPr>
          <a:xfrm>
            <a:off x="142172" y="2730500"/>
            <a:ext cx="1718563" cy="2376100"/>
          </a:xfrm>
          <a:prstGeom prst="rect">
            <a:avLst/>
          </a:prstGeom>
          <a:noFill/>
          <a:ln>
            <a:noFill/>
          </a:ln>
        </p:spPr>
      </p:pic>
      <p:pic>
        <p:nvPicPr>
          <p:cNvPr id="13" name="Google Shape;421;p55">
            <a:extLst>
              <a:ext uri="{FF2B5EF4-FFF2-40B4-BE49-F238E27FC236}">
                <a16:creationId xmlns:a16="http://schemas.microsoft.com/office/drawing/2014/main" id="{9D659A14-AC62-A706-3C4B-445E00B97010}"/>
              </a:ext>
            </a:extLst>
          </p:cNvPr>
          <p:cNvPicPr preferRelativeResize="0"/>
          <p:nvPr/>
        </p:nvPicPr>
        <p:blipFill>
          <a:blip r:embed="rId6">
            <a:alphaModFix amt="70000"/>
          </a:blip>
          <a:stretch>
            <a:fillRect/>
          </a:stretch>
        </p:blipFill>
        <p:spPr>
          <a:xfrm>
            <a:off x="5465690" y="5342250"/>
            <a:ext cx="1260619" cy="1093474"/>
          </a:xfrm>
          <a:prstGeom prst="rect">
            <a:avLst/>
          </a:prstGeom>
          <a:noFill/>
          <a:ln>
            <a:noFill/>
          </a:ln>
        </p:spPr>
      </p:pic>
    </p:spTree>
    <p:extLst>
      <p:ext uri="{BB962C8B-B14F-4D97-AF65-F5344CB8AC3E}">
        <p14:creationId xmlns:p14="http://schemas.microsoft.com/office/powerpoint/2010/main" val="2791271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295;g2ec74927de7_0_244">
            <a:extLst>
              <a:ext uri="{FF2B5EF4-FFF2-40B4-BE49-F238E27FC236}">
                <a16:creationId xmlns:a16="http://schemas.microsoft.com/office/drawing/2014/main" id="{E4F73EE3-1806-9580-7F67-C8057108FA01}"/>
              </a:ext>
            </a:extLst>
          </p:cNvPr>
          <p:cNvSpPr/>
          <p:nvPr/>
        </p:nvSpPr>
        <p:spPr>
          <a:xfrm>
            <a:off x="1" y="636154"/>
            <a:ext cx="7930342"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The Brain and the Body are Connected</a:t>
            </a:r>
            <a:endParaRPr sz="3600" dirty="0">
              <a:solidFill>
                <a:schemeClr val="bg1"/>
              </a:solidFill>
              <a:latin typeface="Calibri" panose="020F0502020204030204" pitchFamily="34" charset="0"/>
            </a:endParaRPr>
          </a:p>
        </p:txBody>
      </p:sp>
      <p:sp>
        <p:nvSpPr>
          <p:cNvPr id="5" name="Google Shape;428;p56">
            <a:extLst>
              <a:ext uri="{FF2B5EF4-FFF2-40B4-BE49-F238E27FC236}">
                <a16:creationId xmlns:a16="http://schemas.microsoft.com/office/drawing/2014/main" id="{5CA8AA3E-75EA-33AF-FE8D-661E612D52E6}"/>
              </a:ext>
            </a:extLst>
          </p:cNvPr>
          <p:cNvSpPr txBox="1"/>
          <p:nvPr/>
        </p:nvSpPr>
        <p:spPr>
          <a:xfrm>
            <a:off x="1860725" y="2371600"/>
            <a:ext cx="4097400" cy="35094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Char char="●"/>
            </a:pPr>
            <a:r>
              <a:rPr lang="en" sz="2400"/>
              <a:t>Sadness</a:t>
            </a:r>
            <a:endParaRPr sz="2400"/>
          </a:p>
          <a:p>
            <a:pPr marL="457200" lvl="0" indent="-381000" algn="l" rtl="0">
              <a:spcBef>
                <a:spcPts val="0"/>
              </a:spcBef>
              <a:spcAft>
                <a:spcPts val="0"/>
              </a:spcAft>
              <a:buSzPts val="2400"/>
              <a:buChar char="●"/>
            </a:pPr>
            <a:r>
              <a:rPr lang="en" sz="2400"/>
              <a:t>Worry</a:t>
            </a:r>
            <a:endParaRPr sz="2400"/>
          </a:p>
          <a:p>
            <a:pPr marL="457200" lvl="0" indent="-381000" algn="l" rtl="0">
              <a:spcBef>
                <a:spcPts val="0"/>
              </a:spcBef>
              <a:spcAft>
                <a:spcPts val="0"/>
              </a:spcAft>
              <a:buSzPts val="2400"/>
              <a:buChar char="●"/>
            </a:pPr>
            <a:r>
              <a:rPr lang="en" sz="2400"/>
              <a:t>Anxiety</a:t>
            </a:r>
            <a:endParaRPr sz="2400"/>
          </a:p>
          <a:p>
            <a:pPr marL="457200" lvl="0" indent="-381000" algn="l" rtl="0">
              <a:spcBef>
                <a:spcPts val="0"/>
              </a:spcBef>
              <a:spcAft>
                <a:spcPts val="0"/>
              </a:spcAft>
              <a:buSzPts val="2400"/>
              <a:buChar char="●"/>
            </a:pPr>
            <a:r>
              <a:rPr lang="en" sz="2400"/>
              <a:t>Unhappiness</a:t>
            </a:r>
            <a:endParaRPr sz="2400"/>
          </a:p>
          <a:p>
            <a:pPr marL="457200" lvl="0" indent="-381000" algn="l" rtl="0">
              <a:spcBef>
                <a:spcPts val="0"/>
              </a:spcBef>
              <a:spcAft>
                <a:spcPts val="0"/>
              </a:spcAft>
              <a:buSzPts val="2400"/>
              <a:buChar char="●"/>
            </a:pPr>
            <a:r>
              <a:rPr lang="en" sz="2400"/>
              <a:t>Disappointment</a:t>
            </a:r>
            <a:endParaRPr sz="2400"/>
          </a:p>
          <a:p>
            <a:pPr marL="457200" lvl="0" indent="-381000" algn="l" rtl="0">
              <a:spcBef>
                <a:spcPts val="0"/>
              </a:spcBef>
              <a:spcAft>
                <a:spcPts val="0"/>
              </a:spcAft>
              <a:buSzPts val="2400"/>
              <a:buChar char="●"/>
            </a:pPr>
            <a:r>
              <a:rPr lang="en" sz="2400"/>
              <a:t>Embarrassment</a:t>
            </a:r>
            <a:endParaRPr sz="2400"/>
          </a:p>
          <a:p>
            <a:pPr marL="457200" lvl="0" indent="-381000" algn="l" rtl="0">
              <a:spcBef>
                <a:spcPts val="0"/>
              </a:spcBef>
              <a:spcAft>
                <a:spcPts val="0"/>
              </a:spcAft>
              <a:buSzPts val="2400"/>
              <a:buChar char="●"/>
            </a:pPr>
            <a:r>
              <a:rPr lang="en" sz="2400"/>
              <a:t>Anger</a:t>
            </a:r>
            <a:endParaRPr sz="2400"/>
          </a:p>
          <a:p>
            <a:pPr marL="457200" lvl="0" indent="-381000" algn="l" rtl="0">
              <a:spcBef>
                <a:spcPts val="0"/>
              </a:spcBef>
              <a:spcAft>
                <a:spcPts val="0"/>
              </a:spcAft>
              <a:buSzPts val="2400"/>
              <a:buChar char="●"/>
            </a:pPr>
            <a:r>
              <a:rPr lang="en" sz="2400"/>
              <a:t>Grief</a:t>
            </a:r>
            <a:endParaRPr sz="2400"/>
          </a:p>
          <a:p>
            <a:pPr marL="457200" lvl="0" indent="-381000" algn="l" rtl="0">
              <a:spcBef>
                <a:spcPts val="0"/>
              </a:spcBef>
              <a:spcAft>
                <a:spcPts val="0"/>
              </a:spcAft>
              <a:buSzPts val="2400"/>
              <a:buChar char="●"/>
            </a:pPr>
            <a:r>
              <a:rPr lang="en" sz="2400"/>
              <a:t>Fear</a:t>
            </a:r>
            <a:endParaRPr sz="2400"/>
          </a:p>
        </p:txBody>
      </p:sp>
      <p:sp>
        <p:nvSpPr>
          <p:cNvPr id="6" name="Google Shape;429;p56">
            <a:extLst>
              <a:ext uri="{FF2B5EF4-FFF2-40B4-BE49-F238E27FC236}">
                <a16:creationId xmlns:a16="http://schemas.microsoft.com/office/drawing/2014/main" id="{DEAE35B7-7126-B504-2295-FF9ACA9FDA53}"/>
              </a:ext>
            </a:extLst>
          </p:cNvPr>
          <p:cNvSpPr txBox="1"/>
          <p:nvPr/>
        </p:nvSpPr>
        <p:spPr>
          <a:xfrm>
            <a:off x="6330650" y="2371600"/>
            <a:ext cx="3531300" cy="3879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Char char="●"/>
            </a:pPr>
            <a:r>
              <a:rPr lang="en" sz="2400" dirty="0"/>
              <a:t>Muscle tension</a:t>
            </a:r>
            <a:endParaRPr sz="2400" dirty="0"/>
          </a:p>
          <a:p>
            <a:pPr marL="457200" lvl="0" indent="-381000" algn="l" rtl="0">
              <a:spcBef>
                <a:spcPts val="0"/>
              </a:spcBef>
              <a:spcAft>
                <a:spcPts val="0"/>
              </a:spcAft>
              <a:buSzPts val="2400"/>
              <a:buChar char="●"/>
            </a:pPr>
            <a:r>
              <a:rPr lang="en" sz="2400" dirty="0"/>
              <a:t>Headaches</a:t>
            </a:r>
            <a:endParaRPr sz="2400" dirty="0"/>
          </a:p>
          <a:p>
            <a:pPr marL="457200" lvl="0" indent="-381000" algn="l" rtl="0">
              <a:spcBef>
                <a:spcPts val="0"/>
              </a:spcBef>
              <a:spcAft>
                <a:spcPts val="0"/>
              </a:spcAft>
              <a:buSzPts val="2400"/>
              <a:buChar char="●"/>
            </a:pPr>
            <a:r>
              <a:rPr lang="en" sz="2400" dirty="0"/>
              <a:t>Stomach aches</a:t>
            </a:r>
            <a:endParaRPr sz="2400" dirty="0"/>
          </a:p>
          <a:p>
            <a:pPr marL="457200" lvl="0" indent="-381000" algn="l" rtl="0">
              <a:spcBef>
                <a:spcPts val="0"/>
              </a:spcBef>
              <a:spcAft>
                <a:spcPts val="0"/>
              </a:spcAft>
              <a:buSzPts val="2400"/>
              <a:buChar char="●"/>
            </a:pPr>
            <a:r>
              <a:rPr lang="en" sz="2400" dirty="0"/>
              <a:t>Intestinal                                                             (bathroom) issues</a:t>
            </a:r>
            <a:endParaRPr sz="2400" dirty="0"/>
          </a:p>
          <a:p>
            <a:pPr marL="457200" lvl="0" indent="-381000" algn="l" rtl="0">
              <a:spcBef>
                <a:spcPts val="0"/>
              </a:spcBef>
              <a:spcAft>
                <a:spcPts val="0"/>
              </a:spcAft>
              <a:buSzPts val="2400"/>
              <a:buChar char="●"/>
            </a:pPr>
            <a:r>
              <a:rPr lang="en" sz="2400" dirty="0"/>
              <a:t>Flushing/red face</a:t>
            </a:r>
            <a:endParaRPr sz="2400" dirty="0"/>
          </a:p>
          <a:p>
            <a:pPr marL="457200" lvl="0" indent="-381000" algn="l" rtl="0">
              <a:spcBef>
                <a:spcPts val="0"/>
              </a:spcBef>
              <a:spcAft>
                <a:spcPts val="0"/>
              </a:spcAft>
              <a:buSzPts val="2400"/>
              <a:buChar char="●"/>
            </a:pPr>
            <a:r>
              <a:rPr lang="en" sz="2400" dirty="0"/>
              <a:t>Tingling</a:t>
            </a:r>
            <a:endParaRPr sz="2400" dirty="0"/>
          </a:p>
          <a:p>
            <a:pPr marL="457200" lvl="0" indent="-381000" algn="l" rtl="0">
              <a:spcBef>
                <a:spcPts val="0"/>
              </a:spcBef>
              <a:spcAft>
                <a:spcPts val="0"/>
              </a:spcAft>
              <a:buSzPts val="2400"/>
              <a:buChar char="●"/>
            </a:pPr>
            <a:r>
              <a:rPr lang="en" sz="2400" dirty="0"/>
              <a:t>Difficulty breathing</a:t>
            </a:r>
            <a:endParaRPr sz="2400" dirty="0"/>
          </a:p>
          <a:p>
            <a:pPr marL="457200" lvl="0" indent="-381000" algn="l" rtl="0">
              <a:spcBef>
                <a:spcPts val="0"/>
              </a:spcBef>
              <a:spcAft>
                <a:spcPts val="0"/>
              </a:spcAft>
              <a:buSzPts val="2400"/>
              <a:buChar char="●"/>
            </a:pPr>
            <a:r>
              <a:rPr lang="en" sz="2400" dirty="0"/>
              <a:t>Heart pounding</a:t>
            </a:r>
            <a:endParaRPr sz="2400" dirty="0"/>
          </a:p>
          <a:p>
            <a:pPr marL="457200" lvl="0" indent="-381000" algn="l" rtl="0">
              <a:spcBef>
                <a:spcPts val="0"/>
              </a:spcBef>
              <a:spcAft>
                <a:spcPts val="0"/>
              </a:spcAft>
              <a:buSzPts val="2400"/>
              <a:buChar char="●"/>
            </a:pPr>
            <a:r>
              <a:rPr lang="en" sz="2400" dirty="0"/>
              <a:t>Sweating</a:t>
            </a:r>
            <a:endParaRPr sz="2400" dirty="0"/>
          </a:p>
        </p:txBody>
      </p:sp>
      <p:sp>
        <p:nvSpPr>
          <p:cNvPr id="7" name="Google Shape;431;p56">
            <a:extLst>
              <a:ext uri="{FF2B5EF4-FFF2-40B4-BE49-F238E27FC236}">
                <a16:creationId xmlns:a16="http://schemas.microsoft.com/office/drawing/2014/main" id="{7ABE41C7-FEFC-9289-68FE-71D1885D83C7}"/>
              </a:ext>
            </a:extLst>
          </p:cNvPr>
          <p:cNvSpPr txBox="1"/>
          <p:nvPr/>
        </p:nvSpPr>
        <p:spPr>
          <a:xfrm>
            <a:off x="1860725" y="1695650"/>
            <a:ext cx="4097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rPr>
              <a:t>Feelings</a:t>
            </a:r>
            <a:endParaRPr sz="2400" b="1"/>
          </a:p>
        </p:txBody>
      </p:sp>
      <p:sp>
        <p:nvSpPr>
          <p:cNvPr id="8" name="Google Shape;433;p56">
            <a:extLst>
              <a:ext uri="{FF2B5EF4-FFF2-40B4-BE49-F238E27FC236}">
                <a16:creationId xmlns:a16="http://schemas.microsoft.com/office/drawing/2014/main" id="{DB8E7181-E229-C669-D06B-7AF22D3AFDC0}"/>
              </a:ext>
            </a:extLst>
          </p:cNvPr>
          <p:cNvSpPr txBox="1"/>
          <p:nvPr/>
        </p:nvSpPr>
        <p:spPr>
          <a:xfrm>
            <a:off x="6330650" y="1695650"/>
            <a:ext cx="4097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rPr>
              <a:t>Physical Symptoms</a:t>
            </a:r>
            <a:endParaRPr sz="2400" b="1"/>
          </a:p>
        </p:txBody>
      </p:sp>
      <p:pic>
        <p:nvPicPr>
          <p:cNvPr id="14" name="Google Shape;434;p56">
            <a:extLst>
              <a:ext uri="{FF2B5EF4-FFF2-40B4-BE49-F238E27FC236}">
                <a16:creationId xmlns:a16="http://schemas.microsoft.com/office/drawing/2014/main" id="{431BB08B-EA8A-8AB7-C72E-64AC155881A2}"/>
              </a:ext>
            </a:extLst>
          </p:cNvPr>
          <p:cNvPicPr preferRelativeResize="0"/>
          <p:nvPr/>
        </p:nvPicPr>
        <p:blipFill rotWithShape="1">
          <a:blip r:embed="rId4">
            <a:alphaModFix amt="70000"/>
          </a:blip>
          <a:srcRect l="5900" b="13583"/>
          <a:stretch/>
        </p:blipFill>
        <p:spPr>
          <a:xfrm>
            <a:off x="4110150" y="4947729"/>
            <a:ext cx="1639025" cy="1908558"/>
          </a:xfrm>
          <a:prstGeom prst="rect">
            <a:avLst/>
          </a:prstGeom>
          <a:noFill/>
          <a:ln>
            <a:noFill/>
          </a:ln>
        </p:spPr>
      </p:pic>
      <p:pic>
        <p:nvPicPr>
          <p:cNvPr id="15" name="Google Shape;435;p56">
            <a:extLst>
              <a:ext uri="{FF2B5EF4-FFF2-40B4-BE49-F238E27FC236}">
                <a16:creationId xmlns:a16="http://schemas.microsoft.com/office/drawing/2014/main" id="{C98D37E7-D158-B2A5-68CF-1DE918A1D603}"/>
              </a:ext>
            </a:extLst>
          </p:cNvPr>
          <p:cNvPicPr preferRelativeResize="0"/>
          <p:nvPr/>
        </p:nvPicPr>
        <p:blipFill>
          <a:blip r:embed="rId5">
            <a:alphaModFix amt="70000"/>
          </a:blip>
          <a:stretch>
            <a:fillRect/>
          </a:stretch>
        </p:blipFill>
        <p:spPr>
          <a:xfrm>
            <a:off x="9861950" y="2563188"/>
            <a:ext cx="1360375" cy="3245075"/>
          </a:xfrm>
          <a:prstGeom prst="rect">
            <a:avLst/>
          </a:prstGeom>
          <a:noFill/>
          <a:ln>
            <a:noFill/>
          </a:ln>
        </p:spPr>
      </p:pic>
      <p:pic>
        <p:nvPicPr>
          <p:cNvPr id="16" name="Google Shape;436;p56">
            <a:extLst>
              <a:ext uri="{FF2B5EF4-FFF2-40B4-BE49-F238E27FC236}">
                <a16:creationId xmlns:a16="http://schemas.microsoft.com/office/drawing/2014/main" id="{31A6D2BF-B2AB-F84F-84BC-A147B06E383B}"/>
              </a:ext>
            </a:extLst>
          </p:cNvPr>
          <p:cNvPicPr preferRelativeResize="0"/>
          <p:nvPr/>
        </p:nvPicPr>
        <p:blipFill>
          <a:blip r:embed="rId6">
            <a:alphaModFix amt="70000"/>
          </a:blip>
          <a:stretch>
            <a:fillRect/>
          </a:stretch>
        </p:blipFill>
        <p:spPr>
          <a:xfrm>
            <a:off x="334800" y="1718750"/>
            <a:ext cx="1153411" cy="3616100"/>
          </a:xfrm>
          <a:prstGeom prst="rect">
            <a:avLst/>
          </a:prstGeom>
          <a:noFill/>
          <a:ln>
            <a:noFill/>
          </a:ln>
        </p:spPr>
      </p:pic>
    </p:spTree>
    <p:extLst>
      <p:ext uri="{BB962C8B-B14F-4D97-AF65-F5344CB8AC3E}">
        <p14:creationId xmlns:p14="http://schemas.microsoft.com/office/powerpoint/2010/main" val="1581997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295;g2ec74927de7_0_244">
            <a:extLst>
              <a:ext uri="{FF2B5EF4-FFF2-40B4-BE49-F238E27FC236}">
                <a16:creationId xmlns:a16="http://schemas.microsoft.com/office/drawing/2014/main" id="{E4F73EE3-1806-9580-7F67-C8057108FA01}"/>
              </a:ext>
            </a:extLst>
          </p:cNvPr>
          <p:cNvSpPr/>
          <p:nvPr/>
        </p:nvSpPr>
        <p:spPr>
          <a:xfrm>
            <a:off x="1" y="636154"/>
            <a:ext cx="7930342"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What is the Brain?</a:t>
            </a:r>
            <a:endParaRPr sz="3600" dirty="0">
              <a:solidFill>
                <a:schemeClr val="bg1"/>
              </a:solidFill>
              <a:latin typeface="Calibri" panose="020F0502020204030204" pitchFamily="34" charset="0"/>
            </a:endParaRPr>
          </a:p>
        </p:txBody>
      </p:sp>
      <p:sp>
        <p:nvSpPr>
          <p:cNvPr id="3" name="Google Shape;443;p57">
            <a:extLst>
              <a:ext uri="{FF2B5EF4-FFF2-40B4-BE49-F238E27FC236}">
                <a16:creationId xmlns:a16="http://schemas.microsoft.com/office/drawing/2014/main" id="{A5C77009-F52F-1698-CA42-B2E7A0D53827}"/>
              </a:ext>
            </a:extLst>
          </p:cNvPr>
          <p:cNvSpPr txBox="1"/>
          <p:nvPr/>
        </p:nvSpPr>
        <p:spPr>
          <a:xfrm>
            <a:off x="367366" y="1634352"/>
            <a:ext cx="8081400" cy="4185731"/>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Calibri"/>
              <a:buChar char="●"/>
            </a:pPr>
            <a:r>
              <a:rPr lang="en" sz="2600" dirty="0">
                <a:latin typeface="Calibri"/>
                <a:ea typeface="Calibri"/>
                <a:cs typeface="Calibri"/>
                <a:sym typeface="Calibri"/>
              </a:rPr>
              <a:t>The brain is the most complex organ in the body – the </a:t>
            </a:r>
            <a:r>
              <a:rPr lang="en" sz="2600" b="1" dirty="0">
                <a:latin typeface="Calibri"/>
                <a:ea typeface="Calibri"/>
                <a:cs typeface="Calibri"/>
                <a:sym typeface="Calibri"/>
              </a:rPr>
              <a:t>“master control center”</a:t>
            </a:r>
            <a:endParaRPr sz="2600" b="1" dirty="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dirty="0">
                <a:latin typeface="Calibri"/>
                <a:ea typeface="Calibri"/>
                <a:cs typeface="Calibri"/>
                <a:sym typeface="Calibri"/>
              </a:rPr>
              <a:t>Considered to be the most complex thing known in medicine</a:t>
            </a:r>
            <a:endParaRPr sz="2600" dirty="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dirty="0">
                <a:latin typeface="Calibri"/>
                <a:ea typeface="Calibri"/>
                <a:cs typeface="Calibri"/>
                <a:sym typeface="Calibri"/>
              </a:rPr>
              <a:t>Made up of many different cells called neurons as well as other cells that support these neurons</a:t>
            </a:r>
          </a:p>
          <a:p>
            <a:pPr marL="457200" lvl="0" indent="-393700" algn="l" rtl="0">
              <a:spcBef>
                <a:spcPts val="0"/>
              </a:spcBef>
              <a:spcAft>
                <a:spcPts val="0"/>
              </a:spcAft>
              <a:buSzPts val="2600"/>
              <a:buFont typeface="Calibri"/>
              <a:buChar char="●"/>
            </a:pPr>
            <a:r>
              <a:rPr lang="en" sz="2600" dirty="0">
                <a:latin typeface="Calibri"/>
                <a:ea typeface="Calibri"/>
                <a:cs typeface="Calibri"/>
                <a:sym typeface="Calibri"/>
              </a:rPr>
              <a:t>Neurons are arranged in very complex networks also called circuits. They control things like movement, thinking, etc. Neurons communicate using chemical messengers.</a:t>
            </a:r>
            <a:endParaRPr sz="2600" dirty="0">
              <a:latin typeface="Calibri"/>
              <a:ea typeface="Calibri"/>
              <a:cs typeface="Calibri"/>
              <a:sym typeface="Calibri"/>
            </a:endParaRPr>
          </a:p>
        </p:txBody>
      </p:sp>
      <p:pic>
        <p:nvPicPr>
          <p:cNvPr id="4" name="Google Shape;444;p57">
            <a:extLst>
              <a:ext uri="{FF2B5EF4-FFF2-40B4-BE49-F238E27FC236}">
                <a16:creationId xmlns:a16="http://schemas.microsoft.com/office/drawing/2014/main" id="{FB253587-C988-6EA7-9951-31075EE153FC}"/>
              </a:ext>
            </a:extLst>
          </p:cNvPr>
          <p:cNvPicPr preferRelativeResize="0"/>
          <p:nvPr/>
        </p:nvPicPr>
        <p:blipFill>
          <a:blip r:embed="rId4">
            <a:alphaModFix amt="70000"/>
          </a:blip>
          <a:stretch>
            <a:fillRect/>
          </a:stretch>
        </p:blipFill>
        <p:spPr>
          <a:xfrm rot="-3">
            <a:off x="8151955" y="4918021"/>
            <a:ext cx="2564303" cy="1804124"/>
          </a:xfrm>
          <a:prstGeom prst="rect">
            <a:avLst/>
          </a:prstGeom>
          <a:noFill/>
          <a:ln>
            <a:noFill/>
          </a:ln>
        </p:spPr>
      </p:pic>
      <p:pic>
        <p:nvPicPr>
          <p:cNvPr id="9" name="Google Shape;445;p57">
            <a:extLst>
              <a:ext uri="{FF2B5EF4-FFF2-40B4-BE49-F238E27FC236}">
                <a16:creationId xmlns:a16="http://schemas.microsoft.com/office/drawing/2014/main" id="{A19A03F3-55DD-E385-6D87-2A752EAFE17F}"/>
              </a:ext>
            </a:extLst>
          </p:cNvPr>
          <p:cNvPicPr preferRelativeResize="0"/>
          <p:nvPr/>
        </p:nvPicPr>
        <p:blipFill rotWithShape="1">
          <a:blip r:embed="rId5">
            <a:alphaModFix amt="70000"/>
          </a:blip>
          <a:srcRect l="2704" t="7842"/>
          <a:stretch/>
        </p:blipFill>
        <p:spPr>
          <a:xfrm>
            <a:off x="9599916" y="3113894"/>
            <a:ext cx="2232685" cy="1804125"/>
          </a:xfrm>
          <a:prstGeom prst="rect">
            <a:avLst/>
          </a:prstGeom>
          <a:noFill/>
          <a:ln>
            <a:noFill/>
          </a:ln>
        </p:spPr>
      </p:pic>
    </p:spTree>
    <p:extLst>
      <p:ext uri="{BB962C8B-B14F-4D97-AF65-F5344CB8AC3E}">
        <p14:creationId xmlns:p14="http://schemas.microsoft.com/office/powerpoint/2010/main" val="2250182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295;g2ec74927de7_0_244">
            <a:extLst>
              <a:ext uri="{FF2B5EF4-FFF2-40B4-BE49-F238E27FC236}">
                <a16:creationId xmlns:a16="http://schemas.microsoft.com/office/drawing/2014/main" id="{E4F73EE3-1806-9580-7F67-C8057108FA01}"/>
              </a:ext>
            </a:extLst>
          </p:cNvPr>
          <p:cNvSpPr/>
          <p:nvPr/>
        </p:nvSpPr>
        <p:spPr>
          <a:xfrm>
            <a:off x="1" y="636154"/>
            <a:ext cx="7930342"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What does the Brain Do?</a:t>
            </a:r>
            <a:endParaRPr sz="3600" dirty="0">
              <a:solidFill>
                <a:schemeClr val="bg1"/>
              </a:solidFill>
              <a:latin typeface="Calibri" panose="020F0502020204030204" pitchFamily="34" charset="0"/>
            </a:endParaRPr>
          </a:p>
        </p:txBody>
      </p:sp>
      <p:pic>
        <p:nvPicPr>
          <p:cNvPr id="5" name="Google Shape;452;p58">
            <a:extLst>
              <a:ext uri="{FF2B5EF4-FFF2-40B4-BE49-F238E27FC236}">
                <a16:creationId xmlns:a16="http://schemas.microsoft.com/office/drawing/2014/main" id="{2C43BDFA-2E53-C37C-6778-BDF20201F8E5}"/>
              </a:ext>
            </a:extLst>
          </p:cNvPr>
          <p:cNvPicPr preferRelativeResize="0"/>
          <p:nvPr/>
        </p:nvPicPr>
        <p:blipFill>
          <a:blip r:embed="rId4">
            <a:alphaModFix/>
          </a:blip>
          <a:stretch>
            <a:fillRect/>
          </a:stretch>
        </p:blipFill>
        <p:spPr>
          <a:xfrm>
            <a:off x="4925574" y="2020936"/>
            <a:ext cx="4518475" cy="3801253"/>
          </a:xfrm>
          <a:prstGeom prst="rect">
            <a:avLst/>
          </a:prstGeom>
          <a:noFill/>
          <a:ln>
            <a:noFill/>
          </a:ln>
        </p:spPr>
      </p:pic>
      <p:sp>
        <p:nvSpPr>
          <p:cNvPr id="6" name="Google Shape;453;p58">
            <a:extLst>
              <a:ext uri="{FF2B5EF4-FFF2-40B4-BE49-F238E27FC236}">
                <a16:creationId xmlns:a16="http://schemas.microsoft.com/office/drawing/2014/main" id="{BBF50D74-402A-9738-EB2B-70A3BF31E2BC}"/>
              </a:ext>
            </a:extLst>
          </p:cNvPr>
          <p:cNvSpPr/>
          <p:nvPr/>
        </p:nvSpPr>
        <p:spPr>
          <a:xfrm>
            <a:off x="986149" y="2764614"/>
            <a:ext cx="3515400" cy="2794200"/>
          </a:xfrm>
          <a:prstGeom prst="roundRect">
            <a:avLst>
              <a:gd name="adj" fmla="val 16667"/>
            </a:avLst>
          </a:prstGeom>
          <a:solidFill>
            <a:srgbClr val="11AEE1"/>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300" b="1">
                <a:solidFill>
                  <a:schemeClr val="lt1"/>
                </a:solidFill>
              </a:rPr>
              <a:t>Almost everything!</a:t>
            </a:r>
            <a:r>
              <a:rPr lang="en" sz="3000" b="1">
                <a:solidFill>
                  <a:schemeClr val="lt1"/>
                </a:solidFill>
              </a:rPr>
              <a:t> </a:t>
            </a:r>
            <a:endParaRPr sz="3000" b="1">
              <a:solidFill>
                <a:schemeClr val="lt1"/>
              </a:solidFill>
            </a:endParaRPr>
          </a:p>
        </p:txBody>
      </p:sp>
    </p:spTree>
    <p:extLst>
      <p:ext uri="{BB962C8B-B14F-4D97-AF65-F5344CB8AC3E}">
        <p14:creationId xmlns:p14="http://schemas.microsoft.com/office/powerpoint/2010/main" val="368180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295;g2ec74927de7_0_244">
            <a:extLst>
              <a:ext uri="{FF2B5EF4-FFF2-40B4-BE49-F238E27FC236}">
                <a16:creationId xmlns:a16="http://schemas.microsoft.com/office/drawing/2014/main" id="{E4F73EE3-1806-9580-7F67-C8057108FA01}"/>
              </a:ext>
            </a:extLst>
          </p:cNvPr>
          <p:cNvSpPr/>
          <p:nvPr/>
        </p:nvSpPr>
        <p:spPr>
          <a:xfrm>
            <a:off x="1" y="636154"/>
            <a:ext cx="7930342" cy="1384782"/>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Your brain develops and changes over your entire life!</a:t>
            </a:r>
            <a:endParaRPr sz="3600" dirty="0">
              <a:solidFill>
                <a:schemeClr val="bg1"/>
              </a:solidFill>
              <a:latin typeface="Calibri" panose="020F0502020204030204" pitchFamily="34" charset="0"/>
            </a:endParaRPr>
          </a:p>
        </p:txBody>
      </p:sp>
      <p:pic>
        <p:nvPicPr>
          <p:cNvPr id="3" name="Google Shape;460;p59">
            <a:extLst>
              <a:ext uri="{FF2B5EF4-FFF2-40B4-BE49-F238E27FC236}">
                <a16:creationId xmlns:a16="http://schemas.microsoft.com/office/drawing/2014/main" id="{40F0BF7D-437B-C0C7-A758-EBE7DF237136}"/>
              </a:ext>
            </a:extLst>
          </p:cNvPr>
          <p:cNvPicPr preferRelativeResize="0"/>
          <p:nvPr/>
        </p:nvPicPr>
        <p:blipFill>
          <a:blip r:embed="rId4">
            <a:alphaModFix/>
          </a:blip>
          <a:stretch>
            <a:fillRect/>
          </a:stretch>
        </p:blipFill>
        <p:spPr>
          <a:xfrm>
            <a:off x="3556607" y="2079655"/>
            <a:ext cx="5078786" cy="4778345"/>
          </a:xfrm>
          <a:prstGeom prst="rect">
            <a:avLst/>
          </a:prstGeom>
          <a:noFill/>
          <a:ln>
            <a:noFill/>
          </a:ln>
        </p:spPr>
      </p:pic>
    </p:spTree>
    <p:extLst>
      <p:ext uri="{BB962C8B-B14F-4D97-AF65-F5344CB8AC3E}">
        <p14:creationId xmlns:p14="http://schemas.microsoft.com/office/powerpoint/2010/main" val="2015417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295;g2ec74927de7_0_244">
            <a:extLst>
              <a:ext uri="{FF2B5EF4-FFF2-40B4-BE49-F238E27FC236}">
                <a16:creationId xmlns:a16="http://schemas.microsoft.com/office/drawing/2014/main" id="{E4F73EE3-1806-9580-7F67-C8057108FA01}"/>
              </a:ext>
            </a:extLst>
          </p:cNvPr>
          <p:cNvSpPr/>
          <p:nvPr/>
        </p:nvSpPr>
        <p:spPr>
          <a:xfrm>
            <a:off x="1" y="636154"/>
            <a:ext cx="7930342"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Functions of the Brain</a:t>
            </a:r>
            <a:endParaRPr sz="3600" dirty="0">
              <a:solidFill>
                <a:schemeClr val="bg1"/>
              </a:solidFill>
              <a:latin typeface="Calibri" panose="020F0502020204030204" pitchFamily="34" charset="0"/>
            </a:endParaRPr>
          </a:p>
        </p:txBody>
      </p:sp>
      <p:pic>
        <p:nvPicPr>
          <p:cNvPr id="4" name="Google Shape;467;p60">
            <a:extLst>
              <a:ext uri="{FF2B5EF4-FFF2-40B4-BE49-F238E27FC236}">
                <a16:creationId xmlns:a16="http://schemas.microsoft.com/office/drawing/2014/main" id="{A68EE1AF-E986-3118-4BCD-9E18D03A062E}"/>
              </a:ext>
            </a:extLst>
          </p:cNvPr>
          <p:cNvPicPr preferRelativeResize="0"/>
          <p:nvPr/>
        </p:nvPicPr>
        <p:blipFill>
          <a:blip r:embed="rId4">
            <a:alphaModFix amt="70000"/>
          </a:blip>
          <a:stretch>
            <a:fillRect/>
          </a:stretch>
        </p:blipFill>
        <p:spPr>
          <a:xfrm>
            <a:off x="1641407" y="2796037"/>
            <a:ext cx="2359117" cy="2313401"/>
          </a:xfrm>
          <a:prstGeom prst="rect">
            <a:avLst/>
          </a:prstGeom>
          <a:noFill/>
          <a:ln>
            <a:noFill/>
          </a:ln>
        </p:spPr>
      </p:pic>
      <p:sp>
        <p:nvSpPr>
          <p:cNvPr id="5" name="Google Shape;468;p60">
            <a:extLst>
              <a:ext uri="{FF2B5EF4-FFF2-40B4-BE49-F238E27FC236}">
                <a16:creationId xmlns:a16="http://schemas.microsoft.com/office/drawing/2014/main" id="{7B2C43F1-45AF-EAE2-86D2-085143F3E073}"/>
              </a:ext>
            </a:extLst>
          </p:cNvPr>
          <p:cNvSpPr/>
          <p:nvPr/>
        </p:nvSpPr>
        <p:spPr>
          <a:xfrm>
            <a:off x="4336775" y="2197563"/>
            <a:ext cx="3515400" cy="35103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lt1"/>
                </a:solidFill>
              </a:rPr>
              <a:t>1) Thinking or Cognition </a:t>
            </a:r>
            <a:endParaRPr sz="4000" b="1">
              <a:solidFill>
                <a:schemeClr val="lt1"/>
              </a:solidFill>
            </a:endParaRPr>
          </a:p>
        </p:txBody>
      </p:sp>
      <p:pic>
        <p:nvPicPr>
          <p:cNvPr id="6" name="Google Shape;469;p60">
            <a:extLst>
              <a:ext uri="{FF2B5EF4-FFF2-40B4-BE49-F238E27FC236}">
                <a16:creationId xmlns:a16="http://schemas.microsoft.com/office/drawing/2014/main" id="{0A874BE2-67DC-69C1-C1CA-EAC822D78DAD}"/>
              </a:ext>
            </a:extLst>
          </p:cNvPr>
          <p:cNvPicPr preferRelativeResize="0"/>
          <p:nvPr/>
        </p:nvPicPr>
        <p:blipFill rotWithShape="1">
          <a:blip r:embed="rId5">
            <a:alphaModFix amt="70000"/>
          </a:blip>
          <a:srcRect l="5776" t="6475" r="4665" b="6248"/>
          <a:stretch/>
        </p:blipFill>
        <p:spPr>
          <a:xfrm>
            <a:off x="8188425" y="2819299"/>
            <a:ext cx="2791500" cy="2266875"/>
          </a:xfrm>
          <a:prstGeom prst="rect">
            <a:avLst/>
          </a:prstGeom>
          <a:noFill/>
          <a:ln>
            <a:noFill/>
          </a:ln>
        </p:spPr>
      </p:pic>
    </p:spTree>
    <p:extLst>
      <p:ext uri="{BB962C8B-B14F-4D97-AF65-F5344CB8AC3E}">
        <p14:creationId xmlns:p14="http://schemas.microsoft.com/office/powerpoint/2010/main" val="3198069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Google Shape;475;p61">
            <a:extLst>
              <a:ext uri="{FF2B5EF4-FFF2-40B4-BE49-F238E27FC236}">
                <a16:creationId xmlns:a16="http://schemas.microsoft.com/office/drawing/2014/main" id="{25896CAC-8AEB-3CC6-8821-CB9940589333}"/>
              </a:ext>
            </a:extLst>
          </p:cNvPr>
          <p:cNvSpPr/>
          <p:nvPr/>
        </p:nvSpPr>
        <p:spPr>
          <a:xfrm>
            <a:off x="1237325" y="575250"/>
            <a:ext cx="7225500" cy="11577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lt1"/>
                </a:solidFill>
              </a:rPr>
              <a:t>1) Thinking or Cognition </a:t>
            </a:r>
            <a:endParaRPr sz="4000" b="1">
              <a:solidFill>
                <a:schemeClr val="lt1"/>
              </a:solidFill>
            </a:endParaRPr>
          </a:p>
        </p:txBody>
      </p:sp>
      <p:sp>
        <p:nvSpPr>
          <p:cNvPr id="7" name="Google Shape;476;p61">
            <a:extLst>
              <a:ext uri="{FF2B5EF4-FFF2-40B4-BE49-F238E27FC236}">
                <a16:creationId xmlns:a16="http://schemas.microsoft.com/office/drawing/2014/main" id="{0686E41F-6589-300F-B572-7CFD04F0584E}"/>
              </a:ext>
            </a:extLst>
          </p:cNvPr>
          <p:cNvSpPr/>
          <p:nvPr/>
        </p:nvSpPr>
        <p:spPr>
          <a:xfrm>
            <a:off x="9065500" y="2332801"/>
            <a:ext cx="2733300" cy="34941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4000" b="1">
              <a:solidFill>
                <a:schemeClr val="lt1"/>
              </a:solidFill>
            </a:endParaRPr>
          </a:p>
        </p:txBody>
      </p:sp>
      <p:sp>
        <p:nvSpPr>
          <p:cNvPr id="8" name="Google Shape;477;p61">
            <a:extLst>
              <a:ext uri="{FF2B5EF4-FFF2-40B4-BE49-F238E27FC236}">
                <a16:creationId xmlns:a16="http://schemas.microsoft.com/office/drawing/2014/main" id="{CB43C21C-C6DD-B38C-227B-1E6409D9A9DC}"/>
              </a:ext>
            </a:extLst>
          </p:cNvPr>
          <p:cNvSpPr txBox="1"/>
          <p:nvPr/>
        </p:nvSpPr>
        <p:spPr>
          <a:xfrm>
            <a:off x="9065500" y="2510101"/>
            <a:ext cx="2733300" cy="87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2800"/>
              <a:buFont typeface="Arial"/>
              <a:buNone/>
            </a:pPr>
            <a:r>
              <a:rPr lang="en" sz="1700" b="1" dirty="0">
                <a:solidFill>
                  <a:schemeClr val="lt1"/>
                </a:solidFill>
              </a:rPr>
              <a:t>Includes all of our internal mental processes and functions, for example:</a:t>
            </a:r>
            <a:endParaRPr sz="1700" b="1" dirty="0">
              <a:solidFill>
                <a:schemeClr val="lt1"/>
              </a:solidFill>
            </a:endParaRPr>
          </a:p>
        </p:txBody>
      </p:sp>
      <p:sp>
        <p:nvSpPr>
          <p:cNvPr id="9" name="Google Shape;478;p61">
            <a:extLst>
              <a:ext uri="{FF2B5EF4-FFF2-40B4-BE49-F238E27FC236}">
                <a16:creationId xmlns:a16="http://schemas.microsoft.com/office/drawing/2014/main" id="{2D685E22-C086-C926-50CE-575CF9F5514B}"/>
              </a:ext>
            </a:extLst>
          </p:cNvPr>
          <p:cNvSpPr/>
          <p:nvPr/>
        </p:nvSpPr>
        <p:spPr>
          <a:xfrm>
            <a:off x="9491500" y="3683476"/>
            <a:ext cx="1881300" cy="1917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800"/>
              <a:buFont typeface="Arial"/>
              <a:buNone/>
            </a:pPr>
            <a:r>
              <a:rPr lang="en" sz="1700" dirty="0">
                <a:solidFill>
                  <a:schemeClr val="lt1"/>
                </a:solidFill>
              </a:rPr>
              <a:t>Planning</a:t>
            </a:r>
            <a:endParaRPr sz="1700" dirty="0">
              <a:solidFill>
                <a:schemeClr val="lt1"/>
              </a:solidFill>
            </a:endParaRPr>
          </a:p>
          <a:p>
            <a:pPr marL="0" lvl="0" indent="0" algn="l" rtl="0">
              <a:spcBef>
                <a:spcPts val="0"/>
              </a:spcBef>
              <a:spcAft>
                <a:spcPts val="0"/>
              </a:spcAft>
              <a:buClr>
                <a:srgbClr val="000000"/>
              </a:buClr>
              <a:buSzPts val="2800"/>
              <a:buFont typeface="Arial"/>
              <a:buNone/>
            </a:pPr>
            <a:r>
              <a:rPr lang="en" sz="1700" dirty="0">
                <a:solidFill>
                  <a:schemeClr val="lt1"/>
                </a:solidFill>
              </a:rPr>
              <a:t>Calculating</a:t>
            </a:r>
            <a:endParaRPr sz="1700" dirty="0">
              <a:solidFill>
                <a:schemeClr val="lt1"/>
              </a:solidFill>
            </a:endParaRPr>
          </a:p>
          <a:p>
            <a:pPr marL="0" lvl="0" indent="0" algn="l" rtl="0">
              <a:spcBef>
                <a:spcPts val="0"/>
              </a:spcBef>
              <a:spcAft>
                <a:spcPts val="0"/>
              </a:spcAft>
              <a:buClr>
                <a:srgbClr val="000000"/>
              </a:buClr>
              <a:buSzPts val="2800"/>
              <a:buFont typeface="Arial"/>
              <a:buNone/>
            </a:pPr>
            <a:r>
              <a:rPr lang="en" sz="1700" dirty="0">
                <a:solidFill>
                  <a:schemeClr val="lt1"/>
                </a:solidFill>
              </a:rPr>
              <a:t>Self Awareness </a:t>
            </a:r>
            <a:endParaRPr sz="1700" dirty="0">
              <a:solidFill>
                <a:schemeClr val="lt1"/>
              </a:solidFill>
            </a:endParaRPr>
          </a:p>
          <a:p>
            <a:pPr marL="0" lvl="0" indent="0" algn="l" rtl="0">
              <a:spcBef>
                <a:spcPts val="0"/>
              </a:spcBef>
              <a:spcAft>
                <a:spcPts val="0"/>
              </a:spcAft>
              <a:buClr>
                <a:srgbClr val="000000"/>
              </a:buClr>
              <a:buSzPts val="2800"/>
              <a:buFont typeface="Arial"/>
              <a:buNone/>
            </a:pPr>
            <a:r>
              <a:rPr lang="en" sz="1700" dirty="0">
                <a:solidFill>
                  <a:schemeClr val="lt1"/>
                </a:solidFill>
              </a:rPr>
              <a:t>Sequencing</a:t>
            </a:r>
            <a:endParaRPr sz="1700" dirty="0">
              <a:solidFill>
                <a:schemeClr val="lt1"/>
              </a:solidFill>
            </a:endParaRPr>
          </a:p>
          <a:p>
            <a:pPr marL="0" lvl="0" indent="0" algn="l" rtl="0">
              <a:spcBef>
                <a:spcPts val="0"/>
              </a:spcBef>
              <a:spcAft>
                <a:spcPts val="0"/>
              </a:spcAft>
              <a:buClr>
                <a:srgbClr val="000000"/>
              </a:buClr>
              <a:buSzPts val="2800"/>
              <a:buFont typeface="Arial"/>
              <a:buNone/>
            </a:pPr>
            <a:r>
              <a:rPr lang="en" sz="1700" dirty="0">
                <a:solidFill>
                  <a:schemeClr val="lt1"/>
                </a:solidFill>
              </a:rPr>
              <a:t>Judgment</a:t>
            </a:r>
            <a:endParaRPr sz="1700" dirty="0">
              <a:solidFill>
                <a:schemeClr val="lt1"/>
              </a:solidFill>
            </a:endParaRPr>
          </a:p>
          <a:p>
            <a:pPr marL="0" lvl="0" indent="0" algn="l" rtl="0">
              <a:spcBef>
                <a:spcPts val="0"/>
              </a:spcBef>
              <a:spcAft>
                <a:spcPts val="0"/>
              </a:spcAft>
              <a:buClr>
                <a:srgbClr val="000000"/>
              </a:buClr>
              <a:buSzPts val="2800"/>
              <a:buFont typeface="Arial"/>
              <a:buNone/>
            </a:pPr>
            <a:r>
              <a:rPr lang="en" sz="1700" dirty="0">
                <a:solidFill>
                  <a:schemeClr val="lt1"/>
                </a:solidFill>
              </a:rPr>
              <a:t>Comprehension</a:t>
            </a:r>
            <a:endParaRPr sz="1700" dirty="0">
              <a:solidFill>
                <a:schemeClr val="lt1"/>
              </a:solidFill>
            </a:endParaRPr>
          </a:p>
          <a:p>
            <a:pPr marL="0" lvl="0" indent="0" algn="l" rtl="0">
              <a:spcBef>
                <a:spcPts val="0"/>
              </a:spcBef>
              <a:spcAft>
                <a:spcPts val="0"/>
              </a:spcAft>
              <a:buClr>
                <a:srgbClr val="000000"/>
              </a:buClr>
              <a:buSzPts val="2800"/>
              <a:buFont typeface="Arial"/>
              <a:buNone/>
            </a:pPr>
            <a:r>
              <a:rPr lang="en" sz="1700" dirty="0">
                <a:solidFill>
                  <a:schemeClr val="lt1"/>
                </a:solidFill>
              </a:rPr>
              <a:t>Contemplation</a:t>
            </a:r>
            <a:endParaRPr sz="1700" dirty="0">
              <a:solidFill>
                <a:schemeClr val="lt1"/>
              </a:solidFill>
            </a:endParaRPr>
          </a:p>
          <a:p>
            <a:pPr marL="0" lvl="0" indent="0" algn="l" rtl="0">
              <a:spcBef>
                <a:spcPts val="0"/>
              </a:spcBef>
              <a:spcAft>
                <a:spcPts val="0"/>
              </a:spcAft>
              <a:buClr>
                <a:srgbClr val="000000"/>
              </a:buClr>
              <a:buSzPts val="2800"/>
              <a:buFont typeface="Arial"/>
              <a:buNone/>
            </a:pPr>
            <a:endParaRPr dirty="0"/>
          </a:p>
        </p:txBody>
      </p:sp>
      <p:pic>
        <p:nvPicPr>
          <p:cNvPr id="10" name="Google Shape;479;p61">
            <a:extLst>
              <a:ext uri="{FF2B5EF4-FFF2-40B4-BE49-F238E27FC236}">
                <a16:creationId xmlns:a16="http://schemas.microsoft.com/office/drawing/2014/main" id="{3C3539EC-A02C-6162-1853-105C0D45368C}"/>
              </a:ext>
            </a:extLst>
          </p:cNvPr>
          <p:cNvPicPr preferRelativeResize="0"/>
          <p:nvPr/>
        </p:nvPicPr>
        <p:blipFill rotWithShape="1">
          <a:blip r:embed="rId4">
            <a:alphaModFix/>
          </a:blip>
          <a:srcRect t="9153" b="4243"/>
          <a:stretch/>
        </p:blipFill>
        <p:spPr>
          <a:xfrm>
            <a:off x="113350" y="1939925"/>
            <a:ext cx="8952150" cy="3886976"/>
          </a:xfrm>
          <a:prstGeom prst="rect">
            <a:avLst/>
          </a:prstGeom>
          <a:noFill/>
          <a:ln>
            <a:noFill/>
          </a:ln>
        </p:spPr>
      </p:pic>
    </p:spTree>
    <p:extLst>
      <p:ext uri="{BB962C8B-B14F-4D97-AF65-F5344CB8AC3E}">
        <p14:creationId xmlns:p14="http://schemas.microsoft.com/office/powerpoint/2010/main" val="2137943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295;g2ec74927de7_0_244">
            <a:extLst>
              <a:ext uri="{FF2B5EF4-FFF2-40B4-BE49-F238E27FC236}">
                <a16:creationId xmlns:a16="http://schemas.microsoft.com/office/drawing/2014/main" id="{E4F73EE3-1806-9580-7F67-C8057108FA01}"/>
              </a:ext>
            </a:extLst>
          </p:cNvPr>
          <p:cNvSpPr/>
          <p:nvPr/>
        </p:nvSpPr>
        <p:spPr>
          <a:xfrm>
            <a:off x="1" y="636154"/>
            <a:ext cx="7930342"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Functions of the Brain</a:t>
            </a:r>
            <a:endParaRPr sz="3600" dirty="0">
              <a:solidFill>
                <a:schemeClr val="bg1"/>
              </a:solidFill>
              <a:latin typeface="Calibri" panose="020F0502020204030204" pitchFamily="34" charset="0"/>
            </a:endParaRPr>
          </a:p>
        </p:txBody>
      </p:sp>
      <p:pic>
        <p:nvPicPr>
          <p:cNvPr id="4" name="Google Shape;467;p60">
            <a:extLst>
              <a:ext uri="{FF2B5EF4-FFF2-40B4-BE49-F238E27FC236}">
                <a16:creationId xmlns:a16="http://schemas.microsoft.com/office/drawing/2014/main" id="{A68EE1AF-E986-3118-4BCD-9E18D03A062E}"/>
              </a:ext>
            </a:extLst>
          </p:cNvPr>
          <p:cNvPicPr preferRelativeResize="0"/>
          <p:nvPr/>
        </p:nvPicPr>
        <p:blipFill>
          <a:blip r:embed="rId4">
            <a:alphaModFix amt="70000"/>
          </a:blip>
          <a:stretch>
            <a:fillRect/>
          </a:stretch>
        </p:blipFill>
        <p:spPr>
          <a:xfrm>
            <a:off x="1641407" y="2796037"/>
            <a:ext cx="2359117" cy="2313401"/>
          </a:xfrm>
          <a:prstGeom prst="rect">
            <a:avLst/>
          </a:prstGeom>
          <a:noFill/>
          <a:ln>
            <a:noFill/>
          </a:ln>
        </p:spPr>
      </p:pic>
      <p:sp>
        <p:nvSpPr>
          <p:cNvPr id="5" name="Google Shape;468;p60">
            <a:extLst>
              <a:ext uri="{FF2B5EF4-FFF2-40B4-BE49-F238E27FC236}">
                <a16:creationId xmlns:a16="http://schemas.microsoft.com/office/drawing/2014/main" id="{7B2C43F1-45AF-EAE2-86D2-085143F3E073}"/>
              </a:ext>
            </a:extLst>
          </p:cNvPr>
          <p:cNvSpPr/>
          <p:nvPr/>
        </p:nvSpPr>
        <p:spPr>
          <a:xfrm>
            <a:off x="4336775" y="2197563"/>
            <a:ext cx="3515400" cy="35103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lt1"/>
                </a:solidFill>
              </a:rPr>
              <a:t>2) Sensing</a:t>
            </a:r>
            <a:endParaRPr sz="4000" b="1" dirty="0">
              <a:solidFill>
                <a:schemeClr val="lt1"/>
              </a:solidFill>
            </a:endParaRPr>
          </a:p>
        </p:txBody>
      </p:sp>
      <p:pic>
        <p:nvPicPr>
          <p:cNvPr id="6" name="Google Shape;469;p60">
            <a:extLst>
              <a:ext uri="{FF2B5EF4-FFF2-40B4-BE49-F238E27FC236}">
                <a16:creationId xmlns:a16="http://schemas.microsoft.com/office/drawing/2014/main" id="{0A874BE2-67DC-69C1-C1CA-EAC822D78DAD}"/>
              </a:ext>
            </a:extLst>
          </p:cNvPr>
          <p:cNvPicPr preferRelativeResize="0"/>
          <p:nvPr/>
        </p:nvPicPr>
        <p:blipFill rotWithShape="1">
          <a:blip r:embed="rId5">
            <a:alphaModFix amt="70000"/>
          </a:blip>
          <a:srcRect l="5776" t="6475" r="4665" b="6248"/>
          <a:stretch/>
        </p:blipFill>
        <p:spPr>
          <a:xfrm>
            <a:off x="8188425" y="2819299"/>
            <a:ext cx="2791500" cy="2266875"/>
          </a:xfrm>
          <a:prstGeom prst="rect">
            <a:avLst/>
          </a:prstGeom>
          <a:noFill/>
          <a:ln>
            <a:noFill/>
          </a:ln>
        </p:spPr>
      </p:pic>
    </p:spTree>
    <p:extLst>
      <p:ext uri="{BB962C8B-B14F-4D97-AF65-F5344CB8AC3E}">
        <p14:creationId xmlns:p14="http://schemas.microsoft.com/office/powerpoint/2010/main" val="1552412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494;p63">
            <a:extLst>
              <a:ext uri="{FF2B5EF4-FFF2-40B4-BE49-F238E27FC236}">
                <a16:creationId xmlns:a16="http://schemas.microsoft.com/office/drawing/2014/main" id="{0F7FF7F7-A7BF-AA3B-B757-78BE82ABA469}"/>
              </a:ext>
            </a:extLst>
          </p:cNvPr>
          <p:cNvSpPr/>
          <p:nvPr/>
        </p:nvSpPr>
        <p:spPr>
          <a:xfrm>
            <a:off x="1182025" y="464650"/>
            <a:ext cx="7225500" cy="12315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lt1"/>
                </a:solidFill>
              </a:rPr>
              <a:t>2) Sensing </a:t>
            </a:r>
            <a:endParaRPr sz="4000" b="1">
              <a:solidFill>
                <a:schemeClr val="lt1"/>
              </a:solidFill>
            </a:endParaRPr>
          </a:p>
        </p:txBody>
      </p:sp>
      <p:pic>
        <p:nvPicPr>
          <p:cNvPr id="4" name="Google Shape;495;p63">
            <a:extLst>
              <a:ext uri="{FF2B5EF4-FFF2-40B4-BE49-F238E27FC236}">
                <a16:creationId xmlns:a16="http://schemas.microsoft.com/office/drawing/2014/main" id="{C696BEAD-F20A-9DDF-5B82-DF51860C95F1}"/>
              </a:ext>
            </a:extLst>
          </p:cNvPr>
          <p:cNvPicPr preferRelativeResize="0"/>
          <p:nvPr/>
        </p:nvPicPr>
        <p:blipFill rotWithShape="1">
          <a:blip r:embed="rId4">
            <a:alphaModFix/>
          </a:blip>
          <a:srcRect t="7732"/>
          <a:stretch/>
        </p:blipFill>
        <p:spPr>
          <a:xfrm>
            <a:off x="385775" y="1939925"/>
            <a:ext cx="8505748" cy="3945450"/>
          </a:xfrm>
          <a:prstGeom prst="rect">
            <a:avLst/>
          </a:prstGeom>
          <a:noFill/>
          <a:ln>
            <a:noFill/>
          </a:ln>
        </p:spPr>
      </p:pic>
      <p:sp>
        <p:nvSpPr>
          <p:cNvPr id="5" name="Google Shape;496;p63">
            <a:extLst>
              <a:ext uri="{FF2B5EF4-FFF2-40B4-BE49-F238E27FC236}">
                <a16:creationId xmlns:a16="http://schemas.microsoft.com/office/drawing/2014/main" id="{706E59BF-53DF-7D52-24F3-2909CF7CD294}"/>
              </a:ext>
            </a:extLst>
          </p:cNvPr>
          <p:cNvSpPr/>
          <p:nvPr/>
        </p:nvSpPr>
        <p:spPr>
          <a:xfrm>
            <a:off x="9075391" y="3122411"/>
            <a:ext cx="2733300" cy="23505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4000" b="1">
              <a:solidFill>
                <a:schemeClr val="lt1"/>
              </a:solidFill>
            </a:endParaRPr>
          </a:p>
        </p:txBody>
      </p:sp>
      <p:sp>
        <p:nvSpPr>
          <p:cNvPr id="6" name="Google Shape;497;p63">
            <a:extLst>
              <a:ext uri="{FF2B5EF4-FFF2-40B4-BE49-F238E27FC236}">
                <a16:creationId xmlns:a16="http://schemas.microsoft.com/office/drawing/2014/main" id="{547E9FE1-E4CA-418B-BBD0-EC27160C8B4A}"/>
              </a:ext>
            </a:extLst>
          </p:cNvPr>
          <p:cNvSpPr txBox="1"/>
          <p:nvPr/>
        </p:nvSpPr>
        <p:spPr>
          <a:xfrm>
            <a:off x="9112266" y="3267136"/>
            <a:ext cx="2733300" cy="629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2800"/>
              <a:buFont typeface="Arial"/>
              <a:buNone/>
            </a:pPr>
            <a:r>
              <a:rPr lang="en" sz="1700" b="1">
                <a:solidFill>
                  <a:schemeClr val="lt1"/>
                </a:solidFill>
              </a:rPr>
              <a:t>The ability to use our 5 senses:</a:t>
            </a:r>
            <a:endParaRPr sz="1700" b="1">
              <a:solidFill>
                <a:schemeClr val="lt1"/>
              </a:solidFill>
            </a:endParaRPr>
          </a:p>
        </p:txBody>
      </p:sp>
      <p:sp>
        <p:nvSpPr>
          <p:cNvPr id="11" name="Google Shape;498;p63">
            <a:extLst>
              <a:ext uri="{FF2B5EF4-FFF2-40B4-BE49-F238E27FC236}">
                <a16:creationId xmlns:a16="http://schemas.microsoft.com/office/drawing/2014/main" id="{355F307B-1485-5AF2-009C-66AE9E433267}"/>
              </a:ext>
            </a:extLst>
          </p:cNvPr>
          <p:cNvSpPr/>
          <p:nvPr/>
        </p:nvSpPr>
        <p:spPr>
          <a:xfrm>
            <a:off x="9501391" y="3896836"/>
            <a:ext cx="1881300" cy="1401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2800"/>
              <a:buFont typeface="Arial"/>
              <a:buNone/>
            </a:pPr>
            <a:r>
              <a:rPr lang="en" sz="1700">
                <a:solidFill>
                  <a:schemeClr val="lt1"/>
                </a:solidFill>
              </a:rPr>
              <a:t>Seeing</a:t>
            </a:r>
            <a:endParaRPr sz="1700">
              <a:solidFill>
                <a:schemeClr val="lt1"/>
              </a:solidFill>
            </a:endParaRPr>
          </a:p>
          <a:p>
            <a:pPr marL="0" lvl="0" indent="0" algn="ctr" rtl="0">
              <a:spcBef>
                <a:spcPts val="0"/>
              </a:spcBef>
              <a:spcAft>
                <a:spcPts val="0"/>
              </a:spcAft>
              <a:buClr>
                <a:srgbClr val="000000"/>
              </a:buClr>
              <a:buSzPts val="2800"/>
              <a:buFont typeface="Arial"/>
              <a:buNone/>
            </a:pPr>
            <a:r>
              <a:rPr lang="en" sz="1700">
                <a:solidFill>
                  <a:schemeClr val="lt1"/>
                </a:solidFill>
              </a:rPr>
              <a:t>Hearing</a:t>
            </a:r>
            <a:endParaRPr sz="1700">
              <a:solidFill>
                <a:schemeClr val="lt1"/>
              </a:solidFill>
            </a:endParaRPr>
          </a:p>
          <a:p>
            <a:pPr marL="0" lvl="0" indent="0" algn="ctr" rtl="0">
              <a:spcBef>
                <a:spcPts val="0"/>
              </a:spcBef>
              <a:spcAft>
                <a:spcPts val="0"/>
              </a:spcAft>
              <a:buClr>
                <a:srgbClr val="000000"/>
              </a:buClr>
              <a:buSzPts val="2800"/>
              <a:buFont typeface="Arial"/>
              <a:buNone/>
            </a:pPr>
            <a:r>
              <a:rPr lang="en" sz="1700">
                <a:solidFill>
                  <a:schemeClr val="lt1"/>
                </a:solidFill>
              </a:rPr>
              <a:t>Smelling</a:t>
            </a:r>
            <a:endParaRPr sz="1700">
              <a:solidFill>
                <a:schemeClr val="lt1"/>
              </a:solidFill>
            </a:endParaRPr>
          </a:p>
          <a:p>
            <a:pPr marL="0" lvl="0" indent="0" algn="ctr" rtl="0">
              <a:spcBef>
                <a:spcPts val="0"/>
              </a:spcBef>
              <a:spcAft>
                <a:spcPts val="0"/>
              </a:spcAft>
              <a:buClr>
                <a:srgbClr val="000000"/>
              </a:buClr>
              <a:buSzPts val="2800"/>
              <a:buFont typeface="Arial"/>
              <a:buNone/>
            </a:pPr>
            <a:r>
              <a:rPr lang="en" sz="1700">
                <a:solidFill>
                  <a:schemeClr val="lt1"/>
                </a:solidFill>
              </a:rPr>
              <a:t>Feeling</a:t>
            </a:r>
            <a:endParaRPr sz="1700">
              <a:solidFill>
                <a:schemeClr val="lt1"/>
              </a:solidFill>
            </a:endParaRPr>
          </a:p>
          <a:p>
            <a:pPr marL="0" lvl="0" indent="0" algn="ctr" rtl="0">
              <a:spcBef>
                <a:spcPts val="0"/>
              </a:spcBef>
              <a:spcAft>
                <a:spcPts val="0"/>
              </a:spcAft>
              <a:buClr>
                <a:srgbClr val="000000"/>
              </a:buClr>
              <a:buSzPts val="2800"/>
              <a:buFont typeface="Arial"/>
              <a:buNone/>
            </a:pPr>
            <a:r>
              <a:rPr lang="en" sz="1700">
                <a:solidFill>
                  <a:schemeClr val="lt1"/>
                </a:solidFill>
              </a:rPr>
              <a:t>Tasting</a:t>
            </a:r>
            <a:endParaRPr sz="1700">
              <a:solidFill>
                <a:schemeClr val="lt1"/>
              </a:solidFill>
            </a:endParaRPr>
          </a:p>
          <a:p>
            <a:pPr marL="0" lvl="0" indent="0" algn="l" rtl="0">
              <a:spcBef>
                <a:spcPts val="0"/>
              </a:spcBef>
              <a:spcAft>
                <a:spcPts val="0"/>
              </a:spcAft>
              <a:buClr>
                <a:srgbClr val="000000"/>
              </a:buClr>
              <a:buSzPts val="2800"/>
              <a:buFont typeface="Arial"/>
              <a:buNone/>
            </a:pPr>
            <a:endParaRPr/>
          </a:p>
        </p:txBody>
      </p:sp>
    </p:spTree>
    <p:extLst>
      <p:ext uri="{BB962C8B-B14F-4D97-AF65-F5344CB8AC3E}">
        <p14:creationId xmlns:p14="http://schemas.microsoft.com/office/powerpoint/2010/main" val="3268578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295;g2ec74927de7_0_244">
            <a:extLst>
              <a:ext uri="{FF2B5EF4-FFF2-40B4-BE49-F238E27FC236}">
                <a16:creationId xmlns:a16="http://schemas.microsoft.com/office/drawing/2014/main" id="{E4F73EE3-1806-9580-7F67-C8057108FA01}"/>
              </a:ext>
            </a:extLst>
          </p:cNvPr>
          <p:cNvSpPr/>
          <p:nvPr/>
        </p:nvSpPr>
        <p:spPr>
          <a:xfrm>
            <a:off x="1" y="636154"/>
            <a:ext cx="7930342"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Functions of the Brain</a:t>
            </a:r>
            <a:endParaRPr sz="3600" dirty="0">
              <a:solidFill>
                <a:schemeClr val="bg1"/>
              </a:solidFill>
              <a:latin typeface="Calibri" panose="020F0502020204030204" pitchFamily="34" charset="0"/>
            </a:endParaRPr>
          </a:p>
        </p:txBody>
      </p:sp>
      <p:pic>
        <p:nvPicPr>
          <p:cNvPr id="4" name="Google Shape;467;p60">
            <a:extLst>
              <a:ext uri="{FF2B5EF4-FFF2-40B4-BE49-F238E27FC236}">
                <a16:creationId xmlns:a16="http://schemas.microsoft.com/office/drawing/2014/main" id="{A68EE1AF-E986-3118-4BCD-9E18D03A062E}"/>
              </a:ext>
            </a:extLst>
          </p:cNvPr>
          <p:cNvPicPr preferRelativeResize="0"/>
          <p:nvPr/>
        </p:nvPicPr>
        <p:blipFill>
          <a:blip r:embed="rId4">
            <a:alphaModFix amt="70000"/>
          </a:blip>
          <a:stretch>
            <a:fillRect/>
          </a:stretch>
        </p:blipFill>
        <p:spPr>
          <a:xfrm>
            <a:off x="1641407" y="2796037"/>
            <a:ext cx="2359117" cy="2313401"/>
          </a:xfrm>
          <a:prstGeom prst="rect">
            <a:avLst/>
          </a:prstGeom>
          <a:noFill/>
          <a:ln>
            <a:noFill/>
          </a:ln>
        </p:spPr>
      </p:pic>
      <p:sp>
        <p:nvSpPr>
          <p:cNvPr id="5" name="Google Shape;468;p60">
            <a:extLst>
              <a:ext uri="{FF2B5EF4-FFF2-40B4-BE49-F238E27FC236}">
                <a16:creationId xmlns:a16="http://schemas.microsoft.com/office/drawing/2014/main" id="{7B2C43F1-45AF-EAE2-86D2-085143F3E073}"/>
              </a:ext>
            </a:extLst>
          </p:cNvPr>
          <p:cNvSpPr/>
          <p:nvPr/>
        </p:nvSpPr>
        <p:spPr>
          <a:xfrm>
            <a:off x="4336775" y="2197563"/>
            <a:ext cx="3515400" cy="35103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lt1"/>
                </a:solidFill>
              </a:rPr>
              <a:t>3) Emotion or Feeling</a:t>
            </a:r>
            <a:endParaRPr sz="4000" b="1" dirty="0">
              <a:solidFill>
                <a:schemeClr val="lt1"/>
              </a:solidFill>
            </a:endParaRPr>
          </a:p>
        </p:txBody>
      </p:sp>
      <p:pic>
        <p:nvPicPr>
          <p:cNvPr id="6" name="Google Shape;469;p60">
            <a:extLst>
              <a:ext uri="{FF2B5EF4-FFF2-40B4-BE49-F238E27FC236}">
                <a16:creationId xmlns:a16="http://schemas.microsoft.com/office/drawing/2014/main" id="{0A874BE2-67DC-69C1-C1CA-EAC822D78DAD}"/>
              </a:ext>
            </a:extLst>
          </p:cNvPr>
          <p:cNvPicPr preferRelativeResize="0"/>
          <p:nvPr/>
        </p:nvPicPr>
        <p:blipFill rotWithShape="1">
          <a:blip r:embed="rId5">
            <a:alphaModFix amt="70000"/>
          </a:blip>
          <a:srcRect l="5776" t="6475" r="4665" b="6248"/>
          <a:stretch/>
        </p:blipFill>
        <p:spPr>
          <a:xfrm>
            <a:off x="8188425" y="2819299"/>
            <a:ext cx="2791500" cy="2266875"/>
          </a:xfrm>
          <a:prstGeom prst="rect">
            <a:avLst/>
          </a:prstGeom>
          <a:noFill/>
          <a:ln>
            <a:noFill/>
          </a:ln>
        </p:spPr>
      </p:pic>
    </p:spTree>
    <p:extLst>
      <p:ext uri="{BB962C8B-B14F-4D97-AF65-F5344CB8AC3E}">
        <p14:creationId xmlns:p14="http://schemas.microsoft.com/office/powerpoint/2010/main" val="265988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87;g2ec74927de7_0_184">
            <a:extLst>
              <a:ext uri="{FF2B5EF4-FFF2-40B4-BE49-F238E27FC236}">
                <a16:creationId xmlns:a16="http://schemas.microsoft.com/office/drawing/2014/main" id="{B07AC0C0-9197-EA1B-95DB-793C20A1B883}"/>
              </a:ext>
            </a:extLst>
          </p:cNvPr>
          <p:cNvSpPr/>
          <p:nvPr/>
        </p:nvSpPr>
        <p:spPr>
          <a:xfrm>
            <a:off x="0" y="2832482"/>
            <a:ext cx="12192000" cy="841194"/>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solidFill>
                  <a:schemeClr val="bg1"/>
                </a:solidFill>
                <a:latin typeface="Calibri" panose="020F0502020204030204" pitchFamily="34" charset="0"/>
                <a:cs typeface="Calibri" panose="020F0502020204030204" pitchFamily="34" charset="0"/>
              </a:rPr>
              <a:t>How is the Brain Involved in Mental Health?</a:t>
            </a:r>
            <a:endParaRPr sz="3200" dirty="0">
              <a:solidFill>
                <a:schemeClr val="bg1"/>
              </a:solidFill>
              <a:latin typeface="Calibri" panose="020F0502020204030204" pitchFamily="34" charset="0"/>
              <a:cs typeface="Calibri" panose="020F0502020204030204" pitchFamily="34" charset="0"/>
            </a:endParaRPr>
          </a:p>
        </p:txBody>
      </p:sp>
      <p:sp>
        <p:nvSpPr>
          <p:cNvPr id="6" name="Google Shape;289;g2ec74927de7_0_184">
            <a:extLst>
              <a:ext uri="{FF2B5EF4-FFF2-40B4-BE49-F238E27FC236}">
                <a16:creationId xmlns:a16="http://schemas.microsoft.com/office/drawing/2014/main" id="{76603A80-1740-2067-4AAD-567890320164}"/>
              </a:ext>
            </a:extLst>
          </p:cNvPr>
          <p:cNvSpPr/>
          <p:nvPr/>
        </p:nvSpPr>
        <p:spPr>
          <a:xfrm>
            <a:off x="3342983" y="1299107"/>
            <a:ext cx="5065551" cy="897245"/>
          </a:xfrm>
          <a:prstGeom prst="roundRect">
            <a:avLst>
              <a:gd name="adj" fmla="val 16667"/>
            </a:avLst>
          </a:prstGeom>
          <a:solidFill>
            <a:srgbClr val="11AEE1"/>
          </a:solidFill>
          <a:ln w="9525" cap="flat" cmpd="sng">
            <a:solidFill>
              <a:srgbClr val="11AEE1"/>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Clr>
                <a:schemeClr val="dk1"/>
              </a:buClr>
              <a:buSzPts val="2700"/>
              <a:buFont typeface="Arial"/>
              <a:buNone/>
            </a:pPr>
            <a:r>
              <a:rPr lang="en" sz="3600" b="1" dirty="0">
                <a:solidFill>
                  <a:schemeClr val="lt1"/>
                </a:solidFill>
                <a:latin typeface="Calibri"/>
                <a:ea typeface="Calibri"/>
                <a:cs typeface="Calibri"/>
                <a:sym typeface="Calibri"/>
              </a:rPr>
              <a:t>Topic B:</a:t>
            </a:r>
            <a:endParaRPr sz="1600" dirty="0">
              <a:solidFill>
                <a:schemeClr val="lt1"/>
              </a:solidFill>
              <a:latin typeface="Calibri" panose="020F0502020204030204" pitchFamily="34" charset="0"/>
            </a:endParaRPr>
          </a:p>
        </p:txBody>
      </p:sp>
      <p:sp>
        <p:nvSpPr>
          <p:cNvPr id="7" name="TextBox 6">
            <a:extLst>
              <a:ext uri="{FF2B5EF4-FFF2-40B4-BE49-F238E27FC236}">
                <a16:creationId xmlns:a16="http://schemas.microsoft.com/office/drawing/2014/main" id="{8B09F6F9-F52A-6D1E-E947-9F07A4E8BE24}"/>
              </a:ext>
            </a:extLst>
          </p:cNvPr>
          <p:cNvSpPr txBox="1"/>
          <p:nvPr/>
        </p:nvSpPr>
        <p:spPr>
          <a:xfrm>
            <a:off x="3704234" y="4309806"/>
            <a:ext cx="434304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a:t>
            </a:r>
            <a:r>
              <a:rPr lang="en-US" sz="2400" dirty="0">
                <a:highlight>
                  <a:srgbClr val="FFFF00"/>
                </a:highlight>
                <a:latin typeface="Calibri" panose="020F0502020204030204" pitchFamily="34" charset="0"/>
                <a:cs typeface="Calibri" panose="020F0502020204030204" pitchFamily="34" charset="0"/>
              </a:rPr>
              <a:t>Insert teacher / facilitator name</a:t>
            </a:r>
            <a:r>
              <a:rPr lang="en-US"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1927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Google Shape;513;p65">
            <a:extLst>
              <a:ext uri="{FF2B5EF4-FFF2-40B4-BE49-F238E27FC236}">
                <a16:creationId xmlns:a16="http://schemas.microsoft.com/office/drawing/2014/main" id="{E72DABBA-EE89-19B1-192C-AB9AF20AC16B}"/>
              </a:ext>
            </a:extLst>
          </p:cNvPr>
          <p:cNvSpPr/>
          <p:nvPr/>
        </p:nvSpPr>
        <p:spPr>
          <a:xfrm>
            <a:off x="1025900" y="507000"/>
            <a:ext cx="7225500" cy="11706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lt1"/>
                </a:solidFill>
              </a:rPr>
              <a:t>3) Emotion or Feeling </a:t>
            </a:r>
            <a:endParaRPr sz="4000" b="1" dirty="0">
              <a:solidFill>
                <a:schemeClr val="lt1"/>
              </a:solidFill>
            </a:endParaRPr>
          </a:p>
        </p:txBody>
      </p:sp>
      <p:sp>
        <p:nvSpPr>
          <p:cNvPr id="7" name="Google Shape;514;p65">
            <a:extLst>
              <a:ext uri="{FF2B5EF4-FFF2-40B4-BE49-F238E27FC236}">
                <a16:creationId xmlns:a16="http://schemas.microsoft.com/office/drawing/2014/main" id="{BEF77615-C790-CAE2-4575-DFC5C80AF110}"/>
              </a:ext>
            </a:extLst>
          </p:cNvPr>
          <p:cNvSpPr/>
          <p:nvPr/>
        </p:nvSpPr>
        <p:spPr>
          <a:xfrm>
            <a:off x="9065500" y="1267025"/>
            <a:ext cx="2733300" cy="45033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4000" b="1">
              <a:solidFill>
                <a:schemeClr val="lt1"/>
              </a:solidFill>
            </a:endParaRPr>
          </a:p>
        </p:txBody>
      </p:sp>
      <p:sp>
        <p:nvSpPr>
          <p:cNvPr id="8" name="Google Shape;515;p65">
            <a:extLst>
              <a:ext uri="{FF2B5EF4-FFF2-40B4-BE49-F238E27FC236}">
                <a16:creationId xmlns:a16="http://schemas.microsoft.com/office/drawing/2014/main" id="{752F3288-62EC-2319-FA0F-AC6B2A955FE9}"/>
              </a:ext>
            </a:extLst>
          </p:cNvPr>
          <p:cNvSpPr txBox="1"/>
          <p:nvPr/>
        </p:nvSpPr>
        <p:spPr>
          <a:xfrm>
            <a:off x="9129325" y="1521050"/>
            <a:ext cx="2605650" cy="8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2800"/>
              <a:buFont typeface="Arial"/>
              <a:buNone/>
            </a:pPr>
            <a:r>
              <a:rPr lang="en" b="1" dirty="0">
                <a:solidFill>
                  <a:schemeClr val="lt1"/>
                </a:solidFill>
                <a:latin typeface="Calibri"/>
                <a:ea typeface="Calibri"/>
                <a:cs typeface="Calibri"/>
                <a:sym typeface="Calibri"/>
              </a:rPr>
              <a:t>The ability to experience, label, describe and express feelings:</a:t>
            </a:r>
            <a:endParaRPr b="1" dirty="0">
              <a:solidFill>
                <a:schemeClr val="lt1"/>
              </a:solidFill>
              <a:latin typeface="Calibri"/>
              <a:ea typeface="Calibri"/>
              <a:cs typeface="Calibri"/>
              <a:sym typeface="Calibri"/>
            </a:endParaRPr>
          </a:p>
        </p:txBody>
      </p:sp>
      <p:sp>
        <p:nvSpPr>
          <p:cNvPr id="9" name="Google Shape;516;p65">
            <a:extLst>
              <a:ext uri="{FF2B5EF4-FFF2-40B4-BE49-F238E27FC236}">
                <a16:creationId xmlns:a16="http://schemas.microsoft.com/office/drawing/2014/main" id="{739C8840-9169-24C3-7D2A-30EC871F2FA3}"/>
              </a:ext>
            </a:extLst>
          </p:cNvPr>
          <p:cNvSpPr txBox="1"/>
          <p:nvPr/>
        </p:nvSpPr>
        <p:spPr>
          <a:xfrm>
            <a:off x="9335200" y="2405750"/>
            <a:ext cx="2193900" cy="3032700"/>
          </a:xfrm>
          <a:prstGeom prst="rect">
            <a:avLst/>
          </a:prstGeom>
          <a:noFill/>
          <a:ln>
            <a:noFill/>
          </a:ln>
        </p:spPr>
        <p:txBody>
          <a:bodyPr spcFirstLastPara="1" wrap="square" lIns="91425" tIns="45700" rIns="91425" bIns="45700" anchor="t" anchorCtr="0">
            <a:noAutofit/>
          </a:bodyPr>
          <a:lstStyle/>
          <a:p>
            <a:pPr marL="457200" lvl="0" indent="-336550" algn="l" rtl="0">
              <a:spcBef>
                <a:spcPts val="0"/>
              </a:spcBef>
              <a:spcAft>
                <a:spcPts val="0"/>
              </a:spcAft>
              <a:buClr>
                <a:schemeClr val="lt1"/>
              </a:buClr>
              <a:buSzPts val="1700"/>
              <a:buFont typeface="Calibri"/>
              <a:buChar char="●"/>
            </a:pPr>
            <a:r>
              <a:rPr lang="en" dirty="0">
                <a:solidFill>
                  <a:schemeClr val="lt1"/>
                </a:solidFill>
                <a:latin typeface="Calibri"/>
                <a:ea typeface="Calibri"/>
                <a:cs typeface="Calibri"/>
                <a:sym typeface="Calibri"/>
              </a:rPr>
              <a:t>Joy</a:t>
            </a:r>
            <a:endParaRPr dirty="0">
              <a:solidFill>
                <a:schemeClr val="lt1"/>
              </a:solidFill>
              <a:latin typeface="Calibri"/>
              <a:ea typeface="Calibri"/>
              <a:cs typeface="Calibri"/>
              <a:sym typeface="Calibri"/>
            </a:endParaRPr>
          </a:p>
          <a:p>
            <a:pPr marL="457200" lvl="0" indent="-336550" algn="l" rtl="0">
              <a:spcBef>
                <a:spcPts val="0"/>
              </a:spcBef>
              <a:spcAft>
                <a:spcPts val="0"/>
              </a:spcAft>
              <a:buClr>
                <a:schemeClr val="lt1"/>
              </a:buClr>
              <a:buSzPts val="1700"/>
              <a:buFont typeface="Calibri"/>
              <a:buChar char="●"/>
            </a:pPr>
            <a:r>
              <a:rPr lang="en" dirty="0">
                <a:solidFill>
                  <a:schemeClr val="lt1"/>
                </a:solidFill>
                <a:latin typeface="Calibri"/>
                <a:ea typeface="Calibri"/>
                <a:cs typeface="Calibri"/>
                <a:sym typeface="Calibri"/>
              </a:rPr>
              <a:t>Anger</a:t>
            </a:r>
            <a:endParaRPr dirty="0">
              <a:solidFill>
                <a:schemeClr val="lt1"/>
              </a:solidFill>
              <a:latin typeface="Calibri"/>
              <a:ea typeface="Calibri"/>
              <a:cs typeface="Calibri"/>
              <a:sym typeface="Calibri"/>
            </a:endParaRPr>
          </a:p>
          <a:p>
            <a:pPr marL="457200" lvl="0" indent="-336550" algn="l" rtl="0">
              <a:spcBef>
                <a:spcPts val="0"/>
              </a:spcBef>
              <a:spcAft>
                <a:spcPts val="0"/>
              </a:spcAft>
              <a:buClr>
                <a:schemeClr val="lt1"/>
              </a:buClr>
              <a:buSzPts val="1700"/>
              <a:buFont typeface="Calibri"/>
              <a:buChar char="●"/>
            </a:pPr>
            <a:r>
              <a:rPr lang="en" dirty="0">
                <a:solidFill>
                  <a:schemeClr val="lt1"/>
                </a:solidFill>
                <a:latin typeface="Calibri"/>
                <a:ea typeface="Calibri"/>
                <a:cs typeface="Calibri"/>
                <a:sym typeface="Calibri"/>
              </a:rPr>
              <a:t>Sadness</a:t>
            </a:r>
            <a:endParaRPr dirty="0">
              <a:solidFill>
                <a:schemeClr val="lt1"/>
              </a:solidFill>
              <a:latin typeface="Calibri"/>
              <a:ea typeface="Calibri"/>
              <a:cs typeface="Calibri"/>
              <a:sym typeface="Calibri"/>
            </a:endParaRPr>
          </a:p>
          <a:p>
            <a:pPr marL="457200" lvl="0" indent="-336550" algn="l" rtl="0">
              <a:spcBef>
                <a:spcPts val="0"/>
              </a:spcBef>
              <a:spcAft>
                <a:spcPts val="0"/>
              </a:spcAft>
              <a:buClr>
                <a:schemeClr val="lt1"/>
              </a:buClr>
              <a:buSzPts val="1700"/>
              <a:buFont typeface="Calibri"/>
              <a:buChar char="●"/>
            </a:pPr>
            <a:r>
              <a:rPr lang="en" dirty="0">
                <a:solidFill>
                  <a:schemeClr val="lt1"/>
                </a:solidFill>
                <a:latin typeface="Calibri"/>
                <a:ea typeface="Calibri"/>
                <a:cs typeface="Calibri"/>
                <a:sym typeface="Calibri"/>
              </a:rPr>
              <a:t>Hope</a:t>
            </a:r>
            <a:endParaRPr dirty="0">
              <a:solidFill>
                <a:schemeClr val="lt1"/>
              </a:solidFill>
              <a:latin typeface="Calibri"/>
              <a:ea typeface="Calibri"/>
              <a:cs typeface="Calibri"/>
              <a:sym typeface="Calibri"/>
            </a:endParaRPr>
          </a:p>
          <a:p>
            <a:pPr marL="457200" lvl="0" indent="-336550" algn="l" rtl="0">
              <a:spcBef>
                <a:spcPts val="0"/>
              </a:spcBef>
              <a:spcAft>
                <a:spcPts val="0"/>
              </a:spcAft>
              <a:buClr>
                <a:schemeClr val="lt1"/>
              </a:buClr>
              <a:buSzPts val="1700"/>
              <a:buFont typeface="Calibri"/>
              <a:buChar char="●"/>
            </a:pPr>
            <a:r>
              <a:rPr lang="en" dirty="0">
                <a:solidFill>
                  <a:schemeClr val="lt1"/>
                </a:solidFill>
                <a:latin typeface="Calibri"/>
                <a:ea typeface="Calibri"/>
                <a:cs typeface="Calibri"/>
                <a:sym typeface="Calibri"/>
              </a:rPr>
              <a:t>Happiness</a:t>
            </a:r>
            <a:endParaRPr dirty="0">
              <a:solidFill>
                <a:schemeClr val="lt1"/>
              </a:solidFill>
              <a:latin typeface="Calibri"/>
              <a:ea typeface="Calibri"/>
              <a:cs typeface="Calibri"/>
              <a:sym typeface="Calibri"/>
            </a:endParaRPr>
          </a:p>
          <a:p>
            <a:pPr marL="457200" lvl="0" indent="-336550" algn="l" rtl="0">
              <a:spcBef>
                <a:spcPts val="0"/>
              </a:spcBef>
              <a:spcAft>
                <a:spcPts val="0"/>
              </a:spcAft>
              <a:buClr>
                <a:schemeClr val="lt1"/>
              </a:buClr>
              <a:buSzPts val="1700"/>
              <a:buFont typeface="Calibri"/>
              <a:buChar char="●"/>
            </a:pPr>
            <a:r>
              <a:rPr lang="en" dirty="0">
                <a:solidFill>
                  <a:schemeClr val="lt1"/>
                </a:solidFill>
                <a:latin typeface="Calibri"/>
                <a:ea typeface="Calibri"/>
                <a:cs typeface="Calibri"/>
                <a:sym typeface="Calibri"/>
              </a:rPr>
              <a:t>Sadness</a:t>
            </a:r>
            <a:endParaRPr dirty="0">
              <a:solidFill>
                <a:schemeClr val="lt1"/>
              </a:solidFill>
              <a:latin typeface="Calibri"/>
              <a:ea typeface="Calibri"/>
              <a:cs typeface="Calibri"/>
              <a:sym typeface="Calibri"/>
            </a:endParaRPr>
          </a:p>
          <a:p>
            <a:pPr marL="457200" lvl="0" indent="-336550" algn="l" rtl="0">
              <a:spcBef>
                <a:spcPts val="0"/>
              </a:spcBef>
              <a:spcAft>
                <a:spcPts val="0"/>
              </a:spcAft>
              <a:buClr>
                <a:schemeClr val="lt1"/>
              </a:buClr>
              <a:buSzPts val="1700"/>
              <a:buFont typeface="Calibri"/>
              <a:buChar char="●"/>
            </a:pPr>
            <a:r>
              <a:rPr lang="en" dirty="0">
                <a:solidFill>
                  <a:schemeClr val="lt1"/>
                </a:solidFill>
                <a:latin typeface="Calibri"/>
                <a:ea typeface="Calibri"/>
                <a:cs typeface="Calibri"/>
                <a:sym typeface="Calibri"/>
              </a:rPr>
              <a:t>Shame </a:t>
            </a:r>
            <a:endParaRPr dirty="0">
              <a:solidFill>
                <a:schemeClr val="lt1"/>
              </a:solidFill>
              <a:latin typeface="Calibri"/>
              <a:ea typeface="Calibri"/>
              <a:cs typeface="Calibri"/>
              <a:sym typeface="Calibri"/>
            </a:endParaRPr>
          </a:p>
          <a:p>
            <a:pPr marL="457200" lvl="0" indent="-336550" algn="l" rtl="0">
              <a:spcBef>
                <a:spcPts val="0"/>
              </a:spcBef>
              <a:spcAft>
                <a:spcPts val="0"/>
              </a:spcAft>
              <a:buClr>
                <a:schemeClr val="lt1"/>
              </a:buClr>
              <a:buSzPts val="1700"/>
              <a:buFont typeface="Calibri"/>
              <a:buChar char="●"/>
            </a:pPr>
            <a:r>
              <a:rPr lang="en" dirty="0">
                <a:solidFill>
                  <a:schemeClr val="lt1"/>
                </a:solidFill>
                <a:latin typeface="Calibri"/>
                <a:ea typeface="Calibri"/>
                <a:cs typeface="Calibri"/>
                <a:sym typeface="Calibri"/>
              </a:rPr>
              <a:t>Loneliness</a:t>
            </a:r>
            <a:endParaRPr dirty="0">
              <a:solidFill>
                <a:schemeClr val="lt1"/>
              </a:solidFill>
              <a:latin typeface="Calibri"/>
              <a:ea typeface="Calibri"/>
              <a:cs typeface="Calibri"/>
              <a:sym typeface="Calibri"/>
            </a:endParaRPr>
          </a:p>
          <a:p>
            <a:pPr marL="457200" lvl="0" indent="-336550" algn="l" rtl="0">
              <a:spcBef>
                <a:spcPts val="0"/>
              </a:spcBef>
              <a:spcAft>
                <a:spcPts val="0"/>
              </a:spcAft>
              <a:buClr>
                <a:schemeClr val="lt1"/>
              </a:buClr>
              <a:buSzPts val="1700"/>
              <a:buFont typeface="Calibri"/>
              <a:buChar char="●"/>
            </a:pPr>
            <a:r>
              <a:rPr lang="en" dirty="0">
                <a:solidFill>
                  <a:schemeClr val="lt1"/>
                </a:solidFill>
                <a:latin typeface="Calibri"/>
                <a:ea typeface="Calibri"/>
                <a:cs typeface="Calibri"/>
                <a:sym typeface="Calibri"/>
              </a:rPr>
              <a:t>Guilt</a:t>
            </a:r>
            <a:endParaRPr dirty="0">
              <a:solidFill>
                <a:schemeClr val="lt1"/>
              </a:solidFill>
              <a:latin typeface="Calibri"/>
              <a:ea typeface="Calibri"/>
              <a:cs typeface="Calibri"/>
              <a:sym typeface="Calibri"/>
            </a:endParaRPr>
          </a:p>
          <a:p>
            <a:pPr marL="457200" lvl="0" indent="-336550" algn="l" rtl="0">
              <a:spcBef>
                <a:spcPts val="0"/>
              </a:spcBef>
              <a:spcAft>
                <a:spcPts val="0"/>
              </a:spcAft>
              <a:buClr>
                <a:schemeClr val="lt1"/>
              </a:buClr>
              <a:buSzPts val="1700"/>
              <a:buFont typeface="Calibri"/>
              <a:buChar char="●"/>
            </a:pPr>
            <a:r>
              <a:rPr lang="en" dirty="0">
                <a:solidFill>
                  <a:schemeClr val="lt1"/>
                </a:solidFill>
                <a:latin typeface="Calibri"/>
                <a:ea typeface="Calibri"/>
                <a:cs typeface="Calibri"/>
                <a:sym typeface="Calibri"/>
              </a:rPr>
              <a:t>Frustration</a:t>
            </a:r>
            <a:endParaRPr dirty="0">
              <a:solidFill>
                <a:schemeClr val="lt1"/>
              </a:solidFill>
              <a:latin typeface="Calibri"/>
              <a:ea typeface="Calibri"/>
              <a:cs typeface="Calibri"/>
              <a:sym typeface="Calibri"/>
            </a:endParaRPr>
          </a:p>
          <a:p>
            <a:pPr marL="457200" lvl="0" indent="-336550" algn="l" rtl="0">
              <a:spcBef>
                <a:spcPts val="0"/>
              </a:spcBef>
              <a:spcAft>
                <a:spcPts val="0"/>
              </a:spcAft>
              <a:buClr>
                <a:schemeClr val="lt1"/>
              </a:buClr>
              <a:buSzPts val="1700"/>
              <a:buFont typeface="Calibri"/>
              <a:buChar char="●"/>
            </a:pPr>
            <a:r>
              <a:rPr lang="en" dirty="0">
                <a:solidFill>
                  <a:schemeClr val="lt1"/>
                </a:solidFill>
                <a:latin typeface="Calibri"/>
                <a:ea typeface="Calibri"/>
                <a:cs typeface="Calibri"/>
                <a:sym typeface="Calibri"/>
              </a:rPr>
              <a:t>Annoyance</a:t>
            </a:r>
            <a:endParaRPr dirty="0">
              <a:solidFill>
                <a:schemeClr val="lt1"/>
              </a:solidFill>
              <a:latin typeface="Calibri"/>
              <a:ea typeface="Calibri"/>
              <a:cs typeface="Calibri"/>
              <a:sym typeface="Calibri"/>
            </a:endParaRPr>
          </a:p>
        </p:txBody>
      </p:sp>
      <p:pic>
        <p:nvPicPr>
          <p:cNvPr id="10" name="Google Shape;517;p65">
            <a:extLst>
              <a:ext uri="{FF2B5EF4-FFF2-40B4-BE49-F238E27FC236}">
                <a16:creationId xmlns:a16="http://schemas.microsoft.com/office/drawing/2014/main" id="{91376DA8-F2AC-9340-FFC6-E3C19E6E8C43}"/>
              </a:ext>
            </a:extLst>
          </p:cNvPr>
          <p:cNvPicPr preferRelativeResize="0"/>
          <p:nvPr/>
        </p:nvPicPr>
        <p:blipFill rotWithShape="1">
          <a:blip r:embed="rId4">
            <a:alphaModFix/>
          </a:blip>
          <a:srcRect t="7295"/>
          <a:stretch/>
        </p:blipFill>
        <p:spPr>
          <a:xfrm>
            <a:off x="112538" y="1858600"/>
            <a:ext cx="8863276" cy="3911725"/>
          </a:xfrm>
          <a:prstGeom prst="rect">
            <a:avLst/>
          </a:prstGeom>
          <a:noFill/>
          <a:ln>
            <a:noFill/>
          </a:ln>
        </p:spPr>
      </p:pic>
    </p:spTree>
    <p:extLst>
      <p:ext uri="{BB962C8B-B14F-4D97-AF65-F5344CB8AC3E}">
        <p14:creationId xmlns:p14="http://schemas.microsoft.com/office/powerpoint/2010/main" val="481037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295;g2ec74927de7_0_244">
            <a:extLst>
              <a:ext uri="{FF2B5EF4-FFF2-40B4-BE49-F238E27FC236}">
                <a16:creationId xmlns:a16="http://schemas.microsoft.com/office/drawing/2014/main" id="{E4F73EE3-1806-9580-7F67-C8057108FA01}"/>
              </a:ext>
            </a:extLst>
          </p:cNvPr>
          <p:cNvSpPr/>
          <p:nvPr/>
        </p:nvSpPr>
        <p:spPr>
          <a:xfrm>
            <a:off x="1" y="636154"/>
            <a:ext cx="7930342"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Functions of the Brain</a:t>
            </a:r>
            <a:endParaRPr sz="3600" dirty="0">
              <a:solidFill>
                <a:schemeClr val="bg1"/>
              </a:solidFill>
              <a:latin typeface="Calibri" panose="020F0502020204030204" pitchFamily="34" charset="0"/>
            </a:endParaRPr>
          </a:p>
        </p:txBody>
      </p:sp>
      <p:pic>
        <p:nvPicPr>
          <p:cNvPr id="4" name="Google Shape;467;p60">
            <a:extLst>
              <a:ext uri="{FF2B5EF4-FFF2-40B4-BE49-F238E27FC236}">
                <a16:creationId xmlns:a16="http://schemas.microsoft.com/office/drawing/2014/main" id="{A68EE1AF-E986-3118-4BCD-9E18D03A062E}"/>
              </a:ext>
            </a:extLst>
          </p:cNvPr>
          <p:cNvPicPr preferRelativeResize="0"/>
          <p:nvPr/>
        </p:nvPicPr>
        <p:blipFill>
          <a:blip r:embed="rId4">
            <a:alphaModFix amt="70000"/>
          </a:blip>
          <a:stretch>
            <a:fillRect/>
          </a:stretch>
        </p:blipFill>
        <p:spPr>
          <a:xfrm>
            <a:off x="1641407" y="2796037"/>
            <a:ext cx="2359117" cy="2313401"/>
          </a:xfrm>
          <a:prstGeom prst="rect">
            <a:avLst/>
          </a:prstGeom>
          <a:noFill/>
          <a:ln>
            <a:noFill/>
          </a:ln>
        </p:spPr>
      </p:pic>
      <p:sp>
        <p:nvSpPr>
          <p:cNvPr id="5" name="Google Shape;468;p60">
            <a:extLst>
              <a:ext uri="{FF2B5EF4-FFF2-40B4-BE49-F238E27FC236}">
                <a16:creationId xmlns:a16="http://schemas.microsoft.com/office/drawing/2014/main" id="{7B2C43F1-45AF-EAE2-86D2-085143F3E073}"/>
              </a:ext>
            </a:extLst>
          </p:cNvPr>
          <p:cNvSpPr/>
          <p:nvPr/>
        </p:nvSpPr>
        <p:spPr>
          <a:xfrm>
            <a:off x="4336775" y="2197563"/>
            <a:ext cx="3515400" cy="35103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lt1"/>
                </a:solidFill>
              </a:rPr>
              <a:t>4) Signaling</a:t>
            </a:r>
          </a:p>
          <a:p>
            <a:pPr marL="0" lvl="0" indent="0" algn="ctr" rtl="0">
              <a:spcBef>
                <a:spcPts val="0"/>
              </a:spcBef>
              <a:spcAft>
                <a:spcPts val="0"/>
              </a:spcAft>
              <a:buNone/>
            </a:pPr>
            <a:r>
              <a:rPr lang="en" sz="4000" i="1" dirty="0">
                <a:solidFill>
                  <a:schemeClr val="lt1"/>
                </a:solidFill>
              </a:rPr>
              <a:t>(reacting</a:t>
            </a:r>
            <a:br>
              <a:rPr lang="en" sz="4000" i="1" dirty="0">
                <a:solidFill>
                  <a:schemeClr val="lt1"/>
                </a:solidFill>
              </a:rPr>
            </a:br>
            <a:r>
              <a:rPr lang="en" sz="4000" i="1" dirty="0">
                <a:solidFill>
                  <a:schemeClr val="lt1"/>
                </a:solidFill>
              </a:rPr>
              <a:t>to your environment)</a:t>
            </a:r>
            <a:endParaRPr sz="4000" i="1" dirty="0">
              <a:solidFill>
                <a:schemeClr val="lt1"/>
              </a:solidFill>
            </a:endParaRPr>
          </a:p>
        </p:txBody>
      </p:sp>
      <p:pic>
        <p:nvPicPr>
          <p:cNvPr id="6" name="Google Shape;469;p60">
            <a:extLst>
              <a:ext uri="{FF2B5EF4-FFF2-40B4-BE49-F238E27FC236}">
                <a16:creationId xmlns:a16="http://schemas.microsoft.com/office/drawing/2014/main" id="{0A874BE2-67DC-69C1-C1CA-EAC822D78DAD}"/>
              </a:ext>
            </a:extLst>
          </p:cNvPr>
          <p:cNvPicPr preferRelativeResize="0"/>
          <p:nvPr/>
        </p:nvPicPr>
        <p:blipFill rotWithShape="1">
          <a:blip r:embed="rId5">
            <a:alphaModFix amt="70000"/>
          </a:blip>
          <a:srcRect l="5776" t="6475" r="4665" b="6248"/>
          <a:stretch/>
        </p:blipFill>
        <p:spPr>
          <a:xfrm>
            <a:off x="8188425" y="2819299"/>
            <a:ext cx="2791500" cy="2266875"/>
          </a:xfrm>
          <a:prstGeom prst="rect">
            <a:avLst/>
          </a:prstGeom>
          <a:noFill/>
          <a:ln>
            <a:noFill/>
          </a:ln>
        </p:spPr>
      </p:pic>
    </p:spTree>
    <p:extLst>
      <p:ext uri="{BB962C8B-B14F-4D97-AF65-F5344CB8AC3E}">
        <p14:creationId xmlns:p14="http://schemas.microsoft.com/office/powerpoint/2010/main" val="1757819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532;p67">
            <a:extLst>
              <a:ext uri="{FF2B5EF4-FFF2-40B4-BE49-F238E27FC236}">
                <a16:creationId xmlns:a16="http://schemas.microsoft.com/office/drawing/2014/main" id="{AB390A64-8909-2B1A-B1F9-B8371D444DD8}"/>
              </a:ext>
            </a:extLst>
          </p:cNvPr>
          <p:cNvSpPr/>
          <p:nvPr/>
        </p:nvSpPr>
        <p:spPr>
          <a:xfrm>
            <a:off x="1200450" y="307950"/>
            <a:ext cx="7225500" cy="16371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lt1"/>
                </a:solidFill>
              </a:rPr>
              <a:t>4) What is Signaling? </a:t>
            </a:r>
            <a:endParaRPr sz="4000" b="1">
              <a:solidFill>
                <a:schemeClr val="lt1"/>
              </a:solidFill>
            </a:endParaRPr>
          </a:p>
        </p:txBody>
      </p:sp>
      <p:pic>
        <p:nvPicPr>
          <p:cNvPr id="4" name="Google Shape;533;p67">
            <a:extLst>
              <a:ext uri="{FF2B5EF4-FFF2-40B4-BE49-F238E27FC236}">
                <a16:creationId xmlns:a16="http://schemas.microsoft.com/office/drawing/2014/main" id="{B0FA0792-0B09-79B1-91C0-EFF7313CD9BC}"/>
              </a:ext>
            </a:extLst>
          </p:cNvPr>
          <p:cNvPicPr preferRelativeResize="0"/>
          <p:nvPr/>
        </p:nvPicPr>
        <p:blipFill>
          <a:blip r:embed="rId4">
            <a:alphaModFix/>
          </a:blip>
          <a:stretch>
            <a:fillRect/>
          </a:stretch>
        </p:blipFill>
        <p:spPr>
          <a:xfrm>
            <a:off x="1012125" y="2142725"/>
            <a:ext cx="8356200" cy="3815375"/>
          </a:xfrm>
          <a:prstGeom prst="rect">
            <a:avLst/>
          </a:prstGeom>
          <a:noFill/>
          <a:ln>
            <a:noFill/>
          </a:ln>
        </p:spPr>
      </p:pic>
      <p:sp>
        <p:nvSpPr>
          <p:cNvPr id="5" name="Google Shape;534;p67">
            <a:extLst>
              <a:ext uri="{FF2B5EF4-FFF2-40B4-BE49-F238E27FC236}">
                <a16:creationId xmlns:a16="http://schemas.microsoft.com/office/drawing/2014/main" id="{44B717E6-E774-494D-8CEF-6494DB297185}"/>
              </a:ext>
            </a:extLst>
          </p:cNvPr>
          <p:cNvSpPr txBox="1"/>
          <p:nvPr/>
        </p:nvSpPr>
        <p:spPr>
          <a:xfrm>
            <a:off x="9700475" y="3429000"/>
            <a:ext cx="2042346" cy="17235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t>Signaling means being responsive and reacting to the environment around you</a:t>
            </a:r>
            <a:endParaRPr sz="2000" dirty="0"/>
          </a:p>
        </p:txBody>
      </p:sp>
    </p:spTree>
    <p:extLst>
      <p:ext uri="{BB962C8B-B14F-4D97-AF65-F5344CB8AC3E}">
        <p14:creationId xmlns:p14="http://schemas.microsoft.com/office/powerpoint/2010/main" val="3940037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295;g2ec74927de7_0_244">
            <a:extLst>
              <a:ext uri="{FF2B5EF4-FFF2-40B4-BE49-F238E27FC236}">
                <a16:creationId xmlns:a16="http://schemas.microsoft.com/office/drawing/2014/main" id="{E4F73EE3-1806-9580-7F67-C8057108FA01}"/>
              </a:ext>
            </a:extLst>
          </p:cNvPr>
          <p:cNvSpPr/>
          <p:nvPr/>
        </p:nvSpPr>
        <p:spPr>
          <a:xfrm>
            <a:off x="1" y="636154"/>
            <a:ext cx="7930342"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Functions of the Brain</a:t>
            </a:r>
            <a:endParaRPr sz="3600" dirty="0">
              <a:solidFill>
                <a:schemeClr val="bg1"/>
              </a:solidFill>
              <a:latin typeface="Calibri" panose="020F0502020204030204" pitchFamily="34" charset="0"/>
            </a:endParaRPr>
          </a:p>
        </p:txBody>
      </p:sp>
      <p:pic>
        <p:nvPicPr>
          <p:cNvPr id="4" name="Google Shape;467;p60">
            <a:extLst>
              <a:ext uri="{FF2B5EF4-FFF2-40B4-BE49-F238E27FC236}">
                <a16:creationId xmlns:a16="http://schemas.microsoft.com/office/drawing/2014/main" id="{A68EE1AF-E986-3118-4BCD-9E18D03A062E}"/>
              </a:ext>
            </a:extLst>
          </p:cNvPr>
          <p:cNvPicPr preferRelativeResize="0"/>
          <p:nvPr/>
        </p:nvPicPr>
        <p:blipFill>
          <a:blip r:embed="rId4">
            <a:alphaModFix amt="70000"/>
          </a:blip>
          <a:stretch>
            <a:fillRect/>
          </a:stretch>
        </p:blipFill>
        <p:spPr>
          <a:xfrm>
            <a:off x="1641407" y="2796037"/>
            <a:ext cx="2359117" cy="2313401"/>
          </a:xfrm>
          <a:prstGeom prst="rect">
            <a:avLst/>
          </a:prstGeom>
          <a:noFill/>
          <a:ln>
            <a:noFill/>
          </a:ln>
        </p:spPr>
      </p:pic>
      <p:sp>
        <p:nvSpPr>
          <p:cNvPr id="5" name="Google Shape;468;p60">
            <a:extLst>
              <a:ext uri="{FF2B5EF4-FFF2-40B4-BE49-F238E27FC236}">
                <a16:creationId xmlns:a16="http://schemas.microsoft.com/office/drawing/2014/main" id="{7B2C43F1-45AF-EAE2-86D2-085143F3E073}"/>
              </a:ext>
            </a:extLst>
          </p:cNvPr>
          <p:cNvSpPr/>
          <p:nvPr/>
        </p:nvSpPr>
        <p:spPr>
          <a:xfrm>
            <a:off x="4336775" y="2197563"/>
            <a:ext cx="3515400" cy="35103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lt1"/>
                </a:solidFill>
              </a:rPr>
              <a:t>5) Physical</a:t>
            </a:r>
          </a:p>
        </p:txBody>
      </p:sp>
      <p:pic>
        <p:nvPicPr>
          <p:cNvPr id="6" name="Google Shape;469;p60">
            <a:extLst>
              <a:ext uri="{FF2B5EF4-FFF2-40B4-BE49-F238E27FC236}">
                <a16:creationId xmlns:a16="http://schemas.microsoft.com/office/drawing/2014/main" id="{0A874BE2-67DC-69C1-C1CA-EAC822D78DAD}"/>
              </a:ext>
            </a:extLst>
          </p:cNvPr>
          <p:cNvPicPr preferRelativeResize="0"/>
          <p:nvPr/>
        </p:nvPicPr>
        <p:blipFill rotWithShape="1">
          <a:blip r:embed="rId5">
            <a:alphaModFix amt="70000"/>
          </a:blip>
          <a:srcRect l="5776" t="6475" r="4665" b="6248"/>
          <a:stretch/>
        </p:blipFill>
        <p:spPr>
          <a:xfrm>
            <a:off x="8188425" y="2819299"/>
            <a:ext cx="2791500" cy="2266875"/>
          </a:xfrm>
          <a:prstGeom prst="rect">
            <a:avLst/>
          </a:prstGeom>
          <a:noFill/>
          <a:ln>
            <a:noFill/>
          </a:ln>
        </p:spPr>
      </p:pic>
    </p:spTree>
    <p:extLst>
      <p:ext uri="{BB962C8B-B14F-4D97-AF65-F5344CB8AC3E}">
        <p14:creationId xmlns:p14="http://schemas.microsoft.com/office/powerpoint/2010/main" val="164691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Google Shape;549;p69">
            <a:extLst>
              <a:ext uri="{FF2B5EF4-FFF2-40B4-BE49-F238E27FC236}">
                <a16:creationId xmlns:a16="http://schemas.microsoft.com/office/drawing/2014/main" id="{B8CDB44C-A63D-B31A-2A06-F987A617BAA8}"/>
              </a:ext>
            </a:extLst>
          </p:cNvPr>
          <p:cNvSpPr/>
          <p:nvPr/>
        </p:nvSpPr>
        <p:spPr>
          <a:xfrm>
            <a:off x="1200450" y="307950"/>
            <a:ext cx="7225500" cy="16371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lt1"/>
                </a:solidFill>
              </a:rPr>
              <a:t>5) Physical </a:t>
            </a:r>
            <a:endParaRPr sz="4000" b="1">
              <a:solidFill>
                <a:schemeClr val="lt1"/>
              </a:solidFill>
            </a:endParaRPr>
          </a:p>
        </p:txBody>
      </p:sp>
      <p:sp>
        <p:nvSpPr>
          <p:cNvPr id="6" name="Google Shape;566;p71">
            <a:extLst>
              <a:ext uri="{FF2B5EF4-FFF2-40B4-BE49-F238E27FC236}">
                <a16:creationId xmlns:a16="http://schemas.microsoft.com/office/drawing/2014/main" id="{649BBA0C-9C91-0FB0-5C83-FB41BE3AE96D}"/>
              </a:ext>
            </a:extLst>
          </p:cNvPr>
          <p:cNvSpPr txBox="1"/>
          <p:nvPr/>
        </p:nvSpPr>
        <p:spPr>
          <a:xfrm>
            <a:off x="585216" y="2820615"/>
            <a:ext cx="4754880" cy="225899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600" dirty="0">
                <a:latin typeface="Calibri"/>
                <a:ea typeface="Calibri"/>
                <a:cs typeface="Calibri"/>
                <a:sym typeface="Calibri"/>
              </a:rPr>
              <a:t>The brain controls every movement you make with your body – from the smallest blink of an eye to bigger movements like walking, dancing, and swimming!</a:t>
            </a:r>
            <a:endParaRPr sz="2600" dirty="0">
              <a:latin typeface="Calibri"/>
              <a:ea typeface="Calibri"/>
              <a:cs typeface="Calibri"/>
              <a:sym typeface="Calibri"/>
            </a:endParaRPr>
          </a:p>
          <a:p>
            <a:pPr marL="0" lvl="0" indent="0" algn="l" rtl="0">
              <a:spcBef>
                <a:spcPts val="0"/>
              </a:spcBef>
              <a:spcAft>
                <a:spcPts val="0"/>
              </a:spcAft>
              <a:buNone/>
            </a:pPr>
            <a:endParaRPr dirty="0"/>
          </a:p>
        </p:txBody>
      </p:sp>
      <p:pic>
        <p:nvPicPr>
          <p:cNvPr id="4" name="Google Shape;395;p53" descr="A cartoon of a pink brain&#10;&#10;Description automatically generated">
            <a:extLst>
              <a:ext uri="{FF2B5EF4-FFF2-40B4-BE49-F238E27FC236}">
                <a16:creationId xmlns:a16="http://schemas.microsoft.com/office/drawing/2014/main" id="{5A79FFEA-5DC1-DE5A-08E8-0AB10C8151CB}"/>
              </a:ext>
            </a:extLst>
          </p:cNvPr>
          <p:cNvPicPr preferRelativeResize="0"/>
          <p:nvPr/>
        </p:nvPicPr>
        <p:blipFill>
          <a:blip r:embed="rId4">
            <a:alphaModFix/>
          </a:blip>
          <a:stretch>
            <a:fillRect/>
          </a:stretch>
        </p:blipFill>
        <p:spPr>
          <a:xfrm>
            <a:off x="6098501" y="2571081"/>
            <a:ext cx="3903479" cy="3134565"/>
          </a:xfrm>
          <a:prstGeom prst="rect">
            <a:avLst/>
          </a:prstGeom>
          <a:noFill/>
          <a:ln>
            <a:noFill/>
          </a:ln>
        </p:spPr>
      </p:pic>
    </p:spTree>
    <p:extLst>
      <p:ext uri="{BB962C8B-B14F-4D97-AF65-F5344CB8AC3E}">
        <p14:creationId xmlns:p14="http://schemas.microsoft.com/office/powerpoint/2010/main" val="1332959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295;g2ec74927de7_0_244">
            <a:extLst>
              <a:ext uri="{FF2B5EF4-FFF2-40B4-BE49-F238E27FC236}">
                <a16:creationId xmlns:a16="http://schemas.microsoft.com/office/drawing/2014/main" id="{E4F73EE3-1806-9580-7F67-C8057108FA01}"/>
              </a:ext>
            </a:extLst>
          </p:cNvPr>
          <p:cNvSpPr/>
          <p:nvPr/>
        </p:nvSpPr>
        <p:spPr>
          <a:xfrm>
            <a:off x="1" y="636154"/>
            <a:ext cx="7930342"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Functions of the Brain</a:t>
            </a:r>
            <a:endParaRPr sz="3600" dirty="0">
              <a:solidFill>
                <a:schemeClr val="bg1"/>
              </a:solidFill>
              <a:latin typeface="Calibri" panose="020F0502020204030204" pitchFamily="34" charset="0"/>
            </a:endParaRPr>
          </a:p>
        </p:txBody>
      </p:sp>
      <p:pic>
        <p:nvPicPr>
          <p:cNvPr id="4" name="Google Shape;467;p60">
            <a:extLst>
              <a:ext uri="{FF2B5EF4-FFF2-40B4-BE49-F238E27FC236}">
                <a16:creationId xmlns:a16="http://schemas.microsoft.com/office/drawing/2014/main" id="{A68EE1AF-E986-3118-4BCD-9E18D03A062E}"/>
              </a:ext>
            </a:extLst>
          </p:cNvPr>
          <p:cNvPicPr preferRelativeResize="0"/>
          <p:nvPr/>
        </p:nvPicPr>
        <p:blipFill>
          <a:blip r:embed="rId4">
            <a:alphaModFix amt="70000"/>
          </a:blip>
          <a:stretch>
            <a:fillRect/>
          </a:stretch>
        </p:blipFill>
        <p:spPr>
          <a:xfrm>
            <a:off x="1641407" y="2796037"/>
            <a:ext cx="2359117" cy="2313401"/>
          </a:xfrm>
          <a:prstGeom prst="rect">
            <a:avLst/>
          </a:prstGeom>
          <a:noFill/>
          <a:ln>
            <a:noFill/>
          </a:ln>
        </p:spPr>
      </p:pic>
      <p:sp>
        <p:nvSpPr>
          <p:cNvPr id="5" name="Google Shape;468;p60">
            <a:extLst>
              <a:ext uri="{FF2B5EF4-FFF2-40B4-BE49-F238E27FC236}">
                <a16:creationId xmlns:a16="http://schemas.microsoft.com/office/drawing/2014/main" id="{7B2C43F1-45AF-EAE2-86D2-085143F3E073}"/>
              </a:ext>
            </a:extLst>
          </p:cNvPr>
          <p:cNvSpPr/>
          <p:nvPr/>
        </p:nvSpPr>
        <p:spPr>
          <a:xfrm>
            <a:off x="4336775" y="2197563"/>
            <a:ext cx="3515400" cy="35103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lt1"/>
                </a:solidFill>
              </a:rPr>
              <a:t>6) Behavior</a:t>
            </a:r>
          </a:p>
        </p:txBody>
      </p:sp>
      <p:pic>
        <p:nvPicPr>
          <p:cNvPr id="6" name="Google Shape;469;p60">
            <a:extLst>
              <a:ext uri="{FF2B5EF4-FFF2-40B4-BE49-F238E27FC236}">
                <a16:creationId xmlns:a16="http://schemas.microsoft.com/office/drawing/2014/main" id="{0A874BE2-67DC-69C1-C1CA-EAC822D78DAD}"/>
              </a:ext>
            </a:extLst>
          </p:cNvPr>
          <p:cNvPicPr preferRelativeResize="0"/>
          <p:nvPr/>
        </p:nvPicPr>
        <p:blipFill rotWithShape="1">
          <a:blip r:embed="rId5">
            <a:alphaModFix amt="70000"/>
          </a:blip>
          <a:srcRect l="5776" t="6475" r="4665" b="6248"/>
          <a:stretch/>
        </p:blipFill>
        <p:spPr>
          <a:xfrm>
            <a:off x="8188425" y="2819299"/>
            <a:ext cx="2791500" cy="2266875"/>
          </a:xfrm>
          <a:prstGeom prst="rect">
            <a:avLst/>
          </a:prstGeom>
          <a:noFill/>
          <a:ln>
            <a:noFill/>
          </a:ln>
        </p:spPr>
      </p:pic>
    </p:spTree>
    <p:extLst>
      <p:ext uri="{BB962C8B-B14F-4D97-AF65-F5344CB8AC3E}">
        <p14:creationId xmlns:p14="http://schemas.microsoft.com/office/powerpoint/2010/main" val="1868688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564;p71">
            <a:extLst>
              <a:ext uri="{FF2B5EF4-FFF2-40B4-BE49-F238E27FC236}">
                <a16:creationId xmlns:a16="http://schemas.microsoft.com/office/drawing/2014/main" id="{A58E4835-EFAC-35C7-5A93-21AE3856A9B8}"/>
              </a:ext>
            </a:extLst>
          </p:cNvPr>
          <p:cNvSpPr/>
          <p:nvPr/>
        </p:nvSpPr>
        <p:spPr>
          <a:xfrm>
            <a:off x="1200450" y="459925"/>
            <a:ext cx="7225500" cy="12162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lt1"/>
                </a:solidFill>
              </a:rPr>
              <a:t>6) Behavioral </a:t>
            </a:r>
            <a:endParaRPr sz="4000" b="1">
              <a:solidFill>
                <a:schemeClr val="lt1"/>
              </a:solidFill>
            </a:endParaRPr>
          </a:p>
        </p:txBody>
      </p:sp>
      <p:sp>
        <p:nvSpPr>
          <p:cNvPr id="4" name="Google Shape;565;p71">
            <a:extLst>
              <a:ext uri="{FF2B5EF4-FFF2-40B4-BE49-F238E27FC236}">
                <a16:creationId xmlns:a16="http://schemas.microsoft.com/office/drawing/2014/main" id="{81E5E3E9-9FD2-5873-67EC-0D70A0E34FFD}"/>
              </a:ext>
            </a:extLst>
          </p:cNvPr>
          <p:cNvSpPr txBox="1"/>
          <p:nvPr/>
        </p:nvSpPr>
        <p:spPr>
          <a:xfrm>
            <a:off x="1138725" y="3280450"/>
            <a:ext cx="3804900" cy="2292600"/>
          </a:xfrm>
          <a:prstGeom prst="rect">
            <a:avLst/>
          </a:prstGeom>
          <a:noFill/>
          <a:ln>
            <a:noFill/>
          </a:ln>
        </p:spPr>
        <p:txBody>
          <a:bodyPr spcFirstLastPara="1" wrap="square" lIns="91425" tIns="45700" rIns="91425" bIns="45700" anchor="t" anchorCtr="0">
            <a:noAutofit/>
          </a:bodyPr>
          <a:lstStyle/>
          <a:p>
            <a:pPr marL="457200" lvl="0" indent="-393700" algn="l" rtl="0">
              <a:spcBef>
                <a:spcPts val="0"/>
              </a:spcBef>
              <a:spcAft>
                <a:spcPts val="0"/>
              </a:spcAft>
              <a:buSzPts val="2600"/>
              <a:buFont typeface="Calibri"/>
              <a:buChar char="•"/>
            </a:pPr>
            <a:r>
              <a:rPr lang="en" sz="2600" dirty="0">
                <a:latin typeface="Calibri"/>
                <a:ea typeface="Calibri"/>
                <a:cs typeface="Calibri"/>
                <a:sym typeface="Calibri"/>
              </a:rPr>
              <a:t>Social interactions</a:t>
            </a:r>
            <a:endParaRPr sz="2600" dirty="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dirty="0">
                <a:latin typeface="Calibri"/>
                <a:ea typeface="Calibri"/>
                <a:cs typeface="Calibri"/>
                <a:sym typeface="Calibri"/>
              </a:rPr>
              <a:t>Acts of kindness</a:t>
            </a:r>
            <a:endParaRPr sz="2600" dirty="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dirty="0">
                <a:latin typeface="Calibri"/>
                <a:ea typeface="Calibri"/>
                <a:cs typeface="Calibri"/>
                <a:sym typeface="Calibri"/>
              </a:rPr>
              <a:t>Acts of aggression</a:t>
            </a:r>
            <a:endParaRPr sz="2600" dirty="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dirty="0">
                <a:latin typeface="Calibri"/>
                <a:ea typeface="Calibri"/>
                <a:cs typeface="Calibri"/>
                <a:sym typeface="Calibri"/>
              </a:rPr>
              <a:t>Goal directed activities</a:t>
            </a:r>
            <a:endParaRPr sz="2600" dirty="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dirty="0">
                <a:latin typeface="Calibri"/>
                <a:ea typeface="Calibri"/>
                <a:cs typeface="Calibri"/>
                <a:sym typeface="Calibri"/>
              </a:rPr>
              <a:t>Relaxation activities</a:t>
            </a:r>
            <a:endParaRPr sz="2600" dirty="0">
              <a:latin typeface="Calibri"/>
              <a:ea typeface="Calibri"/>
              <a:cs typeface="Calibri"/>
              <a:sym typeface="Calibri"/>
            </a:endParaRPr>
          </a:p>
          <a:p>
            <a:pPr marL="0" lvl="0" indent="0" algn="l" rtl="0">
              <a:spcBef>
                <a:spcPts val="0"/>
              </a:spcBef>
              <a:spcAft>
                <a:spcPts val="0"/>
              </a:spcAft>
              <a:buNone/>
            </a:pPr>
            <a:endParaRPr dirty="0"/>
          </a:p>
        </p:txBody>
      </p:sp>
      <p:sp>
        <p:nvSpPr>
          <p:cNvPr id="5" name="Google Shape;566;p71">
            <a:extLst>
              <a:ext uri="{FF2B5EF4-FFF2-40B4-BE49-F238E27FC236}">
                <a16:creationId xmlns:a16="http://schemas.microsoft.com/office/drawing/2014/main" id="{D858BA2C-EDD2-59A9-A5C2-824AD03FEA3D}"/>
              </a:ext>
            </a:extLst>
          </p:cNvPr>
          <p:cNvSpPr txBox="1"/>
          <p:nvPr/>
        </p:nvSpPr>
        <p:spPr>
          <a:xfrm>
            <a:off x="475488" y="2313010"/>
            <a:ext cx="5293718" cy="96744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2600" b="1" dirty="0">
                <a:latin typeface="Calibri"/>
                <a:ea typeface="Calibri"/>
                <a:cs typeface="Calibri"/>
                <a:sym typeface="Calibri"/>
              </a:rPr>
              <a:t>What are some behavioral functions (how you interact with people)?</a:t>
            </a:r>
            <a:endParaRPr sz="2600" b="1" dirty="0">
              <a:latin typeface="Calibri"/>
              <a:ea typeface="Calibri"/>
              <a:cs typeface="Calibri"/>
              <a:sym typeface="Calibri"/>
            </a:endParaRPr>
          </a:p>
          <a:p>
            <a:pPr marL="0" lvl="0" indent="0" algn="l" rtl="0">
              <a:spcBef>
                <a:spcPts val="0"/>
              </a:spcBef>
              <a:spcAft>
                <a:spcPts val="0"/>
              </a:spcAft>
              <a:buNone/>
            </a:pPr>
            <a:endParaRPr dirty="0"/>
          </a:p>
        </p:txBody>
      </p:sp>
      <p:pic>
        <p:nvPicPr>
          <p:cNvPr id="6" name="Google Shape;567;p71">
            <a:extLst>
              <a:ext uri="{FF2B5EF4-FFF2-40B4-BE49-F238E27FC236}">
                <a16:creationId xmlns:a16="http://schemas.microsoft.com/office/drawing/2014/main" id="{371D9D7F-92CC-A368-829F-BA7ACD7576CC}"/>
              </a:ext>
            </a:extLst>
          </p:cNvPr>
          <p:cNvPicPr preferRelativeResize="0"/>
          <p:nvPr/>
        </p:nvPicPr>
        <p:blipFill rotWithShape="1">
          <a:blip r:embed="rId4">
            <a:alphaModFix amt="70000"/>
          </a:blip>
          <a:srcRect l="4807" t="7663"/>
          <a:stretch/>
        </p:blipFill>
        <p:spPr>
          <a:xfrm>
            <a:off x="8676660" y="2421928"/>
            <a:ext cx="1652179" cy="1651191"/>
          </a:xfrm>
          <a:prstGeom prst="rect">
            <a:avLst/>
          </a:prstGeom>
          <a:noFill/>
          <a:ln>
            <a:noFill/>
          </a:ln>
        </p:spPr>
      </p:pic>
      <p:pic>
        <p:nvPicPr>
          <p:cNvPr id="7" name="Google Shape;568;p71">
            <a:extLst>
              <a:ext uri="{FF2B5EF4-FFF2-40B4-BE49-F238E27FC236}">
                <a16:creationId xmlns:a16="http://schemas.microsoft.com/office/drawing/2014/main" id="{74DB2A93-52CD-CBB9-8146-957A2670B384}"/>
              </a:ext>
            </a:extLst>
          </p:cNvPr>
          <p:cNvPicPr preferRelativeResize="0"/>
          <p:nvPr/>
        </p:nvPicPr>
        <p:blipFill rotWithShape="1">
          <a:blip r:embed="rId5">
            <a:alphaModFix amt="70000"/>
          </a:blip>
          <a:srcRect l="4752"/>
          <a:stretch/>
        </p:blipFill>
        <p:spPr>
          <a:xfrm>
            <a:off x="5769206" y="4069176"/>
            <a:ext cx="2352548" cy="1717044"/>
          </a:xfrm>
          <a:prstGeom prst="rect">
            <a:avLst/>
          </a:prstGeom>
          <a:noFill/>
          <a:ln>
            <a:noFill/>
          </a:ln>
        </p:spPr>
      </p:pic>
      <p:pic>
        <p:nvPicPr>
          <p:cNvPr id="8" name="Google Shape;569;p71">
            <a:extLst>
              <a:ext uri="{FF2B5EF4-FFF2-40B4-BE49-F238E27FC236}">
                <a16:creationId xmlns:a16="http://schemas.microsoft.com/office/drawing/2014/main" id="{AAF4608B-7B00-707E-1A68-B90C03EE27EC}"/>
              </a:ext>
            </a:extLst>
          </p:cNvPr>
          <p:cNvPicPr preferRelativeResize="0"/>
          <p:nvPr/>
        </p:nvPicPr>
        <p:blipFill rotWithShape="1">
          <a:blip r:embed="rId6">
            <a:alphaModFix amt="70000"/>
          </a:blip>
          <a:srcRect r="2723"/>
          <a:stretch/>
        </p:blipFill>
        <p:spPr>
          <a:xfrm>
            <a:off x="6364353" y="2313010"/>
            <a:ext cx="2015375" cy="1515461"/>
          </a:xfrm>
          <a:prstGeom prst="rect">
            <a:avLst/>
          </a:prstGeom>
          <a:noFill/>
          <a:ln>
            <a:noFill/>
          </a:ln>
        </p:spPr>
      </p:pic>
      <p:pic>
        <p:nvPicPr>
          <p:cNvPr id="9" name="Google Shape;570;p71">
            <a:extLst>
              <a:ext uri="{FF2B5EF4-FFF2-40B4-BE49-F238E27FC236}">
                <a16:creationId xmlns:a16="http://schemas.microsoft.com/office/drawing/2014/main" id="{50FE1408-DB3D-BC46-504C-2746DA5D6ED0}"/>
              </a:ext>
            </a:extLst>
          </p:cNvPr>
          <p:cNvPicPr preferRelativeResize="0"/>
          <p:nvPr/>
        </p:nvPicPr>
        <p:blipFill>
          <a:blip r:embed="rId7">
            <a:alphaModFix amt="70000"/>
          </a:blip>
          <a:stretch>
            <a:fillRect/>
          </a:stretch>
        </p:blipFill>
        <p:spPr>
          <a:xfrm>
            <a:off x="8396852" y="3828471"/>
            <a:ext cx="2507748" cy="2198454"/>
          </a:xfrm>
          <a:prstGeom prst="rect">
            <a:avLst/>
          </a:prstGeom>
          <a:noFill/>
          <a:ln>
            <a:noFill/>
          </a:ln>
        </p:spPr>
      </p:pic>
    </p:spTree>
    <p:extLst>
      <p:ext uri="{BB962C8B-B14F-4D97-AF65-F5344CB8AC3E}">
        <p14:creationId xmlns:p14="http://schemas.microsoft.com/office/powerpoint/2010/main" val="2979467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Google Shape;576;p72">
            <a:extLst>
              <a:ext uri="{FF2B5EF4-FFF2-40B4-BE49-F238E27FC236}">
                <a16:creationId xmlns:a16="http://schemas.microsoft.com/office/drawing/2014/main" id="{4E62459F-F205-EF1C-D7BF-71789D030907}"/>
              </a:ext>
            </a:extLst>
          </p:cNvPr>
          <p:cNvSpPr/>
          <p:nvPr/>
        </p:nvSpPr>
        <p:spPr>
          <a:xfrm>
            <a:off x="0" y="630457"/>
            <a:ext cx="8461432" cy="631415"/>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200" b="1" dirty="0">
                <a:solidFill>
                  <a:schemeClr val="lt1"/>
                </a:solidFill>
                <a:latin typeface="Calibri"/>
                <a:ea typeface="Calibri"/>
                <a:cs typeface="Calibri"/>
                <a:sym typeface="Calibri"/>
              </a:rPr>
              <a:t>It’s All Connected!</a:t>
            </a:r>
            <a:endParaRPr sz="4200" dirty="0">
              <a:solidFill>
                <a:schemeClr val="lt1"/>
              </a:solidFill>
              <a:latin typeface="Calibri"/>
              <a:ea typeface="Calibri"/>
              <a:cs typeface="Calibri"/>
              <a:sym typeface="Calibri"/>
            </a:endParaRPr>
          </a:p>
        </p:txBody>
      </p:sp>
      <p:sp>
        <p:nvSpPr>
          <p:cNvPr id="10" name="Google Shape;577;p72">
            <a:extLst>
              <a:ext uri="{FF2B5EF4-FFF2-40B4-BE49-F238E27FC236}">
                <a16:creationId xmlns:a16="http://schemas.microsoft.com/office/drawing/2014/main" id="{9958C4C4-C38C-1D52-AC9C-5A83987C7664}"/>
              </a:ext>
            </a:extLst>
          </p:cNvPr>
          <p:cNvSpPr/>
          <p:nvPr/>
        </p:nvSpPr>
        <p:spPr>
          <a:xfrm>
            <a:off x="844512" y="2404032"/>
            <a:ext cx="3508800" cy="3407400"/>
          </a:xfrm>
          <a:prstGeom prst="roundRect">
            <a:avLst>
              <a:gd name="adj" fmla="val 16667"/>
            </a:avLst>
          </a:prstGeom>
          <a:solidFill>
            <a:srgbClr val="11AEE2"/>
          </a:solidFill>
          <a:ln w="9525" cap="flat" cmpd="sng">
            <a:solidFill>
              <a:srgbClr val="11AEE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lt1"/>
                </a:solidFill>
              </a:rPr>
              <a:t>Although we often talk about each of the brain functions separately, they are all interconnected!</a:t>
            </a:r>
            <a:endParaRPr sz="2600" b="1">
              <a:solidFill>
                <a:schemeClr val="lt1"/>
              </a:solidFill>
            </a:endParaRPr>
          </a:p>
        </p:txBody>
      </p:sp>
      <p:pic>
        <p:nvPicPr>
          <p:cNvPr id="11" name="Google Shape;578;p72">
            <a:extLst>
              <a:ext uri="{FF2B5EF4-FFF2-40B4-BE49-F238E27FC236}">
                <a16:creationId xmlns:a16="http://schemas.microsoft.com/office/drawing/2014/main" id="{35DC3388-7C2F-6B0C-28E0-A82F3BFB17A2}"/>
              </a:ext>
            </a:extLst>
          </p:cNvPr>
          <p:cNvPicPr preferRelativeResize="0"/>
          <p:nvPr/>
        </p:nvPicPr>
        <p:blipFill>
          <a:blip r:embed="rId4">
            <a:alphaModFix/>
          </a:blip>
          <a:stretch>
            <a:fillRect/>
          </a:stretch>
        </p:blipFill>
        <p:spPr>
          <a:xfrm>
            <a:off x="4745688" y="2481231"/>
            <a:ext cx="2700632" cy="3253024"/>
          </a:xfrm>
          <a:prstGeom prst="rect">
            <a:avLst/>
          </a:prstGeom>
          <a:noFill/>
          <a:ln>
            <a:noFill/>
          </a:ln>
        </p:spPr>
      </p:pic>
      <p:pic>
        <p:nvPicPr>
          <p:cNvPr id="12" name="Google Shape;579;p72">
            <a:extLst>
              <a:ext uri="{FF2B5EF4-FFF2-40B4-BE49-F238E27FC236}">
                <a16:creationId xmlns:a16="http://schemas.microsoft.com/office/drawing/2014/main" id="{65198637-054D-40B8-E0A3-3D6AA5AD50A3}"/>
              </a:ext>
            </a:extLst>
          </p:cNvPr>
          <p:cNvPicPr preferRelativeResize="0"/>
          <p:nvPr/>
        </p:nvPicPr>
        <p:blipFill>
          <a:blip r:embed="rId5">
            <a:alphaModFix/>
          </a:blip>
          <a:stretch>
            <a:fillRect/>
          </a:stretch>
        </p:blipFill>
        <p:spPr>
          <a:xfrm>
            <a:off x="8010512" y="2358357"/>
            <a:ext cx="3508725" cy="3498750"/>
          </a:xfrm>
          <a:prstGeom prst="rect">
            <a:avLst/>
          </a:prstGeom>
          <a:noFill/>
          <a:ln>
            <a:noFill/>
          </a:ln>
        </p:spPr>
      </p:pic>
    </p:spTree>
    <p:extLst>
      <p:ext uri="{BB962C8B-B14F-4D97-AF65-F5344CB8AC3E}">
        <p14:creationId xmlns:p14="http://schemas.microsoft.com/office/powerpoint/2010/main" val="1160093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586;p73">
            <a:extLst>
              <a:ext uri="{FF2B5EF4-FFF2-40B4-BE49-F238E27FC236}">
                <a16:creationId xmlns:a16="http://schemas.microsoft.com/office/drawing/2014/main" id="{D46E5353-3405-35F2-012B-8C70E30854E0}"/>
              </a:ext>
            </a:extLst>
          </p:cNvPr>
          <p:cNvSpPr txBox="1"/>
          <p:nvPr/>
        </p:nvSpPr>
        <p:spPr>
          <a:xfrm>
            <a:off x="1132300" y="1804775"/>
            <a:ext cx="4431900" cy="41868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Calibri"/>
              <a:buChar char="•"/>
            </a:pPr>
            <a:r>
              <a:rPr lang="en" sz="2600">
                <a:latin typeface="Calibri"/>
                <a:ea typeface="Calibri"/>
                <a:cs typeface="Calibri"/>
                <a:sym typeface="Calibri"/>
              </a:rPr>
              <a:t>You cannot separate the brain from the body. </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a:latin typeface="Calibri"/>
                <a:ea typeface="Calibri"/>
                <a:cs typeface="Calibri"/>
                <a:sym typeface="Calibri"/>
              </a:rPr>
              <a:t>The brain and body are one!</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a:latin typeface="Calibri"/>
                <a:ea typeface="Calibri"/>
                <a:cs typeface="Calibri"/>
                <a:sym typeface="Calibri"/>
              </a:rPr>
              <a:t> So, it’s also </a:t>
            </a:r>
            <a:r>
              <a:rPr lang="en" sz="2600" b="1">
                <a:latin typeface="Calibri"/>
                <a:ea typeface="Calibri"/>
                <a:cs typeface="Calibri"/>
                <a:sym typeface="Calibri"/>
              </a:rPr>
              <a:t>not possible to separate mental from physical health</a:t>
            </a:r>
            <a:r>
              <a:rPr lang="en" sz="2600">
                <a:latin typeface="Calibri"/>
                <a:ea typeface="Calibri"/>
                <a:cs typeface="Calibri"/>
                <a:sym typeface="Calibri"/>
              </a:rPr>
              <a:t> – what is good for your brain will be good for your body, and vice versa.</a:t>
            </a:r>
            <a:endParaRPr sz="2600">
              <a:latin typeface="Calibri"/>
              <a:ea typeface="Calibri"/>
              <a:cs typeface="Calibri"/>
              <a:sym typeface="Calibri"/>
            </a:endParaRPr>
          </a:p>
        </p:txBody>
      </p:sp>
      <p:pic>
        <p:nvPicPr>
          <p:cNvPr id="5" name="Google Shape;587;p73">
            <a:extLst>
              <a:ext uri="{FF2B5EF4-FFF2-40B4-BE49-F238E27FC236}">
                <a16:creationId xmlns:a16="http://schemas.microsoft.com/office/drawing/2014/main" id="{4C1612D1-A073-E7D5-C12D-1ABD2EA4AC8D}"/>
              </a:ext>
            </a:extLst>
          </p:cNvPr>
          <p:cNvPicPr preferRelativeResize="0"/>
          <p:nvPr/>
        </p:nvPicPr>
        <p:blipFill rotWithShape="1">
          <a:blip r:embed="rId4">
            <a:alphaModFix amt="70000"/>
          </a:blip>
          <a:srcRect t="5553"/>
          <a:stretch/>
        </p:blipFill>
        <p:spPr>
          <a:xfrm>
            <a:off x="9470350" y="3257975"/>
            <a:ext cx="2259008" cy="1842849"/>
          </a:xfrm>
          <a:prstGeom prst="rect">
            <a:avLst/>
          </a:prstGeom>
          <a:noFill/>
          <a:ln>
            <a:noFill/>
          </a:ln>
        </p:spPr>
      </p:pic>
      <p:pic>
        <p:nvPicPr>
          <p:cNvPr id="6" name="Google Shape;588;p73">
            <a:extLst>
              <a:ext uri="{FF2B5EF4-FFF2-40B4-BE49-F238E27FC236}">
                <a16:creationId xmlns:a16="http://schemas.microsoft.com/office/drawing/2014/main" id="{8521DBA2-8FDA-B815-1F7F-460865A71621}"/>
              </a:ext>
            </a:extLst>
          </p:cNvPr>
          <p:cNvPicPr preferRelativeResize="0"/>
          <p:nvPr/>
        </p:nvPicPr>
        <p:blipFill>
          <a:blip r:embed="rId5">
            <a:alphaModFix amt="70000"/>
          </a:blip>
          <a:stretch>
            <a:fillRect/>
          </a:stretch>
        </p:blipFill>
        <p:spPr>
          <a:xfrm>
            <a:off x="5564200" y="2311176"/>
            <a:ext cx="3391850" cy="3736450"/>
          </a:xfrm>
          <a:prstGeom prst="rect">
            <a:avLst/>
          </a:prstGeom>
          <a:noFill/>
          <a:ln>
            <a:noFill/>
          </a:ln>
        </p:spPr>
      </p:pic>
      <p:sp>
        <p:nvSpPr>
          <p:cNvPr id="7" name="Google Shape;576;p72">
            <a:extLst>
              <a:ext uri="{FF2B5EF4-FFF2-40B4-BE49-F238E27FC236}">
                <a16:creationId xmlns:a16="http://schemas.microsoft.com/office/drawing/2014/main" id="{7074ED56-BE49-43F4-CBFC-38DAA232649E}"/>
              </a:ext>
            </a:extLst>
          </p:cNvPr>
          <p:cNvSpPr/>
          <p:nvPr/>
        </p:nvSpPr>
        <p:spPr>
          <a:xfrm>
            <a:off x="0" y="630457"/>
            <a:ext cx="8461432" cy="631415"/>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200" b="1" dirty="0">
                <a:solidFill>
                  <a:schemeClr val="lt1"/>
                </a:solidFill>
                <a:latin typeface="Calibri"/>
                <a:ea typeface="Calibri"/>
                <a:cs typeface="Calibri"/>
                <a:sym typeface="Calibri"/>
              </a:rPr>
              <a:t>Remember…</a:t>
            </a:r>
            <a:endParaRPr sz="4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54264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10" name="Google Shape;595;p74">
            <a:extLst>
              <a:ext uri="{FF2B5EF4-FFF2-40B4-BE49-F238E27FC236}">
                <a16:creationId xmlns:a16="http://schemas.microsoft.com/office/drawing/2014/main" id="{E3F4F944-EEC1-46A2-52B0-AC3355432ABF}"/>
              </a:ext>
            </a:extLst>
          </p:cNvPr>
          <p:cNvPicPr preferRelativeResize="0"/>
          <p:nvPr/>
        </p:nvPicPr>
        <p:blipFill>
          <a:blip r:embed="rId4">
            <a:alphaModFix/>
          </a:blip>
          <a:stretch>
            <a:fillRect/>
          </a:stretch>
        </p:blipFill>
        <p:spPr>
          <a:xfrm>
            <a:off x="8026395" y="2538328"/>
            <a:ext cx="2499110" cy="3558975"/>
          </a:xfrm>
          <a:prstGeom prst="rect">
            <a:avLst/>
          </a:prstGeom>
          <a:noFill/>
          <a:ln>
            <a:noFill/>
          </a:ln>
        </p:spPr>
      </p:pic>
      <p:pic>
        <p:nvPicPr>
          <p:cNvPr id="11" name="Google Shape;596;p74">
            <a:extLst>
              <a:ext uri="{FF2B5EF4-FFF2-40B4-BE49-F238E27FC236}">
                <a16:creationId xmlns:a16="http://schemas.microsoft.com/office/drawing/2014/main" id="{B2E3916E-1A16-6639-6393-31FE20EF1787}"/>
              </a:ext>
            </a:extLst>
          </p:cNvPr>
          <p:cNvPicPr preferRelativeResize="0"/>
          <p:nvPr/>
        </p:nvPicPr>
        <p:blipFill>
          <a:blip r:embed="rId5">
            <a:alphaModFix/>
          </a:blip>
          <a:stretch>
            <a:fillRect/>
          </a:stretch>
        </p:blipFill>
        <p:spPr>
          <a:xfrm>
            <a:off x="3371422" y="2538328"/>
            <a:ext cx="3558975" cy="3558975"/>
          </a:xfrm>
          <a:prstGeom prst="rect">
            <a:avLst/>
          </a:prstGeom>
          <a:noFill/>
          <a:ln>
            <a:noFill/>
          </a:ln>
        </p:spPr>
      </p:pic>
    </p:spTree>
    <p:extLst>
      <p:ext uri="{BB962C8B-B14F-4D97-AF65-F5344CB8AC3E}">
        <p14:creationId xmlns:p14="http://schemas.microsoft.com/office/powerpoint/2010/main" val="1161864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10329333"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lnSpc>
                <a:spcPct val="90000"/>
              </a:lnSpc>
              <a:spcBef>
                <a:spcPts val="0"/>
              </a:spcBef>
              <a:spcAft>
                <a:spcPts val="0"/>
              </a:spcAft>
              <a:buNone/>
            </a:pPr>
            <a:br>
              <a:rPr lang="en-US" sz="3600" dirty="0">
                <a:solidFill>
                  <a:srgbClr val="000000"/>
                </a:solidFill>
                <a:latin typeface="Calibri"/>
                <a:ea typeface="Calibri"/>
                <a:cs typeface="Calibri"/>
                <a:sym typeface="Calibri"/>
              </a:rPr>
            </a:br>
            <a:r>
              <a:rPr lang="en-US" sz="3600" b="1" dirty="0">
                <a:solidFill>
                  <a:schemeClr val="lt1"/>
                </a:solidFill>
                <a:latin typeface="Calibri"/>
                <a:ea typeface="Calibri"/>
                <a:cs typeface="Calibri"/>
                <a:sym typeface="Calibri"/>
              </a:rPr>
              <a:t>Topic B: How is the brain involved in mental health?</a:t>
            </a:r>
            <a:br>
              <a:rPr lang="en-US" sz="3600" dirty="0">
                <a:solidFill>
                  <a:srgbClr val="000000"/>
                </a:solidFill>
                <a:latin typeface="Calibri"/>
                <a:ea typeface="Calibri"/>
                <a:cs typeface="Calibri"/>
                <a:sym typeface="Calibri"/>
              </a:rPr>
            </a:br>
            <a:r>
              <a:rPr lang="en-US" sz="3600" dirty="0">
                <a:solidFill>
                  <a:srgbClr val="000000"/>
                </a:solidFill>
                <a:latin typeface="Calibri"/>
                <a:ea typeface="Calibri"/>
                <a:cs typeface="Calibri"/>
                <a:sym typeface="Calibri"/>
              </a:rPr>
              <a:t>	</a:t>
            </a:r>
          </a:p>
        </p:txBody>
      </p:sp>
      <p:sp>
        <p:nvSpPr>
          <p:cNvPr id="2" name="Google Shape;218;p39">
            <a:extLst>
              <a:ext uri="{FF2B5EF4-FFF2-40B4-BE49-F238E27FC236}">
                <a16:creationId xmlns:a16="http://schemas.microsoft.com/office/drawing/2014/main" id="{2D834E22-FD31-64BE-60F8-FD67458508F3}"/>
              </a:ext>
            </a:extLst>
          </p:cNvPr>
          <p:cNvSpPr txBox="1"/>
          <p:nvPr/>
        </p:nvSpPr>
        <p:spPr>
          <a:xfrm>
            <a:off x="892474" y="4642175"/>
            <a:ext cx="2217175" cy="7824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Calibri"/>
              <a:buNone/>
            </a:pPr>
            <a:r>
              <a:rPr lang="en" sz="2200" b="0" i="0" u="none" strike="noStrike" cap="none" dirty="0">
                <a:solidFill>
                  <a:srgbClr val="000000"/>
                </a:solidFill>
                <a:latin typeface="Calibri"/>
                <a:ea typeface="Calibri"/>
                <a:cs typeface="Calibri"/>
                <a:sym typeface="Calibri"/>
              </a:rPr>
              <a:t>A</a:t>
            </a:r>
            <a:r>
              <a:rPr lang="en" sz="2200" dirty="0">
                <a:latin typeface="Calibri"/>
                <a:ea typeface="Calibri"/>
                <a:cs typeface="Calibri"/>
                <a:sym typeface="Calibri"/>
              </a:rPr>
              <a:t>ctivity 1</a:t>
            </a:r>
            <a:r>
              <a:rPr lang="en" sz="2200" b="0" i="0" u="none" strike="noStrike" cap="none" dirty="0">
                <a:solidFill>
                  <a:srgbClr val="000000"/>
                </a:solidFill>
                <a:latin typeface="Calibri"/>
                <a:ea typeface="Calibri"/>
                <a:cs typeface="Calibri"/>
                <a:sym typeface="Calibri"/>
              </a:rPr>
              <a:t>: The Brain is in Control</a:t>
            </a:r>
            <a:endParaRPr sz="2200" b="0" i="0" u="none" strike="noStrike" cap="none" dirty="0">
              <a:solidFill>
                <a:srgbClr val="000000"/>
              </a:solidFill>
              <a:latin typeface="Calibri"/>
              <a:ea typeface="Calibri"/>
              <a:cs typeface="Calibri"/>
              <a:sym typeface="Calibri"/>
            </a:endParaRPr>
          </a:p>
        </p:txBody>
      </p:sp>
      <p:sp>
        <p:nvSpPr>
          <p:cNvPr id="3" name="Google Shape;219;p39">
            <a:extLst>
              <a:ext uri="{FF2B5EF4-FFF2-40B4-BE49-F238E27FC236}">
                <a16:creationId xmlns:a16="http://schemas.microsoft.com/office/drawing/2014/main" id="{E5CC173C-FBEF-DB2A-7430-76B05AA84F59}"/>
              </a:ext>
            </a:extLst>
          </p:cNvPr>
          <p:cNvSpPr txBox="1"/>
          <p:nvPr/>
        </p:nvSpPr>
        <p:spPr>
          <a:xfrm>
            <a:off x="6802958" y="4640632"/>
            <a:ext cx="2341607" cy="101346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ct val="183333"/>
              <a:buFont typeface="Calibri"/>
              <a:buNone/>
            </a:pPr>
            <a:r>
              <a:rPr lang="en" sz="2200" b="0" i="0" u="none" strike="noStrike" cap="none" dirty="0">
                <a:solidFill>
                  <a:srgbClr val="000000"/>
                </a:solidFill>
                <a:latin typeface="Calibri"/>
                <a:ea typeface="Calibri"/>
                <a:cs typeface="Calibri"/>
                <a:sym typeface="Calibri"/>
              </a:rPr>
              <a:t>A</a:t>
            </a:r>
            <a:r>
              <a:rPr lang="en" sz="2200" dirty="0">
                <a:latin typeface="Calibri"/>
                <a:ea typeface="Calibri"/>
                <a:cs typeface="Calibri"/>
                <a:sym typeface="Calibri"/>
              </a:rPr>
              <a:t>ctivity 2</a:t>
            </a:r>
            <a:r>
              <a:rPr lang="en" sz="2200" b="0" i="0" u="none" strike="noStrike" cap="none" dirty="0">
                <a:solidFill>
                  <a:srgbClr val="000000"/>
                </a:solidFill>
                <a:latin typeface="Calibri"/>
                <a:ea typeface="Calibri"/>
                <a:cs typeface="Calibri"/>
                <a:sym typeface="Calibri"/>
              </a:rPr>
              <a:t>: </a:t>
            </a:r>
            <a:r>
              <a:rPr lang="en" sz="2200" dirty="0">
                <a:latin typeface="Calibri"/>
                <a:ea typeface="Calibri"/>
                <a:cs typeface="Calibri"/>
                <a:sym typeface="Calibri"/>
              </a:rPr>
              <a:t>Can you guess the mental state?</a:t>
            </a:r>
            <a:endParaRPr sz="2200" b="0" i="0" u="none" strike="noStrike" cap="none" dirty="0">
              <a:solidFill>
                <a:srgbClr val="000000"/>
              </a:solidFill>
              <a:latin typeface="Calibri"/>
              <a:ea typeface="Calibri"/>
              <a:cs typeface="Calibri"/>
              <a:sym typeface="Calibri"/>
            </a:endParaRPr>
          </a:p>
        </p:txBody>
      </p:sp>
      <p:pic>
        <p:nvPicPr>
          <p:cNvPr id="5" name="Google Shape;220;p39">
            <a:extLst>
              <a:ext uri="{FF2B5EF4-FFF2-40B4-BE49-F238E27FC236}">
                <a16:creationId xmlns:a16="http://schemas.microsoft.com/office/drawing/2014/main" id="{34A7DD8D-E122-B180-66CF-E49CDBC9D040}"/>
              </a:ext>
            </a:extLst>
          </p:cNvPr>
          <p:cNvPicPr preferRelativeResize="0"/>
          <p:nvPr/>
        </p:nvPicPr>
        <p:blipFill>
          <a:blip r:embed="rId4">
            <a:alphaModFix/>
          </a:blip>
          <a:stretch>
            <a:fillRect/>
          </a:stretch>
        </p:blipFill>
        <p:spPr>
          <a:xfrm>
            <a:off x="3878825" y="2170938"/>
            <a:ext cx="2217175" cy="2209599"/>
          </a:xfrm>
          <a:prstGeom prst="rect">
            <a:avLst/>
          </a:prstGeom>
          <a:noFill/>
          <a:ln>
            <a:noFill/>
          </a:ln>
        </p:spPr>
      </p:pic>
      <p:sp>
        <p:nvSpPr>
          <p:cNvPr id="21" name="Google Shape;221;p39">
            <a:extLst>
              <a:ext uri="{FF2B5EF4-FFF2-40B4-BE49-F238E27FC236}">
                <a16:creationId xmlns:a16="http://schemas.microsoft.com/office/drawing/2014/main" id="{3E3C9006-CA95-B216-9404-2B8FB68B5C28}"/>
              </a:ext>
            </a:extLst>
          </p:cNvPr>
          <p:cNvSpPr txBox="1"/>
          <p:nvPr/>
        </p:nvSpPr>
        <p:spPr>
          <a:xfrm>
            <a:off x="3816608" y="4640631"/>
            <a:ext cx="2341607" cy="10134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740"/>
              <a:buFont typeface="Calibri"/>
              <a:buNone/>
            </a:pPr>
            <a:r>
              <a:rPr lang="en" sz="2200" dirty="0">
                <a:latin typeface="Calibri"/>
                <a:ea typeface="Calibri"/>
                <a:cs typeface="Calibri"/>
                <a:sym typeface="Calibri"/>
              </a:rPr>
              <a:t>Understanding Mental Health and Mental Illness</a:t>
            </a:r>
            <a:endParaRPr sz="2200" b="0" i="0" u="none" strike="noStrike" cap="none" dirty="0">
              <a:solidFill>
                <a:srgbClr val="000000"/>
              </a:solidFill>
              <a:latin typeface="Calibri"/>
              <a:ea typeface="Calibri"/>
              <a:cs typeface="Calibri"/>
              <a:sym typeface="Calibri"/>
            </a:endParaRPr>
          </a:p>
        </p:txBody>
      </p:sp>
      <p:pic>
        <p:nvPicPr>
          <p:cNvPr id="22" name="Google Shape;222;p39">
            <a:extLst>
              <a:ext uri="{FF2B5EF4-FFF2-40B4-BE49-F238E27FC236}">
                <a16:creationId xmlns:a16="http://schemas.microsoft.com/office/drawing/2014/main" id="{3CB5DF08-EF5E-67E6-71DE-54A69FEC3319}"/>
              </a:ext>
            </a:extLst>
          </p:cNvPr>
          <p:cNvPicPr preferRelativeResize="0"/>
          <p:nvPr/>
        </p:nvPicPr>
        <p:blipFill>
          <a:blip r:embed="rId5">
            <a:alphaModFix/>
          </a:blip>
          <a:stretch>
            <a:fillRect/>
          </a:stretch>
        </p:blipFill>
        <p:spPr>
          <a:xfrm>
            <a:off x="6865175" y="2182150"/>
            <a:ext cx="2217175" cy="2217175"/>
          </a:xfrm>
          <a:prstGeom prst="rect">
            <a:avLst/>
          </a:prstGeom>
          <a:noFill/>
          <a:ln>
            <a:noFill/>
          </a:ln>
        </p:spPr>
      </p:pic>
      <p:pic>
        <p:nvPicPr>
          <p:cNvPr id="23" name="Google Shape;223;p39">
            <a:extLst>
              <a:ext uri="{FF2B5EF4-FFF2-40B4-BE49-F238E27FC236}">
                <a16:creationId xmlns:a16="http://schemas.microsoft.com/office/drawing/2014/main" id="{30A389D8-9C90-D556-8A94-D9ADA61D7467}"/>
              </a:ext>
            </a:extLst>
          </p:cNvPr>
          <p:cNvPicPr preferRelativeResize="0"/>
          <p:nvPr/>
        </p:nvPicPr>
        <p:blipFill>
          <a:blip r:embed="rId6">
            <a:alphaModFix/>
          </a:blip>
          <a:stretch>
            <a:fillRect/>
          </a:stretch>
        </p:blipFill>
        <p:spPr>
          <a:xfrm>
            <a:off x="892475" y="2200176"/>
            <a:ext cx="2217175" cy="2181124"/>
          </a:xfrm>
          <a:prstGeom prst="rect">
            <a:avLst/>
          </a:prstGeom>
          <a:noFill/>
          <a:ln>
            <a:noFill/>
          </a:ln>
        </p:spPr>
      </p:pic>
    </p:spTree>
    <p:extLst>
      <p:ext uri="{BB962C8B-B14F-4D97-AF65-F5344CB8AC3E}">
        <p14:creationId xmlns:p14="http://schemas.microsoft.com/office/powerpoint/2010/main" val="1188018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sp>
        <p:nvSpPr>
          <p:cNvPr id="2" name="Google Shape;603;p75">
            <a:extLst>
              <a:ext uri="{FF2B5EF4-FFF2-40B4-BE49-F238E27FC236}">
                <a16:creationId xmlns:a16="http://schemas.microsoft.com/office/drawing/2014/main" id="{DB6D951A-C74D-73CB-D7A8-59C1101501B4}"/>
              </a:ext>
            </a:extLst>
          </p:cNvPr>
          <p:cNvSpPr/>
          <p:nvPr/>
        </p:nvSpPr>
        <p:spPr>
          <a:xfrm>
            <a:off x="7042212" y="1981783"/>
            <a:ext cx="4064400" cy="4108121"/>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604;p75">
            <a:extLst>
              <a:ext uri="{FF2B5EF4-FFF2-40B4-BE49-F238E27FC236}">
                <a16:creationId xmlns:a16="http://schemas.microsoft.com/office/drawing/2014/main" id="{7D9EA5CC-7434-3821-3E4E-5941706AD36A}"/>
              </a:ext>
            </a:extLst>
          </p:cNvPr>
          <p:cNvSpPr txBox="1"/>
          <p:nvPr/>
        </p:nvSpPr>
        <p:spPr>
          <a:xfrm>
            <a:off x="7329425" y="2604336"/>
            <a:ext cx="3445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latin typeface="Calibri"/>
                <a:ea typeface="Calibri"/>
                <a:cs typeface="Calibri"/>
                <a:sym typeface="Calibri"/>
              </a:rPr>
              <a:t>1) </a:t>
            </a:r>
            <a:r>
              <a:rPr lang="en" sz="2200" dirty="0">
                <a:solidFill>
                  <a:srgbClr val="000000"/>
                </a:solidFill>
                <a:latin typeface="Calibri"/>
                <a:ea typeface="Calibri"/>
                <a:cs typeface="Calibri"/>
                <a:sym typeface="Calibri"/>
              </a:rPr>
              <a:t>Mental Disorder or </a:t>
            </a:r>
            <a:r>
              <a:rPr lang="en" sz="2200" b="1" i="1" dirty="0">
                <a:solidFill>
                  <a:srgbClr val="000000"/>
                </a:solidFill>
                <a:latin typeface="Calibri"/>
                <a:ea typeface="Calibri"/>
                <a:cs typeface="Calibri"/>
                <a:sym typeface="Calibri"/>
              </a:rPr>
              <a:t>Illness</a:t>
            </a:r>
            <a:endParaRPr sz="2200" i="1" dirty="0">
              <a:solidFill>
                <a:srgbClr val="000000"/>
              </a:solidFill>
              <a:latin typeface="Calibri"/>
              <a:ea typeface="Calibri"/>
              <a:cs typeface="Calibri"/>
              <a:sym typeface="Calibri"/>
            </a:endParaRPr>
          </a:p>
        </p:txBody>
      </p:sp>
      <p:sp>
        <p:nvSpPr>
          <p:cNvPr id="4" name="Google Shape;605;p75">
            <a:extLst>
              <a:ext uri="{FF2B5EF4-FFF2-40B4-BE49-F238E27FC236}">
                <a16:creationId xmlns:a16="http://schemas.microsoft.com/office/drawing/2014/main" id="{B5A7F879-8D11-25DD-307B-9D43A606FC12}"/>
              </a:ext>
            </a:extLst>
          </p:cNvPr>
          <p:cNvSpPr txBox="1"/>
          <p:nvPr/>
        </p:nvSpPr>
        <p:spPr>
          <a:xfrm>
            <a:off x="7329425" y="3410566"/>
            <a:ext cx="3246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latin typeface="Calibri"/>
                <a:ea typeface="Calibri"/>
                <a:cs typeface="Calibri"/>
                <a:sym typeface="Calibri"/>
              </a:rPr>
              <a:t>2) </a:t>
            </a:r>
            <a:r>
              <a:rPr lang="en" sz="2200" dirty="0">
                <a:solidFill>
                  <a:srgbClr val="000000"/>
                </a:solidFill>
                <a:latin typeface="Calibri"/>
                <a:ea typeface="Calibri"/>
                <a:cs typeface="Calibri"/>
                <a:sym typeface="Calibri"/>
              </a:rPr>
              <a:t>Mental Health </a:t>
            </a:r>
            <a:r>
              <a:rPr lang="en" sz="2200" b="1" i="1" dirty="0">
                <a:solidFill>
                  <a:srgbClr val="000000"/>
                </a:solidFill>
                <a:latin typeface="Calibri"/>
                <a:ea typeface="Calibri"/>
                <a:cs typeface="Calibri"/>
                <a:sym typeface="Calibri"/>
              </a:rPr>
              <a:t>Problem</a:t>
            </a:r>
            <a:endParaRPr sz="2200" b="1" i="1" dirty="0">
              <a:solidFill>
                <a:srgbClr val="000000"/>
              </a:solidFill>
              <a:latin typeface="Calibri"/>
              <a:ea typeface="Calibri"/>
              <a:cs typeface="Calibri"/>
              <a:sym typeface="Calibri"/>
            </a:endParaRPr>
          </a:p>
        </p:txBody>
      </p:sp>
      <p:sp>
        <p:nvSpPr>
          <p:cNvPr id="6" name="Google Shape;606;p75">
            <a:extLst>
              <a:ext uri="{FF2B5EF4-FFF2-40B4-BE49-F238E27FC236}">
                <a16:creationId xmlns:a16="http://schemas.microsoft.com/office/drawing/2014/main" id="{7394BBE1-A01A-B064-AEEE-96A9FB624282}"/>
              </a:ext>
            </a:extLst>
          </p:cNvPr>
          <p:cNvSpPr txBox="1"/>
          <p:nvPr/>
        </p:nvSpPr>
        <p:spPr>
          <a:xfrm>
            <a:off x="7329425" y="4238916"/>
            <a:ext cx="2422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latin typeface="Calibri"/>
                <a:ea typeface="Calibri"/>
                <a:cs typeface="Calibri"/>
                <a:sym typeface="Calibri"/>
              </a:rPr>
              <a:t>3) </a:t>
            </a:r>
            <a:r>
              <a:rPr lang="en" sz="2200" dirty="0">
                <a:solidFill>
                  <a:srgbClr val="000000"/>
                </a:solidFill>
                <a:latin typeface="Calibri"/>
                <a:ea typeface="Calibri"/>
                <a:cs typeface="Calibri"/>
                <a:sym typeface="Calibri"/>
              </a:rPr>
              <a:t>Mental </a:t>
            </a:r>
            <a:r>
              <a:rPr lang="en" sz="2200" b="1" i="1" dirty="0">
                <a:solidFill>
                  <a:srgbClr val="000000"/>
                </a:solidFill>
                <a:latin typeface="Calibri"/>
                <a:ea typeface="Calibri"/>
                <a:cs typeface="Calibri"/>
                <a:sym typeface="Calibri"/>
              </a:rPr>
              <a:t>Distress</a:t>
            </a:r>
            <a:endParaRPr sz="2200" dirty="0">
              <a:solidFill>
                <a:srgbClr val="000000"/>
              </a:solidFill>
              <a:latin typeface="Calibri"/>
              <a:ea typeface="Calibri"/>
              <a:cs typeface="Calibri"/>
              <a:sym typeface="Calibri"/>
            </a:endParaRPr>
          </a:p>
        </p:txBody>
      </p:sp>
      <p:sp>
        <p:nvSpPr>
          <p:cNvPr id="7" name="Google Shape;607;p75">
            <a:extLst>
              <a:ext uri="{FF2B5EF4-FFF2-40B4-BE49-F238E27FC236}">
                <a16:creationId xmlns:a16="http://schemas.microsoft.com/office/drawing/2014/main" id="{99A9C168-5F6C-1AF9-BDD0-6661D6A47486}"/>
              </a:ext>
            </a:extLst>
          </p:cNvPr>
          <p:cNvSpPr txBox="1"/>
          <p:nvPr/>
        </p:nvSpPr>
        <p:spPr>
          <a:xfrm>
            <a:off x="7436262" y="5045146"/>
            <a:ext cx="33609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4) </a:t>
            </a:r>
            <a:r>
              <a:rPr lang="en" sz="2200">
                <a:solidFill>
                  <a:srgbClr val="000000"/>
                </a:solidFill>
                <a:latin typeface="Calibri"/>
                <a:ea typeface="Calibri"/>
                <a:cs typeface="Calibri"/>
                <a:sym typeface="Calibri"/>
              </a:rPr>
              <a:t>No Distress,</a:t>
            </a:r>
            <a:r>
              <a:rPr lang="en" sz="2200">
                <a:latin typeface="Calibri"/>
                <a:ea typeface="Calibri"/>
                <a:cs typeface="Calibri"/>
                <a:sym typeface="Calibri"/>
              </a:rPr>
              <a:t> Problem, or Disorder</a:t>
            </a:r>
            <a:endParaRPr sz="2200">
              <a:solidFill>
                <a:srgbClr val="000000"/>
              </a:solidFill>
              <a:latin typeface="Calibri"/>
              <a:ea typeface="Calibri"/>
              <a:cs typeface="Calibri"/>
              <a:sym typeface="Calibri"/>
            </a:endParaRPr>
          </a:p>
        </p:txBody>
      </p:sp>
      <p:pic>
        <p:nvPicPr>
          <p:cNvPr id="8" name="Google Shape;608;p75">
            <a:extLst>
              <a:ext uri="{FF2B5EF4-FFF2-40B4-BE49-F238E27FC236}">
                <a16:creationId xmlns:a16="http://schemas.microsoft.com/office/drawing/2014/main" id="{13BA5430-9C3A-6EF5-B198-39E16FDD41D9}"/>
              </a:ext>
            </a:extLst>
          </p:cNvPr>
          <p:cNvPicPr preferRelativeResize="0"/>
          <p:nvPr/>
        </p:nvPicPr>
        <p:blipFill rotWithShape="1">
          <a:blip r:embed="rId4">
            <a:alphaModFix/>
          </a:blip>
          <a:srcRect l="6295" r="5153"/>
          <a:stretch/>
        </p:blipFill>
        <p:spPr>
          <a:xfrm>
            <a:off x="1055463" y="2452100"/>
            <a:ext cx="3840560" cy="3350626"/>
          </a:xfrm>
          <a:prstGeom prst="rect">
            <a:avLst/>
          </a:prstGeom>
          <a:noFill/>
          <a:ln>
            <a:noFill/>
          </a:ln>
        </p:spPr>
      </p:pic>
      <p:sp>
        <p:nvSpPr>
          <p:cNvPr id="9" name="Google Shape;609;p75">
            <a:extLst>
              <a:ext uri="{FF2B5EF4-FFF2-40B4-BE49-F238E27FC236}">
                <a16:creationId xmlns:a16="http://schemas.microsoft.com/office/drawing/2014/main" id="{FA3A5C1C-85B2-3047-58D9-579937809D06}"/>
              </a:ext>
            </a:extLst>
          </p:cNvPr>
          <p:cNvSpPr/>
          <p:nvPr/>
        </p:nvSpPr>
        <p:spPr>
          <a:xfrm>
            <a:off x="3371050" y="2706450"/>
            <a:ext cx="3931500" cy="225600"/>
          </a:xfrm>
          <a:prstGeom prst="rightArrow">
            <a:avLst>
              <a:gd name="adj1" fmla="val 50000"/>
              <a:gd name="adj2" fmla="val 50000"/>
            </a:avLst>
          </a:prstGeom>
          <a:solidFill>
            <a:srgbClr val="DB389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2" name="Google Shape;610;p75">
            <a:extLst>
              <a:ext uri="{FF2B5EF4-FFF2-40B4-BE49-F238E27FC236}">
                <a16:creationId xmlns:a16="http://schemas.microsoft.com/office/drawing/2014/main" id="{CE181C6B-DFBF-772F-A8D3-78612BBDBC35}"/>
              </a:ext>
            </a:extLst>
          </p:cNvPr>
          <p:cNvSpPr/>
          <p:nvPr/>
        </p:nvSpPr>
        <p:spPr>
          <a:xfrm>
            <a:off x="3857050" y="3542350"/>
            <a:ext cx="3445500" cy="225600"/>
          </a:xfrm>
          <a:prstGeom prst="rightArrow">
            <a:avLst>
              <a:gd name="adj1" fmla="val 50000"/>
              <a:gd name="adj2" fmla="val 50000"/>
            </a:avLst>
          </a:prstGeom>
          <a:solidFill>
            <a:srgbClr val="F4711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3" name="Google Shape;611;p75">
            <a:extLst>
              <a:ext uri="{FF2B5EF4-FFF2-40B4-BE49-F238E27FC236}">
                <a16:creationId xmlns:a16="http://schemas.microsoft.com/office/drawing/2014/main" id="{BA451C49-BF40-E250-22A6-3E97FEA125D8}"/>
              </a:ext>
            </a:extLst>
          </p:cNvPr>
          <p:cNvSpPr/>
          <p:nvPr/>
        </p:nvSpPr>
        <p:spPr>
          <a:xfrm>
            <a:off x="4859525" y="5214150"/>
            <a:ext cx="2469900" cy="225600"/>
          </a:xfrm>
          <a:prstGeom prst="rightArrow">
            <a:avLst>
              <a:gd name="adj1" fmla="val 50000"/>
              <a:gd name="adj2" fmla="val 50000"/>
            </a:avLst>
          </a:prstGeom>
          <a:solidFill>
            <a:srgbClr val="11AEE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4" name="Google Shape;612;p75">
            <a:extLst>
              <a:ext uri="{FF2B5EF4-FFF2-40B4-BE49-F238E27FC236}">
                <a16:creationId xmlns:a16="http://schemas.microsoft.com/office/drawing/2014/main" id="{6FF289D9-4F28-E3F3-F840-99BDFA075196}"/>
              </a:ext>
            </a:extLst>
          </p:cNvPr>
          <p:cNvSpPr/>
          <p:nvPr/>
        </p:nvSpPr>
        <p:spPr>
          <a:xfrm>
            <a:off x="4431850" y="4378250"/>
            <a:ext cx="2870700" cy="225600"/>
          </a:xfrm>
          <a:prstGeom prst="rightArrow">
            <a:avLst>
              <a:gd name="adj1" fmla="val 50000"/>
              <a:gd name="adj2" fmla="val 50000"/>
            </a:avLst>
          </a:prstGeom>
          <a:solidFill>
            <a:srgbClr val="79C14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C9CC1"/>
              </a:solidFill>
              <a:highlight>
                <a:srgbClr val="EC9CC1"/>
              </a:highlight>
            </a:endParaRPr>
          </a:p>
        </p:txBody>
      </p:sp>
      <p:sp>
        <p:nvSpPr>
          <p:cNvPr id="15" name="Google Shape;613;p75">
            <a:extLst>
              <a:ext uri="{FF2B5EF4-FFF2-40B4-BE49-F238E27FC236}">
                <a16:creationId xmlns:a16="http://schemas.microsoft.com/office/drawing/2014/main" id="{720A1D08-1776-A242-531F-8DBB47E99605}"/>
              </a:ext>
            </a:extLst>
          </p:cNvPr>
          <p:cNvSpPr txBox="1"/>
          <p:nvPr/>
        </p:nvSpPr>
        <p:spPr>
          <a:xfrm>
            <a:off x="7344987" y="1981784"/>
            <a:ext cx="3185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latin typeface="Calibri"/>
                <a:ea typeface="Calibri"/>
                <a:cs typeface="Calibri"/>
                <a:sym typeface="Calibri"/>
              </a:rPr>
              <a:t>Answer choices:</a:t>
            </a:r>
            <a:endParaRPr sz="2400" b="1" i="1"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57616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619;p76">
            <a:extLst>
              <a:ext uri="{FF2B5EF4-FFF2-40B4-BE49-F238E27FC236}">
                <a16:creationId xmlns:a16="http://schemas.microsoft.com/office/drawing/2014/main" id="{5CE3E1D4-A433-3DE1-1AB3-7D006235014F}"/>
              </a:ext>
            </a:extLst>
          </p:cNvPr>
          <p:cNvPicPr preferRelativeResize="0"/>
          <p:nvPr/>
        </p:nvPicPr>
        <p:blipFill rotWithShape="1">
          <a:blip r:embed="rId4">
            <a:alphaModFix/>
          </a:blip>
          <a:srcRect l="6295" r="5153"/>
          <a:stretch/>
        </p:blipFill>
        <p:spPr>
          <a:xfrm>
            <a:off x="6558950" y="2296762"/>
            <a:ext cx="3855465" cy="3363623"/>
          </a:xfrm>
          <a:prstGeom prst="rect">
            <a:avLst/>
          </a:prstGeom>
          <a:noFill/>
          <a:ln>
            <a:noFill/>
          </a:ln>
        </p:spPr>
      </p:pic>
      <p:sp>
        <p:nvSpPr>
          <p:cNvPr id="3" name="Google Shape;620;p76">
            <a:extLst>
              <a:ext uri="{FF2B5EF4-FFF2-40B4-BE49-F238E27FC236}">
                <a16:creationId xmlns:a16="http://schemas.microsoft.com/office/drawing/2014/main" id="{E891AED1-3FB7-D96F-BE45-C0BE3A3A3E09}"/>
              </a:ext>
            </a:extLst>
          </p:cNvPr>
          <p:cNvSpPr txBox="1"/>
          <p:nvPr/>
        </p:nvSpPr>
        <p:spPr>
          <a:xfrm>
            <a:off x="10168250" y="4751425"/>
            <a:ext cx="16518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latin typeface="Calibri"/>
                <a:ea typeface="Calibri"/>
                <a:cs typeface="Calibri"/>
                <a:sym typeface="Calibri"/>
              </a:rPr>
              <a:t>4) No Distress</a:t>
            </a:r>
            <a:endParaRPr sz="2000">
              <a:latin typeface="Calibri"/>
              <a:ea typeface="Calibri"/>
              <a:cs typeface="Calibri"/>
              <a:sym typeface="Calibri"/>
            </a:endParaRPr>
          </a:p>
        </p:txBody>
      </p:sp>
      <p:sp>
        <p:nvSpPr>
          <p:cNvPr id="4" name="Google Shape;621;p76">
            <a:extLst>
              <a:ext uri="{FF2B5EF4-FFF2-40B4-BE49-F238E27FC236}">
                <a16:creationId xmlns:a16="http://schemas.microsoft.com/office/drawing/2014/main" id="{58543D6E-9BCB-700E-CAE1-BD2587902AB8}"/>
              </a:ext>
            </a:extLst>
          </p:cNvPr>
          <p:cNvSpPr txBox="1"/>
          <p:nvPr/>
        </p:nvSpPr>
        <p:spPr>
          <a:xfrm>
            <a:off x="8885925" y="2483800"/>
            <a:ext cx="21639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solidFill>
                  <a:schemeClr val="dk1"/>
                </a:solidFill>
                <a:latin typeface="Calibri"/>
                <a:ea typeface="Calibri"/>
                <a:cs typeface="Calibri"/>
                <a:sym typeface="Calibri"/>
              </a:rPr>
              <a:t>1) Mental Disorder</a:t>
            </a:r>
            <a:endParaRPr dirty="0"/>
          </a:p>
        </p:txBody>
      </p:sp>
      <p:sp>
        <p:nvSpPr>
          <p:cNvPr id="6" name="Google Shape;622;p76">
            <a:extLst>
              <a:ext uri="{FF2B5EF4-FFF2-40B4-BE49-F238E27FC236}">
                <a16:creationId xmlns:a16="http://schemas.microsoft.com/office/drawing/2014/main" id="{5510F6FE-8956-A2CA-0BBD-BBAC3B6404A1}"/>
              </a:ext>
            </a:extLst>
          </p:cNvPr>
          <p:cNvSpPr txBox="1"/>
          <p:nvPr/>
        </p:nvSpPr>
        <p:spPr>
          <a:xfrm>
            <a:off x="9303850" y="3239675"/>
            <a:ext cx="28851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2) Mental Health Problem</a:t>
            </a:r>
            <a:endParaRPr/>
          </a:p>
        </p:txBody>
      </p:sp>
      <p:sp>
        <p:nvSpPr>
          <p:cNvPr id="7" name="Google Shape;623;p76">
            <a:extLst>
              <a:ext uri="{FF2B5EF4-FFF2-40B4-BE49-F238E27FC236}">
                <a16:creationId xmlns:a16="http://schemas.microsoft.com/office/drawing/2014/main" id="{6DA30AB6-021B-AB6C-16A6-00BE8022B64F}"/>
              </a:ext>
            </a:extLst>
          </p:cNvPr>
          <p:cNvSpPr txBox="1"/>
          <p:nvPr/>
        </p:nvSpPr>
        <p:spPr>
          <a:xfrm>
            <a:off x="9761825" y="3995550"/>
            <a:ext cx="21180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3) Mental Distress</a:t>
            </a:r>
            <a:endParaRPr/>
          </a:p>
        </p:txBody>
      </p:sp>
      <p:pic>
        <p:nvPicPr>
          <p:cNvPr id="8" name="Google Shape;624;p76">
            <a:extLst>
              <a:ext uri="{FF2B5EF4-FFF2-40B4-BE49-F238E27FC236}">
                <a16:creationId xmlns:a16="http://schemas.microsoft.com/office/drawing/2014/main" id="{8A43848D-ACF0-9B40-2F1F-79AF37DC76DA}"/>
              </a:ext>
            </a:extLst>
          </p:cNvPr>
          <p:cNvPicPr preferRelativeResize="0"/>
          <p:nvPr/>
        </p:nvPicPr>
        <p:blipFill>
          <a:blip r:embed="rId5">
            <a:alphaModFix/>
          </a:blip>
          <a:stretch>
            <a:fillRect/>
          </a:stretch>
        </p:blipFill>
        <p:spPr>
          <a:xfrm>
            <a:off x="505948" y="2834640"/>
            <a:ext cx="2294702" cy="2458610"/>
          </a:xfrm>
          <a:prstGeom prst="rect">
            <a:avLst/>
          </a:prstGeom>
          <a:noFill/>
          <a:ln>
            <a:noFill/>
          </a:ln>
        </p:spPr>
      </p:pic>
      <p:pic>
        <p:nvPicPr>
          <p:cNvPr id="9" name="Google Shape;625;p76">
            <a:extLst>
              <a:ext uri="{FF2B5EF4-FFF2-40B4-BE49-F238E27FC236}">
                <a16:creationId xmlns:a16="http://schemas.microsoft.com/office/drawing/2014/main" id="{1F421715-45E5-C908-DE5D-8E28CBEEEF79}"/>
              </a:ext>
            </a:extLst>
          </p:cNvPr>
          <p:cNvPicPr preferRelativeResize="0"/>
          <p:nvPr/>
        </p:nvPicPr>
        <p:blipFill>
          <a:blip r:embed="rId6">
            <a:alphaModFix/>
          </a:blip>
          <a:stretch>
            <a:fillRect/>
          </a:stretch>
        </p:blipFill>
        <p:spPr>
          <a:xfrm>
            <a:off x="3367304" y="3429000"/>
            <a:ext cx="2489315" cy="2563151"/>
          </a:xfrm>
          <a:prstGeom prst="rect">
            <a:avLst/>
          </a:prstGeom>
          <a:noFill/>
          <a:ln>
            <a:noFill/>
          </a:ln>
        </p:spPr>
      </p:pic>
      <p:sp>
        <p:nvSpPr>
          <p:cNvPr id="10" name="Google Shape;627;p76">
            <a:extLst>
              <a:ext uri="{FF2B5EF4-FFF2-40B4-BE49-F238E27FC236}">
                <a16:creationId xmlns:a16="http://schemas.microsoft.com/office/drawing/2014/main" id="{0189BFAD-6FC7-3E3E-C65A-95F1AF25A9A1}"/>
              </a:ext>
            </a:extLst>
          </p:cNvPr>
          <p:cNvSpPr txBox="1"/>
          <p:nvPr/>
        </p:nvSpPr>
        <p:spPr>
          <a:xfrm>
            <a:off x="3898126" y="2167146"/>
            <a:ext cx="2390828" cy="1261854"/>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3500" b="1" dirty="0">
                <a:solidFill>
                  <a:schemeClr val="dk1"/>
                </a:solidFill>
                <a:latin typeface="Calibri"/>
                <a:ea typeface="Calibri"/>
                <a:cs typeface="Calibri"/>
                <a:sym typeface="Calibri"/>
              </a:rPr>
              <a:t>Annoyed</a:t>
            </a:r>
            <a:endParaRPr sz="3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9941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619;p76">
            <a:extLst>
              <a:ext uri="{FF2B5EF4-FFF2-40B4-BE49-F238E27FC236}">
                <a16:creationId xmlns:a16="http://schemas.microsoft.com/office/drawing/2014/main" id="{5CE3E1D4-A433-3DE1-1AB3-7D006235014F}"/>
              </a:ext>
            </a:extLst>
          </p:cNvPr>
          <p:cNvPicPr preferRelativeResize="0"/>
          <p:nvPr/>
        </p:nvPicPr>
        <p:blipFill rotWithShape="1">
          <a:blip r:embed="rId4">
            <a:alphaModFix/>
          </a:blip>
          <a:srcRect l="6295" r="5153"/>
          <a:stretch/>
        </p:blipFill>
        <p:spPr>
          <a:xfrm>
            <a:off x="6558950" y="2296762"/>
            <a:ext cx="3855465" cy="3363623"/>
          </a:xfrm>
          <a:prstGeom prst="rect">
            <a:avLst/>
          </a:prstGeom>
          <a:noFill/>
          <a:ln>
            <a:noFill/>
          </a:ln>
        </p:spPr>
      </p:pic>
      <p:sp>
        <p:nvSpPr>
          <p:cNvPr id="3" name="Google Shape;620;p76">
            <a:extLst>
              <a:ext uri="{FF2B5EF4-FFF2-40B4-BE49-F238E27FC236}">
                <a16:creationId xmlns:a16="http://schemas.microsoft.com/office/drawing/2014/main" id="{E891AED1-3FB7-D96F-BE45-C0BE3A3A3E09}"/>
              </a:ext>
            </a:extLst>
          </p:cNvPr>
          <p:cNvSpPr txBox="1"/>
          <p:nvPr/>
        </p:nvSpPr>
        <p:spPr>
          <a:xfrm>
            <a:off x="10168250" y="4751425"/>
            <a:ext cx="16518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latin typeface="Calibri"/>
                <a:ea typeface="Calibri"/>
                <a:cs typeface="Calibri"/>
                <a:sym typeface="Calibri"/>
              </a:rPr>
              <a:t>4) No Distress</a:t>
            </a:r>
            <a:endParaRPr sz="2000">
              <a:latin typeface="Calibri"/>
              <a:ea typeface="Calibri"/>
              <a:cs typeface="Calibri"/>
              <a:sym typeface="Calibri"/>
            </a:endParaRPr>
          </a:p>
        </p:txBody>
      </p:sp>
      <p:sp>
        <p:nvSpPr>
          <p:cNvPr id="4" name="Google Shape;621;p76">
            <a:extLst>
              <a:ext uri="{FF2B5EF4-FFF2-40B4-BE49-F238E27FC236}">
                <a16:creationId xmlns:a16="http://schemas.microsoft.com/office/drawing/2014/main" id="{58543D6E-9BCB-700E-CAE1-BD2587902AB8}"/>
              </a:ext>
            </a:extLst>
          </p:cNvPr>
          <p:cNvSpPr txBox="1"/>
          <p:nvPr/>
        </p:nvSpPr>
        <p:spPr>
          <a:xfrm>
            <a:off x="8885925" y="2483800"/>
            <a:ext cx="21639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solidFill>
                  <a:schemeClr val="dk1"/>
                </a:solidFill>
                <a:latin typeface="Calibri"/>
                <a:ea typeface="Calibri"/>
                <a:cs typeface="Calibri"/>
                <a:sym typeface="Calibri"/>
              </a:rPr>
              <a:t>1) Mental Disorder</a:t>
            </a:r>
            <a:endParaRPr dirty="0"/>
          </a:p>
        </p:txBody>
      </p:sp>
      <p:sp>
        <p:nvSpPr>
          <p:cNvPr id="6" name="Google Shape;622;p76">
            <a:extLst>
              <a:ext uri="{FF2B5EF4-FFF2-40B4-BE49-F238E27FC236}">
                <a16:creationId xmlns:a16="http://schemas.microsoft.com/office/drawing/2014/main" id="{5510F6FE-8956-A2CA-0BBD-BBAC3B6404A1}"/>
              </a:ext>
            </a:extLst>
          </p:cNvPr>
          <p:cNvSpPr txBox="1"/>
          <p:nvPr/>
        </p:nvSpPr>
        <p:spPr>
          <a:xfrm>
            <a:off x="9303850" y="3239675"/>
            <a:ext cx="28851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2) Mental Health Problem</a:t>
            </a:r>
            <a:endParaRPr/>
          </a:p>
        </p:txBody>
      </p:sp>
      <p:sp>
        <p:nvSpPr>
          <p:cNvPr id="7" name="Google Shape;623;p76">
            <a:extLst>
              <a:ext uri="{FF2B5EF4-FFF2-40B4-BE49-F238E27FC236}">
                <a16:creationId xmlns:a16="http://schemas.microsoft.com/office/drawing/2014/main" id="{6DA30AB6-021B-AB6C-16A6-00BE8022B64F}"/>
              </a:ext>
            </a:extLst>
          </p:cNvPr>
          <p:cNvSpPr txBox="1"/>
          <p:nvPr/>
        </p:nvSpPr>
        <p:spPr>
          <a:xfrm>
            <a:off x="9761825" y="3995550"/>
            <a:ext cx="21180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solidFill>
                  <a:schemeClr val="dk1"/>
                </a:solidFill>
                <a:highlight>
                  <a:srgbClr val="FFFF00"/>
                </a:highlight>
                <a:latin typeface="Calibri"/>
                <a:ea typeface="Calibri"/>
                <a:cs typeface="Calibri"/>
                <a:sym typeface="Calibri"/>
              </a:rPr>
              <a:t>3) Mental Distress</a:t>
            </a:r>
            <a:endParaRPr dirty="0">
              <a:highlight>
                <a:srgbClr val="FFFF00"/>
              </a:highlight>
            </a:endParaRPr>
          </a:p>
        </p:txBody>
      </p:sp>
      <p:pic>
        <p:nvPicPr>
          <p:cNvPr id="8" name="Google Shape;624;p76">
            <a:extLst>
              <a:ext uri="{FF2B5EF4-FFF2-40B4-BE49-F238E27FC236}">
                <a16:creationId xmlns:a16="http://schemas.microsoft.com/office/drawing/2014/main" id="{8A43848D-ACF0-9B40-2F1F-79AF37DC76DA}"/>
              </a:ext>
            </a:extLst>
          </p:cNvPr>
          <p:cNvPicPr preferRelativeResize="0"/>
          <p:nvPr/>
        </p:nvPicPr>
        <p:blipFill>
          <a:blip r:embed="rId5">
            <a:alphaModFix/>
          </a:blip>
          <a:stretch>
            <a:fillRect/>
          </a:stretch>
        </p:blipFill>
        <p:spPr>
          <a:xfrm>
            <a:off x="505948" y="2834640"/>
            <a:ext cx="2294702" cy="2458610"/>
          </a:xfrm>
          <a:prstGeom prst="rect">
            <a:avLst/>
          </a:prstGeom>
          <a:noFill/>
          <a:ln>
            <a:noFill/>
          </a:ln>
        </p:spPr>
      </p:pic>
      <p:pic>
        <p:nvPicPr>
          <p:cNvPr id="9" name="Google Shape;625;p76">
            <a:extLst>
              <a:ext uri="{FF2B5EF4-FFF2-40B4-BE49-F238E27FC236}">
                <a16:creationId xmlns:a16="http://schemas.microsoft.com/office/drawing/2014/main" id="{1F421715-45E5-C908-DE5D-8E28CBEEEF79}"/>
              </a:ext>
            </a:extLst>
          </p:cNvPr>
          <p:cNvPicPr preferRelativeResize="0"/>
          <p:nvPr/>
        </p:nvPicPr>
        <p:blipFill>
          <a:blip r:embed="rId6">
            <a:alphaModFix/>
          </a:blip>
          <a:stretch>
            <a:fillRect/>
          </a:stretch>
        </p:blipFill>
        <p:spPr>
          <a:xfrm>
            <a:off x="3367304" y="3429000"/>
            <a:ext cx="2489315" cy="2563151"/>
          </a:xfrm>
          <a:prstGeom prst="rect">
            <a:avLst/>
          </a:prstGeom>
          <a:noFill/>
          <a:ln>
            <a:noFill/>
          </a:ln>
        </p:spPr>
      </p:pic>
      <p:sp>
        <p:nvSpPr>
          <p:cNvPr id="10" name="Google Shape;627;p76">
            <a:extLst>
              <a:ext uri="{FF2B5EF4-FFF2-40B4-BE49-F238E27FC236}">
                <a16:creationId xmlns:a16="http://schemas.microsoft.com/office/drawing/2014/main" id="{0189BFAD-6FC7-3E3E-C65A-95F1AF25A9A1}"/>
              </a:ext>
            </a:extLst>
          </p:cNvPr>
          <p:cNvSpPr txBox="1"/>
          <p:nvPr/>
        </p:nvSpPr>
        <p:spPr>
          <a:xfrm>
            <a:off x="3898126" y="2167146"/>
            <a:ext cx="2390828" cy="1261854"/>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3500" b="1" dirty="0">
                <a:solidFill>
                  <a:schemeClr val="dk1"/>
                </a:solidFill>
                <a:latin typeface="Calibri"/>
                <a:ea typeface="Calibri"/>
                <a:cs typeface="Calibri"/>
                <a:sym typeface="Calibri"/>
              </a:rPr>
              <a:t>Annoyed</a:t>
            </a:r>
            <a:endParaRPr sz="3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4380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648;p78">
            <a:extLst>
              <a:ext uri="{FF2B5EF4-FFF2-40B4-BE49-F238E27FC236}">
                <a16:creationId xmlns:a16="http://schemas.microsoft.com/office/drawing/2014/main" id="{903AC0A2-6A56-537B-08EC-D72C3005D015}"/>
              </a:ext>
            </a:extLst>
          </p:cNvPr>
          <p:cNvPicPr preferRelativeResize="0"/>
          <p:nvPr/>
        </p:nvPicPr>
        <p:blipFill>
          <a:blip r:embed="rId4">
            <a:alphaModFix/>
          </a:blip>
          <a:stretch>
            <a:fillRect/>
          </a:stretch>
        </p:blipFill>
        <p:spPr>
          <a:xfrm>
            <a:off x="3287943" y="4146866"/>
            <a:ext cx="1865372" cy="1731654"/>
          </a:xfrm>
          <a:prstGeom prst="rect">
            <a:avLst/>
          </a:prstGeom>
          <a:noFill/>
          <a:ln>
            <a:noFill/>
          </a:ln>
        </p:spPr>
      </p:pic>
      <p:pic>
        <p:nvPicPr>
          <p:cNvPr id="3" name="Google Shape;649;p78">
            <a:extLst>
              <a:ext uri="{FF2B5EF4-FFF2-40B4-BE49-F238E27FC236}">
                <a16:creationId xmlns:a16="http://schemas.microsoft.com/office/drawing/2014/main" id="{12018986-80B8-D76F-6F87-CEC9A4C20824}"/>
              </a:ext>
            </a:extLst>
          </p:cNvPr>
          <p:cNvPicPr preferRelativeResize="0"/>
          <p:nvPr/>
        </p:nvPicPr>
        <p:blipFill>
          <a:blip r:embed="rId5">
            <a:alphaModFix/>
          </a:blip>
          <a:stretch>
            <a:fillRect/>
          </a:stretch>
        </p:blipFill>
        <p:spPr>
          <a:xfrm>
            <a:off x="1197024" y="2976399"/>
            <a:ext cx="1557225" cy="2902121"/>
          </a:xfrm>
          <a:prstGeom prst="rect">
            <a:avLst/>
          </a:prstGeom>
          <a:noFill/>
          <a:ln>
            <a:noFill/>
          </a:ln>
        </p:spPr>
      </p:pic>
      <p:pic>
        <p:nvPicPr>
          <p:cNvPr id="4" name="Google Shape;650;p78">
            <a:extLst>
              <a:ext uri="{FF2B5EF4-FFF2-40B4-BE49-F238E27FC236}">
                <a16:creationId xmlns:a16="http://schemas.microsoft.com/office/drawing/2014/main" id="{2B5CFB53-37CC-26C7-7EF0-84B317D67368}"/>
              </a:ext>
            </a:extLst>
          </p:cNvPr>
          <p:cNvPicPr preferRelativeResize="0"/>
          <p:nvPr/>
        </p:nvPicPr>
        <p:blipFill rotWithShape="1">
          <a:blip r:embed="rId6">
            <a:alphaModFix/>
          </a:blip>
          <a:srcRect l="6295" r="5153"/>
          <a:stretch/>
        </p:blipFill>
        <p:spPr>
          <a:xfrm>
            <a:off x="6558950" y="2296762"/>
            <a:ext cx="3855465" cy="3363623"/>
          </a:xfrm>
          <a:prstGeom prst="rect">
            <a:avLst/>
          </a:prstGeom>
          <a:noFill/>
          <a:ln>
            <a:noFill/>
          </a:ln>
        </p:spPr>
      </p:pic>
      <p:sp>
        <p:nvSpPr>
          <p:cNvPr id="6" name="Google Shape;651;p78">
            <a:extLst>
              <a:ext uri="{FF2B5EF4-FFF2-40B4-BE49-F238E27FC236}">
                <a16:creationId xmlns:a16="http://schemas.microsoft.com/office/drawing/2014/main" id="{FB749897-36A5-ED63-71AE-EEAA2E5C469C}"/>
              </a:ext>
            </a:extLst>
          </p:cNvPr>
          <p:cNvSpPr txBox="1"/>
          <p:nvPr/>
        </p:nvSpPr>
        <p:spPr>
          <a:xfrm>
            <a:off x="3343154" y="2653580"/>
            <a:ext cx="2541600" cy="723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3500" b="1" dirty="0">
                <a:solidFill>
                  <a:schemeClr val="dk1"/>
                </a:solidFill>
                <a:latin typeface="Calibri"/>
                <a:ea typeface="Calibri"/>
                <a:cs typeface="Calibri"/>
                <a:sym typeface="Calibri"/>
              </a:rPr>
              <a:t>Heartbroken</a:t>
            </a:r>
            <a:endParaRPr sz="3500" b="1" dirty="0">
              <a:solidFill>
                <a:schemeClr val="dk1"/>
              </a:solidFill>
              <a:latin typeface="Calibri"/>
              <a:ea typeface="Calibri"/>
              <a:cs typeface="Calibri"/>
              <a:sym typeface="Calibri"/>
            </a:endParaRPr>
          </a:p>
        </p:txBody>
      </p:sp>
      <p:sp>
        <p:nvSpPr>
          <p:cNvPr id="7" name="Google Shape;653;p78">
            <a:extLst>
              <a:ext uri="{FF2B5EF4-FFF2-40B4-BE49-F238E27FC236}">
                <a16:creationId xmlns:a16="http://schemas.microsoft.com/office/drawing/2014/main" id="{420390B1-CA25-C53A-66C7-78744EA387B2}"/>
              </a:ext>
            </a:extLst>
          </p:cNvPr>
          <p:cNvSpPr txBox="1"/>
          <p:nvPr/>
        </p:nvSpPr>
        <p:spPr>
          <a:xfrm>
            <a:off x="10168250" y="4751425"/>
            <a:ext cx="16518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latin typeface="Calibri"/>
                <a:ea typeface="Calibri"/>
                <a:cs typeface="Calibri"/>
                <a:sym typeface="Calibri"/>
              </a:rPr>
              <a:t>4) No Distress</a:t>
            </a:r>
            <a:endParaRPr sz="2000">
              <a:latin typeface="Calibri"/>
              <a:ea typeface="Calibri"/>
              <a:cs typeface="Calibri"/>
              <a:sym typeface="Calibri"/>
            </a:endParaRPr>
          </a:p>
        </p:txBody>
      </p:sp>
      <p:sp>
        <p:nvSpPr>
          <p:cNvPr id="8" name="Google Shape;654;p78">
            <a:extLst>
              <a:ext uri="{FF2B5EF4-FFF2-40B4-BE49-F238E27FC236}">
                <a16:creationId xmlns:a16="http://schemas.microsoft.com/office/drawing/2014/main" id="{11CB8A7D-A880-AADB-0079-FD8016C5A7CF}"/>
              </a:ext>
            </a:extLst>
          </p:cNvPr>
          <p:cNvSpPr txBox="1"/>
          <p:nvPr/>
        </p:nvSpPr>
        <p:spPr>
          <a:xfrm>
            <a:off x="8885925" y="2483800"/>
            <a:ext cx="21639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1) Mental Disorder</a:t>
            </a:r>
            <a:endParaRPr/>
          </a:p>
        </p:txBody>
      </p:sp>
      <p:sp>
        <p:nvSpPr>
          <p:cNvPr id="9" name="Google Shape;655;p78">
            <a:extLst>
              <a:ext uri="{FF2B5EF4-FFF2-40B4-BE49-F238E27FC236}">
                <a16:creationId xmlns:a16="http://schemas.microsoft.com/office/drawing/2014/main" id="{4AA949FA-2825-37AB-2DB0-593D8F73C56F}"/>
              </a:ext>
            </a:extLst>
          </p:cNvPr>
          <p:cNvSpPr txBox="1"/>
          <p:nvPr/>
        </p:nvSpPr>
        <p:spPr>
          <a:xfrm>
            <a:off x="9303850" y="3239675"/>
            <a:ext cx="28851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2) Mental Health Problem</a:t>
            </a:r>
            <a:endParaRPr/>
          </a:p>
        </p:txBody>
      </p:sp>
      <p:sp>
        <p:nvSpPr>
          <p:cNvPr id="10" name="Google Shape;656;p78">
            <a:extLst>
              <a:ext uri="{FF2B5EF4-FFF2-40B4-BE49-F238E27FC236}">
                <a16:creationId xmlns:a16="http://schemas.microsoft.com/office/drawing/2014/main" id="{E8119982-70E1-5C26-6B9D-1F69A943F73D}"/>
              </a:ext>
            </a:extLst>
          </p:cNvPr>
          <p:cNvSpPr txBox="1"/>
          <p:nvPr/>
        </p:nvSpPr>
        <p:spPr>
          <a:xfrm>
            <a:off x="9761825" y="3995550"/>
            <a:ext cx="21180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3) Mental Distress</a:t>
            </a:r>
            <a:endParaRPr/>
          </a:p>
        </p:txBody>
      </p:sp>
    </p:spTree>
    <p:extLst>
      <p:ext uri="{BB962C8B-B14F-4D97-AF65-F5344CB8AC3E}">
        <p14:creationId xmlns:p14="http://schemas.microsoft.com/office/powerpoint/2010/main" val="4220832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648;p78">
            <a:extLst>
              <a:ext uri="{FF2B5EF4-FFF2-40B4-BE49-F238E27FC236}">
                <a16:creationId xmlns:a16="http://schemas.microsoft.com/office/drawing/2014/main" id="{903AC0A2-6A56-537B-08EC-D72C3005D015}"/>
              </a:ext>
            </a:extLst>
          </p:cNvPr>
          <p:cNvPicPr preferRelativeResize="0"/>
          <p:nvPr/>
        </p:nvPicPr>
        <p:blipFill>
          <a:blip r:embed="rId4">
            <a:alphaModFix/>
          </a:blip>
          <a:stretch>
            <a:fillRect/>
          </a:stretch>
        </p:blipFill>
        <p:spPr>
          <a:xfrm>
            <a:off x="3287943" y="4146866"/>
            <a:ext cx="1865372" cy="1731654"/>
          </a:xfrm>
          <a:prstGeom prst="rect">
            <a:avLst/>
          </a:prstGeom>
          <a:noFill/>
          <a:ln>
            <a:noFill/>
          </a:ln>
        </p:spPr>
      </p:pic>
      <p:pic>
        <p:nvPicPr>
          <p:cNvPr id="3" name="Google Shape;649;p78">
            <a:extLst>
              <a:ext uri="{FF2B5EF4-FFF2-40B4-BE49-F238E27FC236}">
                <a16:creationId xmlns:a16="http://schemas.microsoft.com/office/drawing/2014/main" id="{12018986-80B8-D76F-6F87-CEC9A4C20824}"/>
              </a:ext>
            </a:extLst>
          </p:cNvPr>
          <p:cNvPicPr preferRelativeResize="0"/>
          <p:nvPr/>
        </p:nvPicPr>
        <p:blipFill>
          <a:blip r:embed="rId5">
            <a:alphaModFix/>
          </a:blip>
          <a:stretch>
            <a:fillRect/>
          </a:stretch>
        </p:blipFill>
        <p:spPr>
          <a:xfrm>
            <a:off x="1197024" y="2976399"/>
            <a:ext cx="1557225" cy="2902121"/>
          </a:xfrm>
          <a:prstGeom prst="rect">
            <a:avLst/>
          </a:prstGeom>
          <a:noFill/>
          <a:ln>
            <a:noFill/>
          </a:ln>
        </p:spPr>
      </p:pic>
      <p:pic>
        <p:nvPicPr>
          <p:cNvPr id="4" name="Google Shape;650;p78">
            <a:extLst>
              <a:ext uri="{FF2B5EF4-FFF2-40B4-BE49-F238E27FC236}">
                <a16:creationId xmlns:a16="http://schemas.microsoft.com/office/drawing/2014/main" id="{2B5CFB53-37CC-26C7-7EF0-84B317D67368}"/>
              </a:ext>
            </a:extLst>
          </p:cNvPr>
          <p:cNvPicPr preferRelativeResize="0"/>
          <p:nvPr/>
        </p:nvPicPr>
        <p:blipFill rotWithShape="1">
          <a:blip r:embed="rId6">
            <a:alphaModFix/>
          </a:blip>
          <a:srcRect l="6295" r="5153"/>
          <a:stretch/>
        </p:blipFill>
        <p:spPr>
          <a:xfrm>
            <a:off x="6558950" y="2296762"/>
            <a:ext cx="3855465" cy="3363623"/>
          </a:xfrm>
          <a:prstGeom prst="rect">
            <a:avLst/>
          </a:prstGeom>
          <a:noFill/>
          <a:ln>
            <a:noFill/>
          </a:ln>
        </p:spPr>
      </p:pic>
      <p:sp>
        <p:nvSpPr>
          <p:cNvPr id="6" name="Google Shape;651;p78">
            <a:extLst>
              <a:ext uri="{FF2B5EF4-FFF2-40B4-BE49-F238E27FC236}">
                <a16:creationId xmlns:a16="http://schemas.microsoft.com/office/drawing/2014/main" id="{FB749897-36A5-ED63-71AE-EEAA2E5C469C}"/>
              </a:ext>
            </a:extLst>
          </p:cNvPr>
          <p:cNvSpPr txBox="1"/>
          <p:nvPr/>
        </p:nvSpPr>
        <p:spPr>
          <a:xfrm>
            <a:off x="3343154" y="2653580"/>
            <a:ext cx="2541600" cy="723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3500" b="1" dirty="0">
                <a:solidFill>
                  <a:schemeClr val="dk1"/>
                </a:solidFill>
                <a:latin typeface="Calibri"/>
                <a:ea typeface="Calibri"/>
                <a:cs typeface="Calibri"/>
                <a:sym typeface="Calibri"/>
              </a:rPr>
              <a:t>Heartbroken</a:t>
            </a:r>
            <a:endParaRPr sz="3500" b="1" dirty="0">
              <a:solidFill>
                <a:schemeClr val="dk1"/>
              </a:solidFill>
              <a:latin typeface="Calibri"/>
              <a:ea typeface="Calibri"/>
              <a:cs typeface="Calibri"/>
              <a:sym typeface="Calibri"/>
            </a:endParaRPr>
          </a:p>
        </p:txBody>
      </p:sp>
      <p:sp>
        <p:nvSpPr>
          <p:cNvPr id="7" name="Google Shape;653;p78">
            <a:extLst>
              <a:ext uri="{FF2B5EF4-FFF2-40B4-BE49-F238E27FC236}">
                <a16:creationId xmlns:a16="http://schemas.microsoft.com/office/drawing/2014/main" id="{420390B1-CA25-C53A-66C7-78744EA387B2}"/>
              </a:ext>
            </a:extLst>
          </p:cNvPr>
          <p:cNvSpPr txBox="1"/>
          <p:nvPr/>
        </p:nvSpPr>
        <p:spPr>
          <a:xfrm>
            <a:off x="10168250" y="4751425"/>
            <a:ext cx="16518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latin typeface="Calibri"/>
                <a:ea typeface="Calibri"/>
                <a:cs typeface="Calibri"/>
                <a:sym typeface="Calibri"/>
              </a:rPr>
              <a:t>4) No Distress</a:t>
            </a:r>
            <a:endParaRPr sz="2000">
              <a:latin typeface="Calibri"/>
              <a:ea typeface="Calibri"/>
              <a:cs typeface="Calibri"/>
              <a:sym typeface="Calibri"/>
            </a:endParaRPr>
          </a:p>
        </p:txBody>
      </p:sp>
      <p:sp>
        <p:nvSpPr>
          <p:cNvPr id="8" name="Google Shape;654;p78">
            <a:extLst>
              <a:ext uri="{FF2B5EF4-FFF2-40B4-BE49-F238E27FC236}">
                <a16:creationId xmlns:a16="http://schemas.microsoft.com/office/drawing/2014/main" id="{11CB8A7D-A880-AADB-0079-FD8016C5A7CF}"/>
              </a:ext>
            </a:extLst>
          </p:cNvPr>
          <p:cNvSpPr txBox="1"/>
          <p:nvPr/>
        </p:nvSpPr>
        <p:spPr>
          <a:xfrm>
            <a:off x="8885925" y="2483800"/>
            <a:ext cx="21639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1) Mental Disorder</a:t>
            </a:r>
            <a:endParaRPr/>
          </a:p>
        </p:txBody>
      </p:sp>
      <p:sp>
        <p:nvSpPr>
          <p:cNvPr id="9" name="Google Shape;655;p78">
            <a:extLst>
              <a:ext uri="{FF2B5EF4-FFF2-40B4-BE49-F238E27FC236}">
                <a16:creationId xmlns:a16="http://schemas.microsoft.com/office/drawing/2014/main" id="{4AA949FA-2825-37AB-2DB0-593D8F73C56F}"/>
              </a:ext>
            </a:extLst>
          </p:cNvPr>
          <p:cNvSpPr txBox="1"/>
          <p:nvPr/>
        </p:nvSpPr>
        <p:spPr>
          <a:xfrm>
            <a:off x="9303850" y="3239675"/>
            <a:ext cx="28851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2) Mental Health Problem</a:t>
            </a:r>
            <a:endParaRPr/>
          </a:p>
        </p:txBody>
      </p:sp>
      <p:sp>
        <p:nvSpPr>
          <p:cNvPr id="10" name="Google Shape;656;p78">
            <a:extLst>
              <a:ext uri="{FF2B5EF4-FFF2-40B4-BE49-F238E27FC236}">
                <a16:creationId xmlns:a16="http://schemas.microsoft.com/office/drawing/2014/main" id="{E8119982-70E1-5C26-6B9D-1F69A943F73D}"/>
              </a:ext>
            </a:extLst>
          </p:cNvPr>
          <p:cNvSpPr txBox="1"/>
          <p:nvPr/>
        </p:nvSpPr>
        <p:spPr>
          <a:xfrm>
            <a:off x="9761825" y="3995550"/>
            <a:ext cx="21180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solidFill>
                  <a:schemeClr val="dk1"/>
                </a:solidFill>
                <a:highlight>
                  <a:srgbClr val="FFFF00"/>
                </a:highlight>
                <a:latin typeface="Calibri"/>
                <a:ea typeface="Calibri"/>
                <a:cs typeface="Calibri"/>
                <a:sym typeface="Calibri"/>
              </a:rPr>
              <a:t>3) Mental Distress</a:t>
            </a:r>
            <a:endParaRPr dirty="0">
              <a:highlight>
                <a:srgbClr val="FFFF00"/>
              </a:highlight>
            </a:endParaRPr>
          </a:p>
        </p:txBody>
      </p:sp>
    </p:spTree>
    <p:extLst>
      <p:ext uri="{BB962C8B-B14F-4D97-AF65-F5344CB8AC3E}">
        <p14:creationId xmlns:p14="http://schemas.microsoft.com/office/powerpoint/2010/main" val="4231369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677;p80">
            <a:extLst>
              <a:ext uri="{FF2B5EF4-FFF2-40B4-BE49-F238E27FC236}">
                <a16:creationId xmlns:a16="http://schemas.microsoft.com/office/drawing/2014/main" id="{8B68FD14-B5EC-EA97-1BC2-3962EFF5351E}"/>
              </a:ext>
            </a:extLst>
          </p:cNvPr>
          <p:cNvPicPr preferRelativeResize="0"/>
          <p:nvPr/>
        </p:nvPicPr>
        <p:blipFill>
          <a:blip r:embed="rId4">
            <a:alphaModFix/>
          </a:blip>
          <a:stretch>
            <a:fillRect/>
          </a:stretch>
        </p:blipFill>
        <p:spPr>
          <a:xfrm>
            <a:off x="1960130" y="3076553"/>
            <a:ext cx="2781640" cy="3072255"/>
          </a:xfrm>
          <a:prstGeom prst="rect">
            <a:avLst/>
          </a:prstGeom>
          <a:noFill/>
          <a:ln>
            <a:noFill/>
          </a:ln>
        </p:spPr>
      </p:pic>
      <p:pic>
        <p:nvPicPr>
          <p:cNvPr id="3" name="Google Shape;679;p80">
            <a:extLst>
              <a:ext uri="{FF2B5EF4-FFF2-40B4-BE49-F238E27FC236}">
                <a16:creationId xmlns:a16="http://schemas.microsoft.com/office/drawing/2014/main" id="{42F13B32-7B93-3F43-02ED-90A55694DE71}"/>
              </a:ext>
            </a:extLst>
          </p:cNvPr>
          <p:cNvPicPr preferRelativeResize="0"/>
          <p:nvPr/>
        </p:nvPicPr>
        <p:blipFill rotWithShape="1">
          <a:blip r:embed="rId5">
            <a:alphaModFix/>
          </a:blip>
          <a:srcRect l="6295" r="5153"/>
          <a:stretch/>
        </p:blipFill>
        <p:spPr>
          <a:xfrm>
            <a:off x="6558950" y="2296762"/>
            <a:ext cx="3855465" cy="3363623"/>
          </a:xfrm>
          <a:prstGeom prst="rect">
            <a:avLst/>
          </a:prstGeom>
          <a:noFill/>
          <a:ln>
            <a:noFill/>
          </a:ln>
        </p:spPr>
      </p:pic>
      <p:sp>
        <p:nvSpPr>
          <p:cNvPr id="4" name="Google Shape;680;p80">
            <a:extLst>
              <a:ext uri="{FF2B5EF4-FFF2-40B4-BE49-F238E27FC236}">
                <a16:creationId xmlns:a16="http://schemas.microsoft.com/office/drawing/2014/main" id="{0687314E-6530-5E0C-6697-7F79E4CAA704}"/>
              </a:ext>
            </a:extLst>
          </p:cNvPr>
          <p:cNvSpPr txBox="1"/>
          <p:nvPr/>
        </p:nvSpPr>
        <p:spPr>
          <a:xfrm>
            <a:off x="10168250" y="4751425"/>
            <a:ext cx="16518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latin typeface="Calibri"/>
                <a:ea typeface="Calibri"/>
                <a:cs typeface="Calibri"/>
                <a:sym typeface="Calibri"/>
              </a:rPr>
              <a:t>4) No Distress</a:t>
            </a:r>
            <a:endParaRPr sz="2000">
              <a:latin typeface="Calibri"/>
              <a:ea typeface="Calibri"/>
              <a:cs typeface="Calibri"/>
              <a:sym typeface="Calibri"/>
            </a:endParaRPr>
          </a:p>
        </p:txBody>
      </p:sp>
      <p:sp>
        <p:nvSpPr>
          <p:cNvPr id="6" name="Google Shape;681;p80">
            <a:extLst>
              <a:ext uri="{FF2B5EF4-FFF2-40B4-BE49-F238E27FC236}">
                <a16:creationId xmlns:a16="http://schemas.microsoft.com/office/drawing/2014/main" id="{945CCA91-8AB2-2B02-5937-7C63A6634595}"/>
              </a:ext>
            </a:extLst>
          </p:cNvPr>
          <p:cNvSpPr txBox="1"/>
          <p:nvPr/>
        </p:nvSpPr>
        <p:spPr>
          <a:xfrm>
            <a:off x="8885925" y="2483800"/>
            <a:ext cx="21639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1) Mental Disorder</a:t>
            </a:r>
            <a:endParaRPr/>
          </a:p>
        </p:txBody>
      </p:sp>
      <p:sp>
        <p:nvSpPr>
          <p:cNvPr id="7" name="Google Shape;682;p80">
            <a:extLst>
              <a:ext uri="{FF2B5EF4-FFF2-40B4-BE49-F238E27FC236}">
                <a16:creationId xmlns:a16="http://schemas.microsoft.com/office/drawing/2014/main" id="{AC5B14FB-1F3D-16BA-08FC-420E1A31F3FD}"/>
              </a:ext>
            </a:extLst>
          </p:cNvPr>
          <p:cNvSpPr txBox="1"/>
          <p:nvPr/>
        </p:nvSpPr>
        <p:spPr>
          <a:xfrm>
            <a:off x="9303850" y="3239675"/>
            <a:ext cx="28851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2) Mental Health Problem</a:t>
            </a:r>
            <a:endParaRPr/>
          </a:p>
        </p:txBody>
      </p:sp>
      <p:sp>
        <p:nvSpPr>
          <p:cNvPr id="8" name="Google Shape;683;p80">
            <a:extLst>
              <a:ext uri="{FF2B5EF4-FFF2-40B4-BE49-F238E27FC236}">
                <a16:creationId xmlns:a16="http://schemas.microsoft.com/office/drawing/2014/main" id="{0D563EA7-D949-EA47-1164-477D91149D44}"/>
              </a:ext>
            </a:extLst>
          </p:cNvPr>
          <p:cNvSpPr txBox="1"/>
          <p:nvPr/>
        </p:nvSpPr>
        <p:spPr>
          <a:xfrm>
            <a:off x="9761825" y="3995550"/>
            <a:ext cx="21180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3) Mental Distress</a:t>
            </a:r>
            <a:endParaRPr/>
          </a:p>
        </p:txBody>
      </p:sp>
      <p:sp>
        <p:nvSpPr>
          <p:cNvPr id="9" name="Google Shape;684;p80">
            <a:extLst>
              <a:ext uri="{FF2B5EF4-FFF2-40B4-BE49-F238E27FC236}">
                <a16:creationId xmlns:a16="http://schemas.microsoft.com/office/drawing/2014/main" id="{95BF633F-8CE1-3921-8407-EE7EBD98818C}"/>
              </a:ext>
            </a:extLst>
          </p:cNvPr>
          <p:cNvSpPr txBox="1"/>
          <p:nvPr/>
        </p:nvSpPr>
        <p:spPr>
          <a:xfrm>
            <a:off x="3805917" y="2412171"/>
            <a:ext cx="2541600" cy="18009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3500" b="1" dirty="0">
                <a:solidFill>
                  <a:schemeClr val="dk1"/>
                </a:solidFill>
                <a:latin typeface="Calibri"/>
                <a:ea typeface="Calibri"/>
                <a:cs typeface="Calibri"/>
                <a:sym typeface="Calibri"/>
              </a:rPr>
              <a:t>You lost your homework</a:t>
            </a:r>
            <a:endParaRPr sz="3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6123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677;p80">
            <a:extLst>
              <a:ext uri="{FF2B5EF4-FFF2-40B4-BE49-F238E27FC236}">
                <a16:creationId xmlns:a16="http://schemas.microsoft.com/office/drawing/2014/main" id="{8B68FD14-B5EC-EA97-1BC2-3962EFF5351E}"/>
              </a:ext>
            </a:extLst>
          </p:cNvPr>
          <p:cNvPicPr preferRelativeResize="0"/>
          <p:nvPr/>
        </p:nvPicPr>
        <p:blipFill>
          <a:blip r:embed="rId4">
            <a:alphaModFix/>
          </a:blip>
          <a:stretch>
            <a:fillRect/>
          </a:stretch>
        </p:blipFill>
        <p:spPr>
          <a:xfrm>
            <a:off x="1960130" y="3076553"/>
            <a:ext cx="2781640" cy="3072255"/>
          </a:xfrm>
          <a:prstGeom prst="rect">
            <a:avLst/>
          </a:prstGeom>
          <a:noFill/>
          <a:ln>
            <a:noFill/>
          </a:ln>
        </p:spPr>
      </p:pic>
      <p:pic>
        <p:nvPicPr>
          <p:cNvPr id="3" name="Google Shape;679;p80">
            <a:extLst>
              <a:ext uri="{FF2B5EF4-FFF2-40B4-BE49-F238E27FC236}">
                <a16:creationId xmlns:a16="http://schemas.microsoft.com/office/drawing/2014/main" id="{42F13B32-7B93-3F43-02ED-90A55694DE71}"/>
              </a:ext>
            </a:extLst>
          </p:cNvPr>
          <p:cNvPicPr preferRelativeResize="0"/>
          <p:nvPr/>
        </p:nvPicPr>
        <p:blipFill rotWithShape="1">
          <a:blip r:embed="rId5">
            <a:alphaModFix/>
          </a:blip>
          <a:srcRect l="6295" r="5153"/>
          <a:stretch/>
        </p:blipFill>
        <p:spPr>
          <a:xfrm>
            <a:off x="6558950" y="2296762"/>
            <a:ext cx="3855465" cy="3363623"/>
          </a:xfrm>
          <a:prstGeom prst="rect">
            <a:avLst/>
          </a:prstGeom>
          <a:noFill/>
          <a:ln>
            <a:noFill/>
          </a:ln>
        </p:spPr>
      </p:pic>
      <p:sp>
        <p:nvSpPr>
          <p:cNvPr id="4" name="Google Shape;680;p80">
            <a:extLst>
              <a:ext uri="{FF2B5EF4-FFF2-40B4-BE49-F238E27FC236}">
                <a16:creationId xmlns:a16="http://schemas.microsoft.com/office/drawing/2014/main" id="{0687314E-6530-5E0C-6697-7F79E4CAA704}"/>
              </a:ext>
            </a:extLst>
          </p:cNvPr>
          <p:cNvSpPr txBox="1"/>
          <p:nvPr/>
        </p:nvSpPr>
        <p:spPr>
          <a:xfrm>
            <a:off x="10168250" y="4751425"/>
            <a:ext cx="16518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latin typeface="Calibri"/>
                <a:ea typeface="Calibri"/>
                <a:cs typeface="Calibri"/>
                <a:sym typeface="Calibri"/>
              </a:rPr>
              <a:t>4) No Distress</a:t>
            </a:r>
            <a:endParaRPr sz="2000">
              <a:latin typeface="Calibri"/>
              <a:ea typeface="Calibri"/>
              <a:cs typeface="Calibri"/>
              <a:sym typeface="Calibri"/>
            </a:endParaRPr>
          </a:p>
        </p:txBody>
      </p:sp>
      <p:sp>
        <p:nvSpPr>
          <p:cNvPr id="6" name="Google Shape;681;p80">
            <a:extLst>
              <a:ext uri="{FF2B5EF4-FFF2-40B4-BE49-F238E27FC236}">
                <a16:creationId xmlns:a16="http://schemas.microsoft.com/office/drawing/2014/main" id="{945CCA91-8AB2-2B02-5937-7C63A6634595}"/>
              </a:ext>
            </a:extLst>
          </p:cNvPr>
          <p:cNvSpPr txBox="1"/>
          <p:nvPr/>
        </p:nvSpPr>
        <p:spPr>
          <a:xfrm>
            <a:off x="8885925" y="2483800"/>
            <a:ext cx="21639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1) Mental Disorder</a:t>
            </a:r>
            <a:endParaRPr/>
          </a:p>
        </p:txBody>
      </p:sp>
      <p:sp>
        <p:nvSpPr>
          <p:cNvPr id="7" name="Google Shape;682;p80">
            <a:extLst>
              <a:ext uri="{FF2B5EF4-FFF2-40B4-BE49-F238E27FC236}">
                <a16:creationId xmlns:a16="http://schemas.microsoft.com/office/drawing/2014/main" id="{AC5B14FB-1F3D-16BA-08FC-420E1A31F3FD}"/>
              </a:ext>
            </a:extLst>
          </p:cNvPr>
          <p:cNvSpPr txBox="1"/>
          <p:nvPr/>
        </p:nvSpPr>
        <p:spPr>
          <a:xfrm>
            <a:off x="9303850" y="3239675"/>
            <a:ext cx="28851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2) Mental Health Problem</a:t>
            </a:r>
            <a:endParaRPr/>
          </a:p>
        </p:txBody>
      </p:sp>
      <p:sp>
        <p:nvSpPr>
          <p:cNvPr id="8" name="Google Shape;683;p80">
            <a:extLst>
              <a:ext uri="{FF2B5EF4-FFF2-40B4-BE49-F238E27FC236}">
                <a16:creationId xmlns:a16="http://schemas.microsoft.com/office/drawing/2014/main" id="{0D563EA7-D949-EA47-1164-477D91149D44}"/>
              </a:ext>
            </a:extLst>
          </p:cNvPr>
          <p:cNvSpPr txBox="1"/>
          <p:nvPr/>
        </p:nvSpPr>
        <p:spPr>
          <a:xfrm>
            <a:off x="9761825" y="3995550"/>
            <a:ext cx="21180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solidFill>
                  <a:schemeClr val="dk1"/>
                </a:solidFill>
                <a:highlight>
                  <a:srgbClr val="FFFF00"/>
                </a:highlight>
                <a:latin typeface="Calibri"/>
                <a:ea typeface="Calibri"/>
                <a:cs typeface="Calibri"/>
                <a:sym typeface="Calibri"/>
              </a:rPr>
              <a:t>3) Mental Distress</a:t>
            </a:r>
            <a:endParaRPr dirty="0">
              <a:highlight>
                <a:srgbClr val="FFFF00"/>
              </a:highlight>
            </a:endParaRPr>
          </a:p>
        </p:txBody>
      </p:sp>
      <p:sp>
        <p:nvSpPr>
          <p:cNvPr id="9" name="Google Shape;684;p80">
            <a:extLst>
              <a:ext uri="{FF2B5EF4-FFF2-40B4-BE49-F238E27FC236}">
                <a16:creationId xmlns:a16="http://schemas.microsoft.com/office/drawing/2014/main" id="{95BF633F-8CE1-3921-8407-EE7EBD98818C}"/>
              </a:ext>
            </a:extLst>
          </p:cNvPr>
          <p:cNvSpPr txBox="1"/>
          <p:nvPr/>
        </p:nvSpPr>
        <p:spPr>
          <a:xfrm>
            <a:off x="3805917" y="2412171"/>
            <a:ext cx="2541600" cy="18009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3500" b="1" dirty="0">
                <a:solidFill>
                  <a:schemeClr val="dk1"/>
                </a:solidFill>
                <a:latin typeface="Calibri"/>
                <a:ea typeface="Calibri"/>
                <a:cs typeface="Calibri"/>
                <a:sym typeface="Calibri"/>
              </a:rPr>
              <a:t>You lost your homework</a:t>
            </a:r>
            <a:endParaRPr sz="3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2314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704;p82">
            <a:extLst>
              <a:ext uri="{FF2B5EF4-FFF2-40B4-BE49-F238E27FC236}">
                <a16:creationId xmlns:a16="http://schemas.microsoft.com/office/drawing/2014/main" id="{ACC9B707-8194-CC73-6C66-950E1E7B738E}"/>
              </a:ext>
            </a:extLst>
          </p:cNvPr>
          <p:cNvPicPr preferRelativeResize="0"/>
          <p:nvPr/>
        </p:nvPicPr>
        <p:blipFill rotWithShape="1">
          <a:blip r:embed="rId4">
            <a:alphaModFix/>
          </a:blip>
          <a:srcRect l="2662" t="3707" r="9456"/>
          <a:stretch/>
        </p:blipFill>
        <p:spPr>
          <a:xfrm>
            <a:off x="1142174" y="2848720"/>
            <a:ext cx="4420339" cy="3249566"/>
          </a:xfrm>
          <a:prstGeom prst="rect">
            <a:avLst/>
          </a:prstGeom>
          <a:noFill/>
          <a:ln>
            <a:noFill/>
          </a:ln>
        </p:spPr>
      </p:pic>
      <p:pic>
        <p:nvPicPr>
          <p:cNvPr id="3" name="Google Shape;705;p82">
            <a:extLst>
              <a:ext uri="{FF2B5EF4-FFF2-40B4-BE49-F238E27FC236}">
                <a16:creationId xmlns:a16="http://schemas.microsoft.com/office/drawing/2014/main" id="{FF158473-A68E-057B-7935-94EB83F5A36E}"/>
              </a:ext>
            </a:extLst>
          </p:cNvPr>
          <p:cNvPicPr preferRelativeResize="0"/>
          <p:nvPr/>
        </p:nvPicPr>
        <p:blipFill rotWithShape="1">
          <a:blip r:embed="rId5">
            <a:alphaModFix/>
          </a:blip>
          <a:srcRect l="6295" r="5153"/>
          <a:stretch/>
        </p:blipFill>
        <p:spPr>
          <a:xfrm>
            <a:off x="6558950" y="2296762"/>
            <a:ext cx="3855465" cy="3363623"/>
          </a:xfrm>
          <a:prstGeom prst="rect">
            <a:avLst/>
          </a:prstGeom>
          <a:noFill/>
          <a:ln>
            <a:noFill/>
          </a:ln>
        </p:spPr>
      </p:pic>
      <p:sp>
        <p:nvSpPr>
          <p:cNvPr id="4" name="Google Shape;706;p82">
            <a:extLst>
              <a:ext uri="{FF2B5EF4-FFF2-40B4-BE49-F238E27FC236}">
                <a16:creationId xmlns:a16="http://schemas.microsoft.com/office/drawing/2014/main" id="{CFF936C8-54D7-173D-5E80-DDE3A4C8D2D0}"/>
              </a:ext>
            </a:extLst>
          </p:cNvPr>
          <p:cNvSpPr txBox="1"/>
          <p:nvPr/>
        </p:nvSpPr>
        <p:spPr>
          <a:xfrm>
            <a:off x="10168250" y="4751425"/>
            <a:ext cx="16518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latin typeface="Calibri"/>
                <a:ea typeface="Calibri"/>
                <a:cs typeface="Calibri"/>
                <a:sym typeface="Calibri"/>
              </a:rPr>
              <a:t>4) No Distress</a:t>
            </a:r>
            <a:endParaRPr sz="2000">
              <a:latin typeface="Calibri"/>
              <a:ea typeface="Calibri"/>
              <a:cs typeface="Calibri"/>
              <a:sym typeface="Calibri"/>
            </a:endParaRPr>
          </a:p>
        </p:txBody>
      </p:sp>
      <p:sp>
        <p:nvSpPr>
          <p:cNvPr id="6" name="Google Shape;707;p82">
            <a:extLst>
              <a:ext uri="{FF2B5EF4-FFF2-40B4-BE49-F238E27FC236}">
                <a16:creationId xmlns:a16="http://schemas.microsoft.com/office/drawing/2014/main" id="{189B672F-A8C2-5CC4-E8BC-8F3C50261C92}"/>
              </a:ext>
            </a:extLst>
          </p:cNvPr>
          <p:cNvSpPr txBox="1"/>
          <p:nvPr/>
        </p:nvSpPr>
        <p:spPr>
          <a:xfrm>
            <a:off x="8885925" y="2483800"/>
            <a:ext cx="21639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1) Mental Disorder</a:t>
            </a:r>
            <a:endParaRPr/>
          </a:p>
        </p:txBody>
      </p:sp>
      <p:sp>
        <p:nvSpPr>
          <p:cNvPr id="7" name="Google Shape;708;p82">
            <a:extLst>
              <a:ext uri="{FF2B5EF4-FFF2-40B4-BE49-F238E27FC236}">
                <a16:creationId xmlns:a16="http://schemas.microsoft.com/office/drawing/2014/main" id="{23EBCEB6-5349-1C47-AE8C-98D7260F2F4B}"/>
              </a:ext>
            </a:extLst>
          </p:cNvPr>
          <p:cNvSpPr txBox="1"/>
          <p:nvPr/>
        </p:nvSpPr>
        <p:spPr>
          <a:xfrm>
            <a:off x="9303850" y="3239675"/>
            <a:ext cx="28851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solidFill>
                  <a:schemeClr val="dk1"/>
                </a:solidFill>
                <a:latin typeface="Calibri"/>
                <a:ea typeface="Calibri"/>
                <a:cs typeface="Calibri"/>
                <a:sym typeface="Calibri"/>
              </a:rPr>
              <a:t>2) Mental Health Problem</a:t>
            </a:r>
            <a:endParaRPr lang="en-US">
              <a:solidFill>
                <a:schemeClr val="dk1"/>
              </a:solidFill>
            </a:endParaRPr>
          </a:p>
        </p:txBody>
      </p:sp>
      <p:sp>
        <p:nvSpPr>
          <p:cNvPr id="8" name="Google Shape;709;p82">
            <a:extLst>
              <a:ext uri="{FF2B5EF4-FFF2-40B4-BE49-F238E27FC236}">
                <a16:creationId xmlns:a16="http://schemas.microsoft.com/office/drawing/2014/main" id="{F5D465E5-B272-057B-7F7B-A6BC87C562F3}"/>
              </a:ext>
            </a:extLst>
          </p:cNvPr>
          <p:cNvSpPr txBox="1"/>
          <p:nvPr/>
        </p:nvSpPr>
        <p:spPr>
          <a:xfrm>
            <a:off x="9761825" y="3995550"/>
            <a:ext cx="21180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3) Mental Distress</a:t>
            </a:r>
            <a:endParaRPr/>
          </a:p>
        </p:txBody>
      </p:sp>
      <p:sp>
        <p:nvSpPr>
          <p:cNvPr id="9" name="Google Shape;711;p82">
            <a:extLst>
              <a:ext uri="{FF2B5EF4-FFF2-40B4-BE49-F238E27FC236}">
                <a16:creationId xmlns:a16="http://schemas.microsoft.com/office/drawing/2014/main" id="{1E8FB55E-99B3-5A70-F137-A4A9212268C2}"/>
              </a:ext>
            </a:extLst>
          </p:cNvPr>
          <p:cNvSpPr txBox="1"/>
          <p:nvPr/>
        </p:nvSpPr>
        <p:spPr>
          <a:xfrm>
            <a:off x="4663581" y="2848720"/>
            <a:ext cx="1786200" cy="723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3500" b="1" dirty="0">
                <a:solidFill>
                  <a:schemeClr val="dk1"/>
                </a:solidFill>
                <a:latin typeface="Calibri"/>
                <a:ea typeface="Calibri"/>
                <a:cs typeface="Calibri"/>
                <a:sym typeface="Calibri"/>
              </a:rPr>
              <a:t>Grieving</a:t>
            </a:r>
            <a:endParaRPr sz="3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197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704;p82">
            <a:extLst>
              <a:ext uri="{FF2B5EF4-FFF2-40B4-BE49-F238E27FC236}">
                <a16:creationId xmlns:a16="http://schemas.microsoft.com/office/drawing/2014/main" id="{ACC9B707-8194-CC73-6C66-950E1E7B738E}"/>
              </a:ext>
            </a:extLst>
          </p:cNvPr>
          <p:cNvPicPr preferRelativeResize="0"/>
          <p:nvPr/>
        </p:nvPicPr>
        <p:blipFill rotWithShape="1">
          <a:blip r:embed="rId4">
            <a:alphaModFix/>
          </a:blip>
          <a:srcRect l="2662" t="3707" r="9456"/>
          <a:stretch/>
        </p:blipFill>
        <p:spPr>
          <a:xfrm>
            <a:off x="1142174" y="2848720"/>
            <a:ext cx="4420339" cy="3249566"/>
          </a:xfrm>
          <a:prstGeom prst="rect">
            <a:avLst/>
          </a:prstGeom>
          <a:noFill/>
          <a:ln>
            <a:noFill/>
          </a:ln>
        </p:spPr>
      </p:pic>
      <p:pic>
        <p:nvPicPr>
          <p:cNvPr id="3" name="Google Shape;705;p82">
            <a:extLst>
              <a:ext uri="{FF2B5EF4-FFF2-40B4-BE49-F238E27FC236}">
                <a16:creationId xmlns:a16="http://schemas.microsoft.com/office/drawing/2014/main" id="{FF158473-A68E-057B-7935-94EB83F5A36E}"/>
              </a:ext>
            </a:extLst>
          </p:cNvPr>
          <p:cNvPicPr preferRelativeResize="0"/>
          <p:nvPr/>
        </p:nvPicPr>
        <p:blipFill rotWithShape="1">
          <a:blip r:embed="rId5">
            <a:alphaModFix/>
          </a:blip>
          <a:srcRect l="6295" r="5153"/>
          <a:stretch/>
        </p:blipFill>
        <p:spPr>
          <a:xfrm>
            <a:off x="6558950" y="2296762"/>
            <a:ext cx="3855465" cy="3363623"/>
          </a:xfrm>
          <a:prstGeom prst="rect">
            <a:avLst/>
          </a:prstGeom>
          <a:noFill/>
          <a:ln>
            <a:noFill/>
          </a:ln>
        </p:spPr>
      </p:pic>
      <p:sp>
        <p:nvSpPr>
          <p:cNvPr id="4" name="Google Shape;706;p82">
            <a:extLst>
              <a:ext uri="{FF2B5EF4-FFF2-40B4-BE49-F238E27FC236}">
                <a16:creationId xmlns:a16="http://schemas.microsoft.com/office/drawing/2014/main" id="{CFF936C8-54D7-173D-5E80-DDE3A4C8D2D0}"/>
              </a:ext>
            </a:extLst>
          </p:cNvPr>
          <p:cNvSpPr txBox="1"/>
          <p:nvPr/>
        </p:nvSpPr>
        <p:spPr>
          <a:xfrm>
            <a:off x="10168250" y="4751425"/>
            <a:ext cx="16518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latin typeface="Calibri"/>
                <a:ea typeface="Calibri"/>
                <a:cs typeface="Calibri"/>
                <a:sym typeface="Calibri"/>
              </a:rPr>
              <a:t>4) No Distress</a:t>
            </a:r>
            <a:endParaRPr sz="2000">
              <a:latin typeface="Calibri"/>
              <a:ea typeface="Calibri"/>
              <a:cs typeface="Calibri"/>
              <a:sym typeface="Calibri"/>
            </a:endParaRPr>
          </a:p>
        </p:txBody>
      </p:sp>
      <p:sp>
        <p:nvSpPr>
          <p:cNvPr id="6" name="Google Shape;707;p82">
            <a:extLst>
              <a:ext uri="{FF2B5EF4-FFF2-40B4-BE49-F238E27FC236}">
                <a16:creationId xmlns:a16="http://schemas.microsoft.com/office/drawing/2014/main" id="{189B672F-A8C2-5CC4-E8BC-8F3C50261C92}"/>
              </a:ext>
            </a:extLst>
          </p:cNvPr>
          <p:cNvSpPr txBox="1"/>
          <p:nvPr/>
        </p:nvSpPr>
        <p:spPr>
          <a:xfrm>
            <a:off x="8885925" y="2483800"/>
            <a:ext cx="21639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1) Mental Disorder</a:t>
            </a:r>
            <a:endParaRPr/>
          </a:p>
        </p:txBody>
      </p:sp>
      <p:sp>
        <p:nvSpPr>
          <p:cNvPr id="7" name="Google Shape;708;p82">
            <a:extLst>
              <a:ext uri="{FF2B5EF4-FFF2-40B4-BE49-F238E27FC236}">
                <a16:creationId xmlns:a16="http://schemas.microsoft.com/office/drawing/2014/main" id="{23EBCEB6-5349-1C47-AE8C-98D7260F2F4B}"/>
              </a:ext>
            </a:extLst>
          </p:cNvPr>
          <p:cNvSpPr txBox="1"/>
          <p:nvPr/>
        </p:nvSpPr>
        <p:spPr>
          <a:xfrm>
            <a:off x="9303850" y="3239675"/>
            <a:ext cx="28851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solidFill>
                  <a:schemeClr val="dk1"/>
                </a:solidFill>
                <a:highlight>
                  <a:srgbClr val="FFFF00"/>
                </a:highlight>
                <a:latin typeface="Calibri"/>
                <a:ea typeface="Calibri"/>
                <a:cs typeface="Calibri"/>
                <a:sym typeface="Calibri"/>
              </a:rPr>
              <a:t>2) Mental Health Problem</a:t>
            </a:r>
            <a:endParaRPr dirty="0">
              <a:highlight>
                <a:srgbClr val="FFFF00"/>
              </a:highlight>
            </a:endParaRPr>
          </a:p>
        </p:txBody>
      </p:sp>
      <p:sp>
        <p:nvSpPr>
          <p:cNvPr id="8" name="Google Shape;709;p82">
            <a:extLst>
              <a:ext uri="{FF2B5EF4-FFF2-40B4-BE49-F238E27FC236}">
                <a16:creationId xmlns:a16="http://schemas.microsoft.com/office/drawing/2014/main" id="{F5D465E5-B272-057B-7F7B-A6BC87C562F3}"/>
              </a:ext>
            </a:extLst>
          </p:cNvPr>
          <p:cNvSpPr txBox="1"/>
          <p:nvPr/>
        </p:nvSpPr>
        <p:spPr>
          <a:xfrm>
            <a:off x="9761825" y="3995550"/>
            <a:ext cx="21180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3) Mental Distress</a:t>
            </a:r>
            <a:endParaRPr/>
          </a:p>
        </p:txBody>
      </p:sp>
      <p:sp>
        <p:nvSpPr>
          <p:cNvPr id="9" name="Google Shape;711;p82">
            <a:extLst>
              <a:ext uri="{FF2B5EF4-FFF2-40B4-BE49-F238E27FC236}">
                <a16:creationId xmlns:a16="http://schemas.microsoft.com/office/drawing/2014/main" id="{1E8FB55E-99B3-5A70-F137-A4A9212268C2}"/>
              </a:ext>
            </a:extLst>
          </p:cNvPr>
          <p:cNvSpPr txBox="1"/>
          <p:nvPr/>
        </p:nvSpPr>
        <p:spPr>
          <a:xfrm>
            <a:off x="4663581" y="2848720"/>
            <a:ext cx="1786200" cy="723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3500" b="1" dirty="0">
                <a:solidFill>
                  <a:schemeClr val="dk1"/>
                </a:solidFill>
                <a:latin typeface="Calibri"/>
                <a:ea typeface="Calibri"/>
                <a:cs typeface="Calibri"/>
                <a:sym typeface="Calibri"/>
              </a:rPr>
              <a:t>Grieving</a:t>
            </a:r>
            <a:endParaRPr sz="3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7003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731;p84">
            <a:extLst>
              <a:ext uri="{FF2B5EF4-FFF2-40B4-BE49-F238E27FC236}">
                <a16:creationId xmlns:a16="http://schemas.microsoft.com/office/drawing/2014/main" id="{F0875150-D664-0AC3-74B4-B93406EAA7A7}"/>
              </a:ext>
            </a:extLst>
          </p:cNvPr>
          <p:cNvPicPr preferRelativeResize="0"/>
          <p:nvPr/>
        </p:nvPicPr>
        <p:blipFill>
          <a:blip r:embed="rId4">
            <a:alphaModFix/>
          </a:blip>
          <a:stretch>
            <a:fillRect/>
          </a:stretch>
        </p:blipFill>
        <p:spPr>
          <a:xfrm>
            <a:off x="1777585" y="3029571"/>
            <a:ext cx="2783314" cy="2867653"/>
          </a:xfrm>
          <a:prstGeom prst="rect">
            <a:avLst/>
          </a:prstGeom>
          <a:noFill/>
          <a:ln>
            <a:noFill/>
          </a:ln>
        </p:spPr>
      </p:pic>
      <p:pic>
        <p:nvPicPr>
          <p:cNvPr id="3" name="Google Shape;732;p84">
            <a:extLst>
              <a:ext uri="{FF2B5EF4-FFF2-40B4-BE49-F238E27FC236}">
                <a16:creationId xmlns:a16="http://schemas.microsoft.com/office/drawing/2014/main" id="{506BE0E3-72F0-E8C2-77B7-4A6054D03571}"/>
              </a:ext>
            </a:extLst>
          </p:cNvPr>
          <p:cNvPicPr preferRelativeResize="0"/>
          <p:nvPr/>
        </p:nvPicPr>
        <p:blipFill rotWithShape="1">
          <a:blip r:embed="rId5">
            <a:alphaModFix/>
          </a:blip>
          <a:srcRect l="6295" r="5153"/>
          <a:stretch/>
        </p:blipFill>
        <p:spPr>
          <a:xfrm>
            <a:off x="6558950" y="2296762"/>
            <a:ext cx="3855465" cy="3363623"/>
          </a:xfrm>
          <a:prstGeom prst="rect">
            <a:avLst/>
          </a:prstGeom>
          <a:noFill/>
          <a:ln>
            <a:noFill/>
          </a:ln>
        </p:spPr>
      </p:pic>
      <p:sp>
        <p:nvSpPr>
          <p:cNvPr id="4" name="Google Shape;733;p84">
            <a:extLst>
              <a:ext uri="{FF2B5EF4-FFF2-40B4-BE49-F238E27FC236}">
                <a16:creationId xmlns:a16="http://schemas.microsoft.com/office/drawing/2014/main" id="{EC87811E-9117-72AE-079A-3EB959DAC708}"/>
              </a:ext>
            </a:extLst>
          </p:cNvPr>
          <p:cNvSpPr txBox="1"/>
          <p:nvPr/>
        </p:nvSpPr>
        <p:spPr>
          <a:xfrm>
            <a:off x="10168250" y="4751425"/>
            <a:ext cx="16518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latin typeface="Calibri"/>
                <a:ea typeface="Calibri"/>
                <a:cs typeface="Calibri"/>
                <a:sym typeface="Calibri"/>
              </a:rPr>
              <a:t>4) No Distress</a:t>
            </a:r>
            <a:endParaRPr sz="2000" dirty="0">
              <a:latin typeface="Calibri"/>
              <a:ea typeface="Calibri"/>
              <a:cs typeface="Calibri"/>
              <a:sym typeface="Calibri"/>
            </a:endParaRPr>
          </a:p>
        </p:txBody>
      </p:sp>
      <p:sp>
        <p:nvSpPr>
          <p:cNvPr id="6" name="Google Shape;734;p84">
            <a:extLst>
              <a:ext uri="{FF2B5EF4-FFF2-40B4-BE49-F238E27FC236}">
                <a16:creationId xmlns:a16="http://schemas.microsoft.com/office/drawing/2014/main" id="{117FBC78-0A52-AE23-A231-6D69C6D8E3B8}"/>
              </a:ext>
            </a:extLst>
          </p:cNvPr>
          <p:cNvSpPr txBox="1"/>
          <p:nvPr/>
        </p:nvSpPr>
        <p:spPr>
          <a:xfrm>
            <a:off x="8885925" y="2483800"/>
            <a:ext cx="21639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1) Mental Disorder</a:t>
            </a:r>
            <a:endParaRPr/>
          </a:p>
        </p:txBody>
      </p:sp>
      <p:sp>
        <p:nvSpPr>
          <p:cNvPr id="7" name="Google Shape;735;p84">
            <a:extLst>
              <a:ext uri="{FF2B5EF4-FFF2-40B4-BE49-F238E27FC236}">
                <a16:creationId xmlns:a16="http://schemas.microsoft.com/office/drawing/2014/main" id="{AFF2A498-5F3E-D499-380D-880A10A34059}"/>
              </a:ext>
            </a:extLst>
          </p:cNvPr>
          <p:cNvSpPr txBox="1"/>
          <p:nvPr/>
        </p:nvSpPr>
        <p:spPr>
          <a:xfrm>
            <a:off x="9303850" y="3239675"/>
            <a:ext cx="28851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solidFill>
                  <a:schemeClr val="dk1"/>
                </a:solidFill>
                <a:latin typeface="Calibri"/>
                <a:ea typeface="Calibri"/>
                <a:cs typeface="Calibri"/>
                <a:sym typeface="Calibri"/>
              </a:rPr>
              <a:t>2) Mental Health Problem</a:t>
            </a:r>
            <a:endParaRPr dirty="0"/>
          </a:p>
        </p:txBody>
      </p:sp>
      <p:sp>
        <p:nvSpPr>
          <p:cNvPr id="8" name="Google Shape;736;p84">
            <a:extLst>
              <a:ext uri="{FF2B5EF4-FFF2-40B4-BE49-F238E27FC236}">
                <a16:creationId xmlns:a16="http://schemas.microsoft.com/office/drawing/2014/main" id="{802DB749-74CB-CD60-A028-AD24060D9AD6}"/>
              </a:ext>
            </a:extLst>
          </p:cNvPr>
          <p:cNvSpPr txBox="1"/>
          <p:nvPr/>
        </p:nvSpPr>
        <p:spPr>
          <a:xfrm>
            <a:off x="9761825" y="3995550"/>
            <a:ext cx="21180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solidFill>
                  <a:schemeClr val="dk1"/>
                </a:solidFill>
                <a:latin typeface="Calibri"/>
                <a:ea typeface="Calibri"/>
                <a:cs typeface="Calibri"/>
                <a:sym typeface="Calibri"/>
              </a:rPr>
              <a:t>3) Mental Distress</a:t>
            </a:r>
            <a:endParaRPr dirty="0"/>
          </a:p>
        </p:txBody>
      </p:sp>
      <p:sp>
        <p:nvSpPr>
          <p:cNvPr id="9" name="Google Shape;738;p84">
            <a:extLst>
              <a:ext uri="{FF2B5EF4-FFF2-40B4-BE49-F238E27FC236}">
                <a16:creationId xmlns:a16="http://schemas.microsoft.com/office/drawing/2014/main" id="{750B89FF-9EDE-3407-4203-F345648F2938}"/>
              </a:ext>
            </a:extLst>
          </p:cNvPr>
          <p:cNvSpPr txBox="1"/>
          <p:nvPr/>
        </p:nvSpPr>
        <p:spPr>
          <a:xfrm>
            <a:off x="3995254" y="2368450"/>
            <a:ext cx="1766700" cy="723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3500" b="1" dirty="0">
                <a:solidFill>
                  <a:schemeClr val="dk1"/>
                </a:solidFill>
                <a:latin typeface="Calibri"/>
                <a:ea typeface="Calibri"/>
                <a:cs typeface="Calibri"/>
                <a:sym typeface="Calibri"/>
              </a:rPr>
              <a:t>Content</a:t>
            </a:r>
            <a:endParaRPr sz="3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0973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1: The Brain is in Control</a:t>
            </a:r>
            <a:endParaRPr sz="3600" dirty="0">
              <a:solidFill>
                <a:schemeClr val="bg1"/>
              </a:solidFill>
              <a:latin typeface="Calibri" panose="020F0502020204030204" pitchFamily="34" charset="0"/>
            </a:endParaRPr>
          </a:p>
        </p:txBody>
      </p:sp>
      <p:pic>
        <p:nvPicPr>
          <p:cNvPr id="6" name="Google Shape;231;p40">
            <a:extLst>
              <a:ext uri="{FF2B5EF4-FFF2-40B4-BE49-F238E27FC236}">
                <a16:creationId xmlns:a16="http://schemas.microsoft.com/office/drawing/2014/main" id="{BBC8B6D6-29B5-3AF1-E645-3D2609549044}"/>
              </a:ext>
            </a:extLst>
          </p:cNvPr>
          <p:cNvPicPr preferRelativeResize="0"/>
          <p:nvPr/>
        </p:nvPicPr>
        <p:blipFill rotWithShape="1">
          <a:blip r:embed="rId4">
            <a:alphaModFix/>
          </a:blip>
          <a:srcRect b="7544"/>
          <a:stretch/>
        </p:blipFill>
        <p:spPr>
          <a:xfrm>
            <a:off x="6094475" y="2666928"/>
            <a:ext cx="2980749" cy="2755733"/>
          </a:xfrm>
          <a:prstGeom prst="rect">
            <a:avLst/>
          </a:prstGeom>
          <a:noFill/>
          <a:ln>
            <a:noFill/>
          </a:ln>
        </p:spPr>
      </p:pic>
      <p:pic>
        <p:nvPicPr>
          <p:cNvPr id="7" name="Google Shape;232;p40">
            <a:extLst>
              <a:ext uri="{FF2B5EF4-FFF2-40B4-BE49-F238E27FC236}">
                <a16:creationId xmlns:a16="http://schemas.microsoft.com/office/drawing/2014/main" id="{950FD0CF-3BE3-B9F7-2458-8A23C1F2D73E}"/>
              </a:ext>
            </a:extLst>
          </p:cNvPr>
          <p:cNvPicPr preferRelativeResize="0"/>
          <p:nvPr/>
        </p:nvPicPr>
        <p:blipFill>
          <a:blip r:embed="rId5">
            <a:alphaModFix/>
          </a:blip>
          <a:stretch>
            <a:fillRect/>
          </a:stretch>
        </p:blipFill>
        <p:spPr>
          <a:xfrm>
            <a:off x="2409575" y="2578651"/>
            <a:ext cx="2980750" cy="2932274"/>
          </a:xfrm>
          <a:prstGeom prst="rect">
            <a:avLst/>
          </a:prstGeom>
          <a:noFill/>
          <a:ln>
            <a:noFill/>
          </a:ln>
        </p:spPr>
      </p:pic>
      <p:sp>
        <p:nvSpPr>
          <p:cNvPr id="9" name="TextBox 8">
            <a:extLst>
              <a:ext uri="{FF2B5EF4-FFF2-40B4-BE49-F238E27FC236}">
                <a16:creationId xmlns:a16="http://schemas.microsoft.com/office/drawing/2014/main" id="{796D88F6-CBA0-9045-79FB-E8350BF47955}"/>
              </a:ext>
            </a:extLst>
          </p:cNvPr>
          <p:cNvSpPr txBox="1"/>
          <p:nvPr/>
        </p:nvSpPr>
        <p:spPr>
          <a:xfrm>
            <a:off x="2974462" y="1988184"/>
            <a:ext cx="6100762" cy="369332"/>
          </a:xfrm>
          <a:prstGeom prst="rect">
            <a:avLst/>
          </a:prstGeom>
          <a:noFill/>
        </p:spPr>
        <p:txBody>
          <a:bodyPr wrap="square">
            <a:spAutoFit/>
          </a:bodyPr>
          <a:lstStyle/>
          <a:p>
            <a:pPr marL="0" lvl="0" indent="0" algn="l" rtl="0">
              <a:lnSpc>
                <a:spcPct val="90000"/>
              </a:lnSpc>
              <a:spcBef>
                <a:spcPts val="500"/>
              </a:spcBef>
              <a:spcAft>
                <a:spcPts val="0"/>
              </a:spcAft>
              <a:buNone/>
            </a:pPr>
            <a:r>
              <a:rPr lang="en-US" sz="2000" dirty="0">
                <a:solidFill>
                  <a:srgbClr val="000000"/>
                </a:solidFill>
                <a:latin typeface="Calibri"/>
                <a:ea typeface="Calibri"/>
                <a:cs typeface="Calibri"/>
                <a:sym typeface="Calibri"/>
              </a:rPr>
              <a:t>The Brain is in Control Activity/Video: </a:t>
            </a:r>
            <a:r>
              <a:rPr lang="en-US" sz="2000" u="sng" dirty="0">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Teen Brain HD</a:t>
            </a:r>
            <a:r>
              <a:rPr lang="en-US" sz="2000" u="sng" dirty="0">
                <a:solidFill>
                  <a:srgbClr val="0563C1"/>
                </a:solidFill>
                <a:latin typeface="Calibri"/>
                <a:ea typeface="Calibri"/>
                <a:cs typeface="Calibri"/>
                <a:sym typeface="Calibri"/>
              </a:rPr>
              <a:t> </a:t>
            </a:r>
            <a:endParaRPr lang="en-US" sz="20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33041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731;p84">
            <a:extLst>
              <a:ext uri="{FF2B5EF4-FFF2-40B4-BE49-F238E27FC236}">
                <a16:creationId xmlns:a16="http://schemas.microsoft.com/office/drawing/2014/main" id="{F0875150-D664-0AC3-74B4-B93406EAA7A7}"/>
              </a:ext>
            </a:extLst>
          </p:cNvPr>
          <p:cNvPicPr preferRelativeResize="0"/>
          <p:nvPr/>
        </p:nvPicPr>
        <p:blipFill>
          <a:blip r:embed="rId4">
            <a:alphaModFix/>
          </a:blip>
          <a:stretch>
            <a:fillRect/>
          </a:stretch>
        </p:blipFill>
        <p:spPr>
          <a:xfrm>
            <a:off x="1777585" y="3029571"/>
            <a:ext cx="2783314" cy="2867653"/>
          </a:xfrm>
          <a:prstGeom prst="rect">
            <a:avLst/>
          </a:prstGeom>
          <a:noFill/>
          <a:ln>
            <a:noFill/>
          </a:ln>
        </p:spPr>
      </p:pic>
      <p:pic>
        <p:nvPicPr>
          <p:cNvPr id="3" name="Google Shape;732;p84">
            <a:extLst>
              <a:ext uri="{FF2B5EF4-FFF2-40B4-BE49-F238E27FC236}">
                <a16:creationId xmlns:a16="http://schemas.microsoft.com/office/drawing/2014/main" id="{506BE0E3-72F0-E8C2-77B7-4A6054D03571}"/>
              </a:ext>
            </a:extLst>
          </p:cNvPr>
          <p:cNvPicPr preferRelativeResize="0"/>
          <p:nvPr/>
        </p:nvPicPr>
        <p:blipFill rotWithShape="1">
          <a:blip r:embed="rId5">
            <a:alphaModFix/>
          </a:blip>
          <a:srcRect l="6295" r="5153"/>
          <a:stretch/>
        </p:blipFill>
        <p:spPr>
          <a:xfrm>
            <a:off x="6558950" y="2296762"/>
            <a:ext cx="3855465" cy="3363623"/>
          </a:xfrm>
          <a:prstGeom prst="rect">
            <a:avLst/>
          </a:prstGeom>
          <a:noFill/>
          <a:ln>
            <a:noFill/>
          </a:ln>
        </p:spPr>
      </p:pic>
      <p:sp>
        <p:nvSpPr>
          <p:cNvPr id="4" name="Google Shape;733;p84">
            <a:extLst>
              <a:ext uri="{FF2B5EF4-FFF2-40B4-BE49-F238E27FC236}">
                <a16:creationId xmlns:a16="http://schemas.microsoft.com/office/drawing/2014/main" id="{EC87811E-9117-72AE-079A-3EB959DAC708}"/>
              </a:ext>
            </a:extLst>
          </p:cNvPr>
          <p:cNvSpPr txBox="1"/>
          <p:nvPr/>
        </p:nvSpPr>
        <p:spPr>
          <a:xfrm>
            <a:off x="10168250" y="4751425"/>
            <a:ext cx="16518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latin typeface="Calibri"/>
                <a:ea typeface="Calibri"/>
                <a:cs typeface="Calibri"/>
                <a:sym typeface="Calibri"/>
              </a:rPr>
              <a:t>4) </a:t>
            </a:r>
            <a:r>
              <a:rPr lang="en" sz="2000" dirty="0">
                <a:highlight>
                  <a:srgbClr val="FFFF00"/>
                </a:highlight>
                <a:latin typeface="Calibri"/>
                <a:ea typeface="Calibri"/>
                <a:cs typeface="Calibri"/>
                <a:sym typeface="Calibri"/>
              </a:rPr>
              <a:t>No Distress</a:t>
            </a:r>
            <a:endParaRPr sz="2000" dirty="0">
              <a:highlight>
                <a:srgbClr val="FFFF00"/>
              </a:highlight>
              <a:latin typeface="Calibri"/>
              <a:ea typeface="Calibri"/>
              <a:cs typeface="Calibri"/>
              <a:sym typeface="Calibri"/>
            </a:endParaRPr>
          </a:p>
        </p:txBody>
      </p:sp>
      <p:sp>
        <p:nvSpPr>
          <p:cNvPr id="6" name="Google Shape;734;p84">
            <a:extLst>
              <a:ext uri="{FF2B5EF4-FFF2-40B4-BE49-F238E27FC236}">
                <a16:creationId xmlns:a16="http://schemas.microsoft.com/office/drawing/2014/main" id="{117FBC78-0A52-AE23-A231-6D69C6D8E3B8}"/>
              </a:ext>
            </a:extLst>
          </p:cNvPr>
          <p:cNvSpPr txBox="1"/>
          <p:nvPr/>
        </p:nvSpPr>
        <p:spPr>
          <a:xfrm>
            <a:off x="8885925" y="2483800"/>
            <a:ext cx="21639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1) Mental Disorder</a:t>
            </a:r>
            <a:endParaRPr/>
          </a:p>
        </p:txBody>
      </p:sp>
      <p:sp>
        <p:nvSpPr>
          <p:cNvPr id="7" name="Google Shape;735;p84">
            <a:extLst>
              <a:ext uri="{FF2B5EF4-FFF2-40B4-BE49-F238E27FC236}">
                <a16:creationId xmlns:a16="http://schemas.microsoft.com/office/drawing/2014/main" id="{AFF2A498-5F3E-D499-380D-880A10A34059}"/>
              </a:ext>
            </a:extLst>
          </p:cNvPr>
          <p:cNvSpPr txBox="1"/>
          <p:nvPr/>
        </p:nvSpPr>
        <p:spPr>
          <a:xfrm>
            <a:off x="9303850" y="3239675"/>
            <a:ext cx="28851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2) Mental Health Problem</a:t>
            </a:r>
            <a:endParaRPr/>
          </a:p>
        </p:txBody>
      </p:sp>
      <p:sp>
        <p:nvSpPr>
          <p:cNvPr id="8" name="Google Shape;736;p84">
            <a:extLst>
              <a:ext uri="{FF2B5EF4-FFF2-40B4-BE49-F238E27FC236}">
                <a16:creationId xmlns:a16="http://schemas.microsoft.com/office/drawing/2014/main" id="{802DB749-74CB-CD60-A028-AD24060D9AD6}"/>
              </a:ext>
            </a:extLst>
          </p:cNvPr>
          <p:cNvSpPr txBox="1"/>
          <p:nvPr/>
        </p:nvSpPr>
        <p:spPr>
          <a:xfrm>
            <a:off x="9761825" y="3995550"/>
            <a:ext cx="21180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3) Mental Distress</a:t>
            </a:r>
            <a:endParaRPr/>
          </a:p>
        </p:txBody>
      </p:sp>
      <p:sp>
        <p:nvSpPr>
          <p:cNvPr id="9" name="Google Shape;738;p84">
            <a:extLst>
              <a:ext uri="{FF2B5EF4-FFF2-40B4-BE49-F238E27FC236}">
                <a16:creationId xmlns:a16="http://schemas.microsoft.com/office/drawing/2014/main" id="{750B89FF-9EDE-3407-4203-F345648F2938}"/>
              </a:ext>
            </a:extLst>
          </p:cNvPr>
          <p:cNvSpPr txBox="1"/>
          <p:nvPr/>
        </p:nvSpPr>
        <p:spPr>
          <a:xfrm>
            <a:off x="3995254" y="2368450"/>
            <a:ext cx="1766700" cy="723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3500" b="1" dirty="0">
                <a:solidFill>
                  <a:schemeClr val="dk1"/>
                </a:solidFill>
                <a:latin typeface="Calibri"/>
                <a:ea typeface="Calibri"/>
                <a:cs typeface="Calibri"/>
                <a:sym typeface="Calibri"/>
              </a:rPr>
              <a:t>Content</a:t>
            </a:r>
            <a:endParaRPr sz="3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6786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758;p86">
            <a:extLst>
              <a:ext uri="{FF2B5EF4-FFF2-40B4-BE49-F238E27FC236}">
                <a16:creationId xmlns:a16="http://schemas.microsoft.com/office/drawing/2014/main" id="{A5AA5016-3B64-A3B3-61BB-A7AB959FE7FE}"/>
              </a:ext>
            </a:extLst>
          </p:cNvPr>
          <p:cNvPicPr preferRelativeResize="0"/>
          <p:nvPr/>
        </p:nvPicPr>
        <p:blipFill>
          <a:blip r:embed="rId4">
            <a:alphaModFix/>
          </a:blip>
          <a:stretch>
            <a:fillRect/>
          </a:stretch>
        </p:blipFill>
        <p:spPr>
          <a:xfrm>
            <a:off x="2002742" y="3429000"/>
            <a:ext cx="3526138" cy="2817275"/>
          </a:xfrm>
          <a:prstGeom prst="rect">
            <a:avLst/>
          </a:prstGeom>
          <a:noFill/>
          <a:ln>
            <a:noFill/>
          </a:ln>
        </p:spPr>
      </p:pic>
      <p:pic>
        <p:nvPicPr>
          <p:cNvPr id="3" name="Google Shape;759;p86">
            <a:extLst>
              <a:ext uri="{FF2B5EF4-FFF2-40B4-BE49-F238E27FC236}">
                <a16:creationId xmlns:a16="http://schemas.microsoft.com/office/drawing/2014/main" id="{61E195BB-5B34-B074-8B9C-46FA094C17B1}"/>
              </a:ext>
            </a:extLst>
          </p:cNvPr>
          <p:cNvPicPr preferRelativeResize="0"/>
          <p:nvPr/>
        </p:nvPicPr>
        <p:blipFill>
          <a:blip r:embed="rId5">
            <a:alphaModFix/>
          </a:blip>
          <a:stretch>
            <a:fillRect/>
          </a:stretch>
        </p:blipFill>
        <p:spPr>
          <a:xfrm>
            <a:off x="328010" y="2799352"/>
            <a:ext cx="1628330" cy="2640973"/>
          </a:xfrm>
          <a:prstGeom prst="rect">
            <a:avLst/>
          </a:prstGeom>
          <a:noFill/>
          <a:ln>
            <a:noFill/>
          </a:ln>
        </p:spPr>
      </p:pic>
      <p:pic>
        <p:nvPicPr>
          <p:cNvPr id="4" name="Google Shape;760;p86">
            <a:extLst>
              <a:ext uri="{FF2B5EF4-FFF2-40B4-BE49-F238E27FC236}">
                <a16:creationId xmlns:a16="http://schemas.microsoft.com/office/drawing/2014/main" id="{D25E8B59-8392-491F-1A90-6EBFD20008CF}"/>
              </a:ext>
            </a:extLst>
          </p:cNvPr>
          <p:cNvPicPr preferRelativeResize="0"/>
          <p:nvPr/>
        </p:nvPicPr>
        <p:blipFill rotWithShape="1">
          <a:blip r:embed="rId6">
            <a:alphaModFix/>
          </a:blip>
          <a:srcRect l="6295" r="5153"/>
          <a:stretch/>
        </p:blipFill>
        <p:spPr>
          <a:xfrm>
            <a:off x="6558950" y="2296762"/>
            <a:ext cx="3855465" cy="3363623"/>
          </a:xfrm>
          <a:prstGeom prst="rect">
            <a:avLst/>
          </a:prstGeom>
          <a:noFill/>
          <a:ln>
            <a:noFill/>
          </a:ln>
        </p:spPr>
      </p:pic>
      <p:sp>
        <p:nvSpPr>
          <p:cNvPr id="6" name="Google Shape;761;p86">
            <a:extLst>
              <a:ext uri="{FF2B5EF4-FFF2-40B4-BE49-F238E27FC236}">
                <a16:creationId xmlns:a16="http://schemas.microsoft.com/office/drawing/2014/main" id="{AC2F0AA2-5E27-0E5B-D366-48E8DB2B21C8}"/>
              </a:ext>
            </a:extLst>
          </p:cNvPr>
          <p:cNvSpPr txBox="1"/>
          <p:nvPr/>
        </p:nvSpPr>
        <p:spPr>
          <a:xfrm>
            <a:off x="10168250" y="4751425"/>
            <a:ext cx="16518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latin typeface="Calibri"/>
                <a:ea typeface="Calibri"/>
                <a:cs typeface="Calibri"/>
                <a:sym typeface="Calibri"/>
              </a:rPr>
              <a:t>4) No Distress</a:t>
            </a:r>
            <a:endParaRPr sz="2000">
              <a:latin typeface="Calibri"/>
              <a:ea typeface="Calibri"/>
              <a:cs typeface="Calibri"/>
              <a:sym typeface="Calibri"/>
            </a:endParaRPr>
          </a:p>
        </p:txBody>
      </p:sp>
      <p:sp>
        <p:nvSpPr>
          <p:cNvPr id="7" name="Google Shape;762;p86">
            <a:extLst>
              <a:ext uri="{FF2B5EF4-FFF2-40B4-BE49-F238E27FC236}">
                <a16:creationId xmlns:a16="http://schemas.microsoft.com/office/drawing/2014/main" id="{53BA21CA-2FDF-0D1F-8AA9-14E1D4945BFC}"/>
              </a:ext>
            </a:extLst>
          </p:cNvPr>
          <p:cNvSpPr txBox="1"/>
          <p:nvPr/>
        </p:nvSpPr>
        <p:spPr>
          <a:xfrm>
            <a:off x="8885925" y="2483800"/>
            <a:ext cx="21639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1) Mental Disorder</a:t>
            </a:r>
            <a:endParaRPr/>
          </a:p>
        </p:txBody>
      </p:sp>
      <p:sp>
        <p:nvSpPr>
          <p:cNvPr id="8" name="Google Shape;763;p86">
            <a:extLst>
              <a:ext uri="{FF2B5EF4-FFF2-40B4-BE49-F238E27FC236}">
                <a16:creationId xmlns:a16="http://schemas.microsoft.com/office/drawing/2014/main" id="{77279B8C-9A48-200B-72F2-A0B00C6DC4DA}"/>
              </a:ext>
            </a:extLst>
          </p:cNvPr>
          <p:cNvSpPr txBox="1"/>
          <p:nvPr/>
        </p:nvSpPr>
        <p:spPr>
          <a:xfrm>
            <a:off x="9303850" y="3239675"/>
            <a:ext cx="28851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2) Mental Health Problem</a:t>
            </a:r>
            <a:endParaRPr/>
          </a:p>
        </p:txBody>
      </p:sp>
      <p:sp>
        <p:nvSpPr>
          <p:cNvPr id="9" name="Google Shape;764;p86">
            <a:extLst>
              <a:ext uri="{FF2B5EF4-FFF2-40B4-BE49-F238E27FC236}">
                <a16:creationId xmlns:a16="http://schemas.microsoft.com/office/drawing/2014/main" id="{5BF8EBA6-A1A5-9494-F563-D38CA72B2CAA}"/>
              </a:ext>
            </a:extLst>
          </p:cNvPr>
          <p:cNvSpPr txBox="1"/>
          <p:nvPr/>
        </p:nvSpPr>
        <p:spPr>
          <a:xfrm>
            <a:off x="9761825" y="3995550"/>
            <a:ext cx="21180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3) Mental Distress</a:t>
            </a:r>
            <a:endParaRPr/>
          </a:p>
        </p:txBody>
      </p:sp>
      <p:sp>
        <p:nvSpPr>
          <p:cNvPr id="10" name="Google Shape;766;p86">
            <a:extLst>
              <a:ext uri="{FF2B5EF4-FFF2-40B4-BE49-F238E27FC236}">
                <a16:creationId xmlns:a16="http://schemas.microsoft.com/office/drawing/2014/main" id="{7F506551-2B3D-268D-7C1F-3DDA6D9A71FE}"/>
              </a:ext>
            </a:extLst>
          </p:cNvPr>
          <p:cNvSpPr txBox="1"/>
          <p:nvPr/>
        </p:nvSpPr>
        <p:spPr>
          <a:xfrm>
            <a:off x="3880015" y="2348258"/>
            <a:ext cx="2163900" cy="723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3500" b="1" dirty="0">
                <a:solidFill>
                  <a:schemeClr val="dk1"/>
                </a:solidFill>
                <a:latin typeface="Calibri"/>
                <a:ea typeface="Calibri"/>
                <a:cs typeface="Calibri"/>
                <a:sym typeface="Calibri"/>
              </a:rPr>
              <a:t>Depressed</a:t>
            </a:r>
            <a:endParaRPr sz="3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7477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758;p86">
            <a:extLst>
              <a:ext uri="{FF2B5EF4-FFF2-40B4-BE49-F238E27FC236}">
                <a16:creationId xmlns:a16="http://schemas.microsoft.com/office/drawing/2014/main" id="{A5AA5016-3B64-A3B3-61BB-A7AB959FE7FE}"/>
              </a:ext>
            </a:extLst>
          </p:cNvPr>
          <p:cNvPicPr preferRelativeResize="0"/>
          <p:nvPr/>
        </p:nvPicPr>
        <p:blipFill>
          <a:blip r:embed="rId4">
            <a:alphaModFix/>
          </a:blip>
          <a:stretch>
            <a:fillRect/>
          </a:stretch>
        </p:blipFill>
        <p:spPr>
          <a:xfrm>
            <a:off x="2002742" y="3429000"/>
            <a:ext cx="3526138" cy="2817275"/>
          </a:xfrm>
          <a:prstGeom prst="rect">
            <a:avLst/>
          </a:prstGeom>
          <a:noFill/>
          <a:ln>
            <a:noFill/>
          </a:ln>
        </p:spPr>
      </p:pic>
      <p:pic>
        <p:nvPicPr>
          <p:cNvPr id="3" name="Google Shape;759;p86">
            <a:extLst>
              <a:ext uri="{FF2B5EF4-FFF2-40B4-BE49-F238E27FC236}">
                <a16:creationId xmlns:a16="http://schemas.microsoft.com/office/drawing/2014/main" id="{61E195BB-5B34-B074-8B9C-46FA094C17B1}"/>
              </a:ext>
            </a:extLst>
          </p:cNvPr>
          <p:cNvPicPr preferRelativeResize="0"/>
          <p:nvPr/>
        </p:nvPicPr>
        <p:blipFill>
          <a:blip r:embed="rId5">
            <a:alphaModFix/>
          </a:blip>
          <a:stretch>
            <a:fillRect/>
          </a:stretch>
        </p:blipFill>
        <p:spPr>
          <a:xfrm>
            <a:off x="328010" y="2799352"/>
            <a:ext cx="1628330" cy="2640973"/>
          </a:xfrm>
          <a:prstGeom prst="rect">
            <a:avLst/>
          </a:prstGeom>
          <a:noFill/>
          <a:ln>
            <a:noFill/>
          </a:ln>
        </p:spPr>
      </p:pic>
      <p:pic>
        <p:nvPicPr>
          <p:cNvPr id="4" name="Google Shape;760;p86">
            <a:extLst>
              <a:ext uri="{FF2B5EF4-FFF2-40B4-BE49-F238E27FC236}">
                <a16:creationId xmlns:a16="http://schemas.microsoft.com/office/drawing/2014/main" id="{D25E8B59-8392-491F-1A90-6EBFD20008CF}"/>
              </a:ext>
            </a:extLst>
          </p:cNvPr>
          <p:cNvPicPr preferRelativeResize="0"/>
          <p:nvPr/>
        </p:nvPicPr>
        <p:blipFill rotWithShape="1">
          <a:blip r:embed="rId6">
            <a:alphaModFix/>
          </a:blip>
          <a:srcRect l="6295" r="5153"/>
          <a:stretch/>
        </p:blipFill>
        <p:spPr>
          <a:xfrm>
            <a:off x="6558950" y="2296762"/>
            <a:ext cx="3855465" cy="3363623"/>
          </a:xfrm>
          <a:prstGeom prst="rect">
            <a:avLst/>
          </a:prstGeom>
          <a:noFill/>
          <a:ln>
            <a:noFill/>
          </a:ln>
        </p:spPr>
      </p:pic>
      <p:sp>
        <p:nvSpPr>
          <p:cNvPr id="6" name="Google Shape;761;p86">
            <a:extLst>
              <a:ext uri="{FF2B5EF4-FFF2-40B4-BE49-F238E27FC236}">
                <a16:creationId xmlns:a16="http://schemas.microsoft.com/office/drawing/2014/main" id="{AC2F0AA2-5E27-0E5B-D366-48E8DB2B21C8}"/>
              </a:ext>
            </a:extLst>
          </p:cNvPr>
          <p:cNvSpPr txBox="1"/>
          <p:nvPr/>
        </p:nvSpPr>
        <p:spPr>
          <a:xfrm>
            <a:off x="10168250" y="4751425"/>
            <a:ext cx="16518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latin typeface="Calibri"/>
                <a:ea typeface="Calibri"/>
                <a:cs typeface="Calibri"/>
                <a:sym typeface="Calibri"/>
              </a:rPr>
              <a:t>4) No Distress</a:t>
            </a:r>
            <a:endParaRPr sz="2000">
              <a:latin typeface="Calibri"/>
              <a:ea typeface="Calibri"/>
              <a:cs typeface="Calibri"/>
              <a:sym typeface="Calibri"/>
            </a:endParaRPr>
          </a:p>
        </p:txBody>
      </p:sp>
      <p:sp>
        <p:nvSpPr>
          <p:cNvPr id="7" name="Google Shape;762;p86">
            <a:extLst>
              <a:ext uri="{FF2B5EF4-FFF2-40B4-BE49-F238E27FC236}">
                <a16:creationId xmlns:a16="http://schemas.microsoft.com/office/drawing/2014/main" id="{53BA21CA-2FDF-0D1F-8AA9-14E1D4945BFC}"/>
              </a:ext>
            </a:extLst>
          </p:cNvPr>
          <p:cNvSpPr txBox="1"/>
          <p:nvPr/>
        </p:nvSpPr>
        <p:spPr>
          <a:xfrm>
            <a:off x="8885925" y="2483800"/>
            <a:ext cx="21639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solidFill>
                  <a:schemeClr val="dk1"/>
                </a:solidFill>
                <a:latin typeface="Calibri"/>
                <a:ea typeface="Calibri"/>
                <a:cs typeface="Calibri"/>
                <a:sym typeface="Calibri"/>
              </a:rPr>
              <a:t>1) </a:t>
            </a:r>
            <a:r>
              <a:rPr lang="en" sz="2000" dirty="0">
                <a:solidFill>
                  <a:schemeClr val="dk1"/>
                </a:solidFill>
                <a:highlight>
                  <a:srgbClr val="FFFF00"/>
                </a:highlight>
                <a:latin typeface="Calibri"/>
                <a:ea typeface="Calibri"/>
                <a:cs typeface="Calibri"/>
                <a:sym typeface="Calibri"/>
              </a:rPr>
              <a:t>Mental Disorder</a:t>
            </a:r>
            <a:endParaRPr dirty="0">
              <a:highlight>
                <a:srgbClr val="FFFF00"/>
              </a:highlight>
            </a:endParaRPr>
          </a:p>
        </p:txBody>
      </p:sp>
      <p:sp>
        <p:nvSpPr>
          <p:cNvPr id="8" name="Google Shape;763;p86">
            <a:extLst>
              <a:ext uri="{FF2B5EF4-FFF2-40B4-BE49-F238E27FC236}">
                <a16:creationId xmlns:a16="http://schemas.microsoft.com/office/drawing/2014/main" id="{77279B8C-9A48-200B-72F2-A0B00C6DC4DA}"/>
              </a:ext>
            </a:extLst>
          </p:cNvPr>
          <p:cNvSpPr txBox="1"/>
          <p:nvPr/>
        </p:nvSpPr>
        <p:spPr>
          <a:xfrm>
            <a:off x="9303850" y="3239675"/>
            <a:ext cx="28851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2) Mental Health Problem</a:t>
            </a:r>
            <a:endParaRPr/>
          </a:p>
        </p:txBody>
      </p:sp>
      <p:sp>
        <p:nvSpPr>
          <p:cNvPr id="9" name="Google Shape;764;p86">
            <a:extLst>
              <a:ext uri="{FF2B5EF4-FFF2-40B4-BE49-F238E27FC236}">
                <a16:creationId xmlns:a16="http://schemas.microsoft.com/office/drawing/2014/main" id="{5BF8EBA6-A1A5-9494-F563-D38CA72B2CAA}"/>
              </a:ext>
            </a:extLst>
          </p:cNvPr>
          <p:cNvSpPr txBox="1"/>
          <p:nvPr/>
        </p:nvSpPr>
        <p:spPr>
          <a:xfrm>
            <a:off x="9761825" y="3995550"/>
            <a:ext cx="21180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3) Mental Distress</a:t>
            </a:r>
            <a:endParaRPr/>
          </a:p>
        </p:txBody>
      </p:sp>
      <p:sp>
        <p:nvSpPr>
          <p:cNvPr id="10" name="Google Shape;766;p86">
            <a:extLst>
              <a:ext uri="{FF2B5EF4-FFF2-40B4-BE49-F238E27FC236}">
                <a16:creationId xmlns:a16="http://schemas.microsoft.com/office/drawing/2014/main" id="{7F506551-2B3D-268D-7C1F-3DDA6D9A71FE}"/>
              </a:ext>
            </a:extLst>
          </p:cNvPr>
          <p:cNvSpPr txBox="1"/>
          <p:nvPr/>
        </p:nvSpPr>
        <p:spPr>
          <a:xfrm>
            <a:off x="3880015" y="2348258"/>
            <a:ext cx="2163900" cy="723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3500" b="1" dirty="0">
                <a:solidFill>
                  <a:schemeClr val="dk1"/>
                </a:solidFill>
                <a:latin typeface="Calibri"/>
                <a:ea typeface="Calibri"/>
                <a:cs typeface="Calibri"/>
                <a:sym typeface="Calibri"/>
              </a:rPr>
              <a:t>Depressed</a:t>
            </a:r>
            <a:endParaRPr sz="3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6691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787;p88">
            <a:extLst>
              <a:ext uri="{FF2B5EF4-FFF2-40B4-BE49-F238E27FC236}">
                <a16:creationId xmlns:a16="http://schemas.microsoft.com/office/drawing/2014/main" id="{3AFD6B86-F0B6-CA8D-E3DE-C19AF01CA5E8}"/>
              </a:ext>
            </a:extLst>
          </p:cNvPr>
          <p:cNvPicPr preferRelativeResize="0"/>
          <p:nvPr/>
        </p:nvPicPr>
        <p:blipFill rotWithShape="1">
          <a:blip r:embed="rId4">
            <a:alphaModFix/>
          </a:blip>
          <a:srcRect l="2780"/>
          <a:stretch/>
        </p:blipFill>
        <p:spPr>
          <a:xfrm>
            <a:off x="1713494" y="3239675"/>
            <a:ext cx="2671291" cy="2968871"/>
          </a:xfrm>
          <a:prstGeom prst="rect">
            <a:avLst/>
          </a:prstGeom>
          <a:noFill/>
          <a:ln>
            <a:noFill/>
          </a:ln>
        </p:spPr>
      </p:pic>
      <p:pic>
        <p:nvPicPr>
          <p:cNvPr id="3" name="Google Shape;788;p88">
            <a:extLst>
              <a:ext uri="{FF2B5EF4-FFF2-40B4-BE49-F238E27FC236}">
                <a16:creationId xmlns:a16="http://schemas.microsoft.com/office/drawing/2014/main" id="{2A8B802E-61F0-AAA4-149A-C6D1BD295305}"/>
              </a:ext>
            </a:extLst>
          </p:cNvPr>
          <p:cNvPicPr preferRelativeResize="0"/>
          <p:nvPr/>
        </p:nvPicPr>
        <p:blipFill rotWithShape="1">
          <a:blip r:embed="rId5">
            <a:alphaModFix/>
          </a:blip>
          <a:srcRect l="6295" r="5153"/>
          <a:stretch/>
        </p:blipFill>
        <p:spPr>
          <a:xfrm>
            <a:off x="6558950" y="2296762"/>
            <a:ext cx="3855465" cy="3363623"/>
          </a:xfrm>
          <a:prstGeom prst="rect">
            <a:avLst/>
          </a:prstGeom>
          <a:noFill/>
          <a:ln>
            <a:noFill/>
          </a:ln>
        </p:spPr>
      </p:pic>
      <p:sp>
        <p:nvSpPr>
          <p:cNvPr id="4" name="Google Shape;789;p88">
            <a:extLst>
              <a:ext uri="{FF2B5EF4-FFF2-40B4-BE49-F238E27FC236}">
                <a16:creationId xmlns:a16="http://schemas.microsoft.com/office/drawing/2014/main" id="{52FC92D8-E476-4D32-2FD4-9C2BC5C62740}"/>
              </a:ext>
            </a:extLst>
          </p:cNvPr>
          <p:cNvSpPr txBox="1"/>
          <p:nvPr/>
        </p:nvSpPr>
        <p:spPr>
          <a:xfrm>
            <a:off x="10168250" y="4751425"/>
            <a:ext cx="16518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latin typeface="Calibri"/>
                <a:ea typeface="Calibri"/>
                <a:cs typeface="Calibri"/>
                <a:sym typeface="Calibri"/>
              </a:rPr>
              <a:t>4) No Distress</a:t>
            </a:r>
            <a:endParaRPr sz="2000">
              <a:latin typeface="Calibri"/>
              <a:ea typeface="Calibri"/>
              <a:cs typeface="Calibri"/>
              <a:sym typeface="Calibri"/>
            </a:endParaRPr>
          </a:p>
        </p:txBody>
      </p:sp>
      <p:sp>
        <p:nvSpPr>
          <p:cNvPr id="6" name="Google Shape;790;p88">
            <a:extLst>
              <a:ext uri="{FF2B5EF4-FFF2-40B4-BE49-F238E27FC236}">
                <a16:creationId xmlns:a16="http://schemas.microsoft.com/office/drawing/2014/main" id="{AA4B308E-BF24-7303-0453-8D83F9E06765}"/>
              </a:ext>
            </a:extLst>
          </p:cNvPr>
          <p:cNvSpPr txBox="1"/>
          <p:nvPr/>
        </p:nvSpPr>
        <p:spPr>
          <a:xfrm>
            <a:off x="8885925" y="2483800"/>
            <a:ext cx="21639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1) Mental Disorder</a:t>
            </a:r>
            <a:endParaRPr/>
          </a:p>
        </p:txBody>
      </p:sp>
      <p:sp>
        <p:nvSpPr>
          <p:cNvPr id="7" name="Google Shape;791;p88">
            <a:extLst>
              <a:ext uri="{FF2B5EF4-FFF2-40B4-BE49-F238E27FC236}">
                <a16:creationId xmlns:a16="http://schemas.microsoft.com/office/drawing/2014/main" id="{092A2C8D-89BB-8407-A4A4-8BCA340F16F4}"/>
              </a:ext>
            </a:extLst>
          </p:cNvPr>
          <p:cNvSpPr txBox="1"/>
          <p:nvPr/>
        </p:nvSpPr>
        <p:spPr>
          <a:xfrm>
            <a:off x="9303850" y="3239675"/>
            <a:ext cx="28851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2) Mental Health Problem</a:t>
            </a:r>
            <a:endParaRPr/>
          </a:p>
        </p:txBody>
      </p:sp>
      <p:sp>
        <p:nvSpPr>
          <p:cNvPr id="8" name="Google Shape;792;p88">
            <a:extLst>
              <a:ext uri="{FF2B5EF4-FFF2-40B4-BE49-F238E27FC236}">
                <a16:creationId xmlns:a16="http://schemas.microsoft.com/office/drawing/2014/main" id="{F5835B20-017B-E43D-19FB-4FC80B68D6CF}"/>
              </a:ext>
            </a:extLst>
          </p:cNvPr>
          <p:cNvSpPr txBox="1"/>
          <p:nvPr/>
        </p:nvSpPr>
        <p:spPr>
          <a:xfrm>
            <a:off x="9761825" y="3995550"/>
            <a:ext cx="21180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3) Mental Distress</a:t>
            </a:r>
            <a:endParaRPr/>
          </a:p>
        </p:txBody>
      </p:sp>
      <p:sp>
        <p:nvSpPr>
          <p:cNvPr id="9" name="Google Shape;794;p88">
            <a:extLst>
              <a:ext uri="{FF2B5EF4-FFF2-40B4-BE49-F238E27FC236}">
                <a16:creationId xmlns:a16="http://schemas.microsoft.com/office/drawing/2014/main" id="{277E3320-117D-5EC4-F275-7150A40964EE}"/>
              </a:ext>
            </a:extLst>
          </p:cNvPr>
          <p:cNvSpPr txBox="1"/>
          <p:nvPr/>
        </p:nvSpPr>
        <p:spPr>
          <a:xfrm>
            <a:off x="4292855" y="2407886"/>
            <a:ext cx="2541600" cy="23397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3500" b="1" dirty="0">
                <a:solidFill>
                  <a:schemeClr val="dk1"/>
                </a:solidFill>
                <a:latin typeface="Calibri"/>
                <a:ea typeface="Calibri"/>
                <a:cs typeface="Calibri"/>
                <a:sym typeface="Calibri"/>
              </a:rPr>
              <a:t>A student with ADHD is late for class</a:t>
            </a:r>
            <a:endParaRPr sz="3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79411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576;p72">
            <a:extLst>
              <a:ext uri="{FF2B5EF4-FFF2-40B4-BE49-F238E27FC236}">
                <a16:creationId xmlns:a16="http://schemas.microsoft.com/office/drawing/2014/main" id="{C9BF5583-7736-508C-C690-56D17606F9BE}"/>
              </a:ext>
            </a:extLst>
          </p:cNvPr>
          <p:cNvSpPr/>
          <p:nvPr/>
        </p:nvSpPr>
        <p:spPr>
          <a:xfrm>
            <a:off x="3730568" y="630457"/>
            <a:ext cx="8461432" cy="1326359"/>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b="1" dirty="0">
                <a:solidFill>
                  <a:schemeClr val="lt1"/>
                </a:solidFill>
                <a:latin typeface="Calibri"/>
                <a:ea typeface="Calibri"/>
                <a:cs typeface="Calibri"/>
                <a:sym typeface="Calibri"/>
              </a:rPr>
              <a:t>Activity 2: Can you Guess </a:t>
            </a:r>
          </a:p>
          <a:p>
            <a:pPr marL="0" lvl="0" indent="0" algn="ctr" rtl="0">
              <a:spcBef>
                <a:spcPts val="0"/>
              </a:spcBef>
              <a:spcAft>
                <a:spcPts val="0"/>
              </a:spcAft>
              <a:buNone/>
            </a:pPr>
            <a:r>
              <a:rPr lang="en" sz="4200" b="1" dirty="0">
                <a:solidFill>
                  <a:schemeClr val="lt1"/>
                </a:solidFill>
                <a:latin typeface="Calibri"/>
                <a:ea typeface="Calibri"/>
                <a:cs typeface="Calibri"/>
                <a:sym typeface="Calibri"/>
              </a:rPr>
              <a:t>the Mental State?</a:t>
            </a:r>
            <a:endParaRPr sz="4200" dirty="0">
              <a:solidFill>
                <a:schemeClr val="lt1"/>
              </a:solidFill>
              <a:latin typeface="Calibri"/>
              <a:ea typeface="Calibri"/>
              <a:cs typeface="Calibri"/>
              <a:sym typeface="Calibri"/>
            </a:endParaRPr>
          </a:p>
        </p:txBody>
      </p:sp>
      <p:pic>
        <p:nvPicPr>
          <p:cNvPr id="2" name="Google Shape;787;p88">
            <a:extLst>
              <a:ext uri="{FF2B5EF4-FFF2-40B4-BE49-F238E27FC236}">
                <a16:creationId xmlns:a16="http://schemas.microsoft.com/office/drawing/2014/main" id="{3AFD6B86-F0B6-CA8D-E3DE-C19AF01CA5E8}"/>
              </a:ext>
            </a:extLst>
          </p:cNvPr>
          <p:cNvPicPr preferRelativeResize="0"/>
          <p:nvPr/>
        </p:nvPicPr>
        <p:blipFill rotWithShape="1">
          <a:blip r:embed="rId4">
            <a:alphaModFix/>
          </a:blip>
          <a:srcRect l="2780"/>
          <a:stretch/>
        </p:blipFill>
        <p:spPr>
          <a:xfrm>
            <a:off x="1713494" y="3239675"/>
            <a:ext cx="2671291" cy="2968871"/>
          </a:xfrm>
          <a:prstGeom prst="rect">
            <a:avLst/>
          </a:prstGeom>
          <a:noFill/>
          <a:ln>
            <a:noFill/>
          </a:ln>
        </p:spPr>
      </p:pic>
      <p:pic>
        <p:nvPicPr>
          <p:cNvPr id="3" name="Google Shape;788;p88">
            <a:extLst>
              <a:ext uri="{FF2B5EF4-FFF2-40B4-BE49-F238E27FC236}">
                <a16:creationId xmlns:a16="http://schemas.microsoft.com/office/drawing/2014/main" id="{2A8B802E-61F0-AAA4-149A-C6D1BD295305}"/>
              </a:ext>
            </a:extLst>
          </p:cNvPr>
          <p:cNvPicPr preferRelativeResize="0"/>
          <p:nvPr/>
        </p:nvPicPr>
        <p:blipFill rotWithShape="1">
          <a:blip r:embed="rId5">
            <a:alphaModFix/>
          </a:blip>
          <a:srcRect l="6295" r="5153"/>
          <a:stretch/>
        </p:blipFill>
        <p:spPr>
          <a:xfrm>
            <a:off x="6558950" y="2296762"/>
            <a:ext cx="3855465" cy="3363623"/>
          </a:xfrm>
          <a:prstGeom prst="rect">
            <a:avLst/>
          </a:prstGeom>
          <a:noFill/>
          <a:ln>
            <a:noFill/>
          </a:ln>
        </p:spPr>
      </p:pic>
      <p:sp>
        <p:nvSpPr>
          <p:cNvPr id="4" name="Google Shape;789;p88">
            <a:extLst>
              <a:ext uri="{FF2B5EF4-FFF2-40B4-BE49-F238E27FC236}">
                <a16:creationId xmlns:a16="http://schemas.microsoft.com/office/drawing/2014/main" id="{52FC92D8-E476-4D32-2FD4-9C2BC5C62740}"/>
              </a:ext>
            </a:extLst>
          </p:cNvPr>
          <p:cNvSpPr txBox="1"/>
          <p:nvPr/>
        </p:nvSpPr>
        <p:spPr>
          <a:xfrm>
            <a:off x="10168250" y="4751425"/>
            <a:ext cx="16518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latin typeface="Calibri"/>
                <a:ea typeface="Calibri"/>
                <a:cs typeface="Calibri"/>
                <a:sym typeface="Calibri"/>
              </a:rPr>
              <a:t>4) No Distress</a:t>
            </a:r>
            <a:endParaRPr sz="2000">
              <a:latin typeface="Calibri"/>
              <a:ea typeface="Calibri"/>
              <a:cs typeface="Calibri"/>
              <a:sym typeface="Calibri"/>
            </a:endParaRPr>
          </a:p>
        </p:txBody>
      </p:sp>
      <p:sp>
        <p:nvSpPr>
          <p:cNvPr id="6" name="Google Shape;790;p88">
            <a:extLst>
              <a:ext uri="{FF2B5EF4-FFF2-40B4-BE49-F238E27FC236}">
                <a16:creationId xmlns:a16="http://schemas.microsoft.com/office/drawing/2014/main" id="{AA4B308E-BF24-7303-0453-8D83F9E06765}"/>
              </a:ext>
            </a:extLst>
          </p:cNvPr>
          <p:cNvSpPr txBox="1"/>
          <p:nvPr/>
        </p:nvSpPr>
        <p:spPr>
          <a:xfrm>
            <a:off x="8885925" y="2483800"/>
            <a:ext cx="21639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solidFill>
                  <a:schemeClr val="dk1"/>
                </a:solidFill>
                <a:latin typeface="Calibri"/>
                <a:ea typeface="Calibri"/>
                <a:cs typeface="Calibri"/>
                <a:sym typeface="Calibri"/>
              </a:rPr>
              <a:t>1) </a:t>
            </a:r>
            <a:r>
              <a:rPr lang="en" sz="2000" dirty="0">
                <a:solidFill>
                  <a:schemeClr val="dk1"/>
                </a:solidFill>
                <a:highlight>
                  <a:srgbClr val="FFFF00"/>
                </a:highlight>
                <a:latin typeface="Calibri"/>
                <a:ea typeface="Calibri"/>
                <a:cs typeface="Calibri"/>
                <a:sym typeface="Calibri"/>
              </a:rPr>
              <a:t>Mental Disorder</a:t>
            </a:r>
            <a:endParaRPr dirty="0">
              <a:highlight>
                <a:srgbClr val="FFFF00"/>
              </a:highlight>
            </a:endParaRPr>
          </a:p>
        </p:txBody>
      </p:sp>
      <p:sp>
        <p:nvSpPr>
          <p:cNvPr id="7" name="Google Shape;791;p88">
            <a:extLst>
              <a:ext uri="{FF2B5EF4-FFF2-40B4-BE49-F238E27FC236}">
                <a16:creationId xmlns:a16="http://schemas.microsoft.com/office/drawing/2014/main" id="{092A2C8D-89BB-8407-A4A4-8BCA340F16F4}"/>
              </a:ext>
            </a:extLst>
          </p:cNvPr>
          <p:cNvSpPr txBox="1"/>
          <p:nvPr/>
        </p:nvSpPr>
        <p:spPr>
          <a:xfrm>
            <a:off x="9303850" y="3239675"/>
            <a:ext cx="2885100" cy="49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a:solidFill>
                  <a:schemeClr val="dk1"/>
                </a:solidFill>
                <a:latin typeface="Calibri"/>
                <a:ea typeface="Calibri"/>
                <a:cs typeface="Calibri"/>
                <a:sym typeface="Calibri"/>
              </a:rPr>
              <a:t>2) Mental Health Problem</a:t>
            </a:r>
            <a:endParaRPr/>
          </a:p>
        </p:txBody>
      </p:sp>
      <p:sp>
        <p:nvSpPr>
          <p:cNvPr id="8" name="Google Shape;792;p88">
            <a:extLst>
              <a:ext uri="{FF2B5EF4-FFF2-40B4-BE49-F238E27FC236}">
                <a16:creationId xmlns:a16="http://schemas.microsoft.com/office/drawing/2014/main" id="{F5835B20-017B-E43D-19FB-4FC80B68D6CF}"/>
              </a:ext>
            </a:extLst>
          </p:cNvPr>
          <p:cNvSpPr txBox="1"/>
          <p:nvPr/>
        </p:nvSpPr>
        <p:spPr>
          <a:xfrm>
            <a:off x="9761825" y="3995550"/>
            <a:ext cx="21180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000" dirty="0">
                <a:solidFill>
                  <a:schemeClr val="dk1"/>
                </a:solidFill>
                <a:latin typeface="Calibri"/>
                <a:ea typeface="Calibri"/>
                <a:cs typeface="Calibri"/>
                <a:sym typeface="Calibri"/>
              </a:rPr>
              <a:t>3) </a:t>
            </a:r>
            <a:r>
              <a:rPr lang="en" sz="2000" dirty="0">
                <a:solidFill>
                  <a:schemeClr val="dk1"/>
                </a:solidFill>
                <a:highlight>
                  <a:srgbClr val="FFFF00"/>
                </a:highlight>
                <a:latin typeface="Calibri"/>
                <a:ea typeface="Calibri"/>
                <a:cs typeface="Calibri"/>
                <a:sym typeface="Calibri"/>
              </a:rPr>
              <a:t>Mental Distress</a:t>
            </a:r>
            <a:endParaRPr dirty="0">
              <a:highlight>
                <a:srgbClr val="FFFF00"/>
              </a:highlight>
            </a:endParaRPr>
          </a:p>
        </p:txBody>
      </p:sp>
      <p:sp>
        <p:nvSpPr>
          <p:cNvPr id="9" name="Google Shape;794;p88">
            <a:extLst>
              <a:ext uri="{FF2B5EF4-FFF2-40B4-BE49-F238E27FC236}">
                <a16:creationId xmlns:a16="http://schemas.microsoft.com/office/drawing/2014/main" id="{277E3320-117D-5EC4-F275-7150A40964EE}"/>
              </a:ext>
            </a:extLst>
          </p:cNvPr>
          <p:cNvSpPr txBox="1"/>
          <p:nvPr/>
        </p:nvSpPr>
        <p:spPr>
          <a:xfrm>
            <a:off x="4292855" y="2407886"/>
            <a:ext cx="2541600" cy="23397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3500" b="1" dirty="0">
                <a:solidFill>
                  <a:schemeClr val="dk1"/>
                </a:solidFill>
                <a:latin typeface="Calibri"/>
                <a:ea typeface="Calibri"/>
                <a:cs typeface="Calibri"/>
                <a:sym typeface="Calibri"/>
              </a:rPr>
              <a:t>A student with ADHD is late for class</a:t>
            </a:r>
            <a:endParaRPr sz="3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7788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Google Shape;295;g2ec74927de7_0_244">
            <a:extLst>
              <a:ext uri="{FF2B5EF4-FFF2-40B4-BE49-F238E27FC236}">
                <a16:creationId xmlns:a16="http://schemas.microsoft.com/office/drawing/2014/main" id="{24248D50-E870-B855-DD25-7CBA9313218F}"/>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Topic B: Questions?</a:t>
            </a:r>
            <a:endParaRPr sz="3600" dirty="0">
              <a:solidFill>
                <a:schemeClr val="bg1"/>
              </a:solidFill>
              <a:latin typeface="Calibri" panose="020F0502020204030204" pitchFamily="34" charset="0"/>
            </a:endParaRPr>
          </a:p>
        </p:txBody>
      </p:sp>
      <p:sp>
        <p:nvSpPr>
          <p:cNvPr id="11" name="Google Shape;907;g2eea3792cd9_0_361">
            <a:extLst>
              <a:ext uri="{FF2B5EF4-FFF2-40B4-BE49-F238E27FC236}">
                <a16:creationId xmlns:a16="http://schemas.microsoft.com/office/drawing/2014/main" id="{37D60903-DEB2-C8B9-A884-36CD834179A8}"/>
              </a:ext>
            </a:extLst>
          </p:cNvPr>
          <p:cNvSpPr txBox="1"/>
          <p:nvPr/>
        </p:nvSpPr>
        <p:spPr>
          <a:xfrm>
            <a:off x="399763" y="1801892"/>
            <a:ext cx="11543580" cy="4570472"/>
          </a:xfrm>
          <a:prstGeom prst="rect">
            <a:avLst/>
          </a:prstGeom>
          <a:noFill/>
          <a:ln>
            <a:noFill/>
          </a:ln>
        </p:spPr>
        <p:txBody>
          <a:bodyPr spcFirstLastPara="1" wrap="square" lIns="68575" tIns="68575" rIns="68575" bIns="68575" anchor="t" anchorCtr="0">
            <a:spAutoFit/>
          </a:bodyPr>
          <a:lstStyle/>
          <a:p>
            <a:pPr marL="50800" lvl="0" algn="ctr" rtl="0">
              <a:spcBef>
                <a:spcPts val="0"/>
              </a:spcBef>
              <a:spcAft>
                <a:spcPts val="0"/>
              </a:spcAft>
              <a:buSzPts val="2000"/>
            </a:pPr>
            <a:r>
              <a:rPr lang="en-US" sz="2400" b="1" dirty="0">
                <a:latin typeface="Calibri"/>
                <a:ea typeface="Calibri"/>
                <a:cs typeface="Calibri"/>
                <a:sym typeface="Calibri"/>
              </a:rPr>
              <a:t>Important reminders!</a:t>
            </a:r>
          </a:p>
          <a:p>
            <a:pPr marL="50800" lvl="0" algn="l" rtl="0">
              <a:spcBef>
                <a:spcPts val="0"/>
              </a:spcBef>
              <a:spcAft>
                <a:spcPts val="0"/>
              </a:spcAft>
              <a:buSzPts val="2000"/>
            </a:pPr>
            <a:endParaRPr lang="en-US" sz="2400" dirty="0">
              <a:latin typeface="Calibri"/>
              <a:ea typeface="Calibri"/>
              <a:cs typeface="Calibri"/>
              <a:sym typeface="Calibri"/>
            </a:endParaRPr>
          </a:p>
          <a:p>
            <a:pPr marL="685800" lvl="1" indent="-292100">
              <a:buSzPts val="2000"/>
              <a:buFont typeface="Calibri,Sans-Serif"/>
              <a:buChar char="•"/>
            </a:pPr>
            <a:r>
              <a:rPr lang="en" sz="2400">
                <a:latin typeface="Arial"/>
                <a:ea typeface="Calibri"/>
                <a:cs typeface="Arial"/>
                <a:sym typeface="Calibri"/>
              </a:rPr>
              <a:t>The teachers and staff at [</a:t>
            </a:r>
            <a:r>
              <a:rPr lang="en" sz="2400">
                <a:highlight>
                  <a:srgbClr val="FFFF00"/>
                </a:highlight>
                <a:latin typeface="Arial"/>
                <a:ea typeface="Calibri"/>
                <a:cs typeface="Arial"/>
                <a:sym typeface="Calibri"/>
              </a:rPr>
              <a:t>insert school</a:t>
            </a:r>
            <a:r>
              <a:rPr lang="en" sz="2400">
                <a:latin typeface="Arial"/>
                <a:ea typeface="Calibri"/>
                <a:cs typeface="Arial"/>
                <a:sym typeface="Calibri"/>
              </a:rPr>
              <a:t>] are here to help you. It's</a:t>
            </a:r>
            <a:r>
              <a:rPr lang="en" sz="2400" dirty="0">
                <a:latin typeface="Arial"/>
                <a:ea typeface="Calibri"/>
                <a:cs typeface="Arial"/>
              </a:rPr>
              <a:t> </a:t>
            </a:r>
            <a:r>
              <a:rPr lang="en" sz="2400">
                <a:latin typeface="Arial"/>
                <a:ea typeface="Calibri"/>
                <a:cs typeface="Arial"/>
                <a:sym typeface="Calibri"/>
              </a:rPr>
              <a:t>normal to need to ask for help sometimes.</a:t>
            </a:r>
            <a:endParaRPr lang="en" sz="2400">
              <a:latin typeface="Arial"/>
              <a:ea typeface="Calibri"/>
              <a:cs typeface="Arial"/>
            </a:endParaRPr>
          </a:p>
          <a:p>
            <a:pPr marL="742950" lvl="1" indent="-285750" algn="l">
              <a:spcBef>
                <a:spcPts val="0"/>
              </a:spcBef>
              <a:spcAft>
                <a:spcPts val="0"/>
              </a:spcAft>
              <a:buSzPts val="2000"/>
              <a:buFont typeface="Arial"/>
              <a:buChar char="•"/>
            </a:pPr>
            <a:endParaRPr lang="en-US" sz="2400" dirty="0">
              <a:latin typeface="Arial"/>
              <a:ea typeface="Calibri"/>
              <a:cs typeface="Arial"/>
            </a:endParaRPr>
          </a:p>
          <a:p>
            <a:pPr marL="685800" lvl="1" indent="-292100" algn="l">
              <a:spcBef>
                <a:spcPts val="0"/>
              </a:spcBef>
              <a:spcAft>
                <a:spcPts val="0"/>
              </a:spcAft>
              <a:buSzPts val="2000"/>
              <a:buFont typeface="Calibri,Sans-Serif"/>
              <a:buChar char="•"/>
            </a:pPr>
            <a:r>
              <a:rPr lang="en" sz="2400">
                <a:latin typeface="Arial"/>
                <a:ea typeface="Calibri"/>
                <a:cs typeface="Arial"/>
                <a:sym typeface="Calibri"/>
              </a:rPr>
              <a:t>The mental health workers in your school are:</a:t>
            </a:r>
            <a:endParaRPr lang="en-US" sz="2400">
              <a:latin typeface="Arial"/>
              <a:ea typeface="Calibri"/>
              <a:cs typeface="Arial"/>
            </a:endParaRPr>
          </a:p>
          <a:p>
            <a:pPr marL="457200" lvl="2">
              <a:buSzPts val="2000"/>
            </a:pPr>
            <a:r>
              <a:rPr lang="en" sz="2400">
                <a:latin typeface="Arial"/>
                <a:ea typeface="Calibri"/>
                <a:cs typeface="Arial"/>
                <a:sym typeface="Calibri"/>
              </a:rPr>
              <a:t>  [</a:t>
            </a:r>
            <a:r>
              <a:rPr lang="en" sz="2400">
                <a:highlight>
                  <a:srgbClr val="FFFF00"/>
                </a:highlight>
                <a:latin typeface="Arial"/>
                <a:ea typeface="Calibri"/>
                <a:cs typeface="Arial"/>
                <a:sym typeface="Calibri"/>
              </a:rPr>
              <a:t>Name mental health professionals</a:t>
            </a:r>
            <a:r>
              <a:rPr lang="en" sz="2400">
                <a:latin typeface="Arial"/>
                <a:ea typeface="Calibri"/>
                <a:cs typeface="Arial"/>
                <a:sym typeface="Calibri"/>
              </a:rPr>
              <a:t>]</a:t>
            </a:r>
            <a:endParaRPr lang="en" sz="2400">
              <a:latin typeface="Arial"/>
              <a:ea typeface="Calibri"/>
              <a:cs typeface="Arial"/>
            </a:endParaRPr>
          </a:p>
          <a:p>
            <a:pPr marL="742950" lvl="2" indent="-285750" algn="l">
              <a:spcBef>
                <a:spcPts val="0"/>
              </a:spcBef>
              <a:spcAft>
                <a:spcPts val="0"/>
              </a:spcAft>
              <a:buSzPts val="2000"/>
              <a:buFont typeface="Arial"/>
              <a:buChar char="•"/>
            </a:pPr>
            <a:endParaRPr lang="en-US" sz="2400" dirty="0">
              <a:latin typeface="Arial"/>
              <a:ea typeface="Calibri"/>
              <a:cs typeface="Arial"/>
            </a:endParaRPr>
          </a:p>
          <a:p>
            <a:pPr marL="685800" lvl="1" indent="-292100">
              <a:buSzPts val="2000"/>
              <a:buFont typeface="Calibri,Sans-Serif"/>
              <a:buChar char="•"/>
            </a:pPr>
            <a:r>
              <a:rPr lang="en" sz="2400" dirty="0">
                <a:latin typeface="Arial"/>
                <a:ea typeface="Calibri"/>
                <a:cs typeface="Arial"/>
                <a:sym typeface="Calibri"/>
              </a:rPr>
              <a:t>If you or a friend would like to talk to someone about your mental health </a:t>
            </a:r>
            <a:r>
              <a:rPr lang="en" sz="2400" b="1" dirty="0">
                <a:latin typeface="Arial"/>
                <a:ea typeface="Calibri"/>
                <a:cs typeface="Arial"/>
                <a:sym typeface="Calibri"/>
              </a:rPr>
              <a:t>please see one of the mental health team members at your school or let your teacher know. </a:t>
            </a:r>
            <a:r>
              <a:rPr lang="en" sz="2400" dirty="0">
                <a:latin typeface="Arial"/>
                <a:ea typeface="Calibri"/>
                <a:cs typeface="Arial"/>
                <a:sym typeface="Calibri"/>
              </a:rPr>
              <a:t>They can connect you with the best person to help. </a:t>
            </a:r>
            <a:endParaRPr lang="en-US" sz="2400" dirty="0">
              <a:latin typeface="Arial"/>
              <a:ea typeface="Calibri"/>
              <a:cs typeface="Arial"/>
              <a:sym typeface="Calibri"/>
            </a:endParaRPr>
          </a:p>
          <a:p>
            <a:pPr marL="685800" lvl="1" indent="-292100" algn="l">
              <a:spcBef>
                <a:spcPts val="0"/>
              </a:spcBef>
              <a:spcAft>
                <a:spcPts val="0"/>
              </a:spcAft>
              <a:buSzPts val="2000"/>
              <a:buFont typeface="Calibri"/>
              <a:buChar char="•"/>
            </a:pPr>
            <a:endParaRPr lang="en" sz="2400" dirty="0">
              <a:latin typeface="Calibri"/>
              <a:ea typeface="Calibri"/>
              <a:cs typeface="Calibri"/>
            </a:endParaRPr>
          </a:p>
        </p:txBody>
      </p:sp>
      <p:pic>
        <p:nvPicPr>
          <p:cNvPr id="12" name="Google Shape;908;g2eea3792cd9_0_361">
            <a:extLst>
              <a:ext uri="{FF2B5EF4-FFF2-40B4-BE49-F238E27FC236}">
                <a16:creationId xmlns:a16="http://schemas.microsoft.com/office/drawing/2014/main" id="{62EC33CB-1136-4974-9ED6-B9DEEF0937D6}"/>
              </a:ext>
            </a:extLst>
          </p:cNvPr>
          <p:cNvPicPr preferRelativeResize="0"/>
          <p:nvPr/>
        </p:nvPicPr>
        <p:blipFill rotWithShape="1">
          <a:blip r:embed="rId4">
            <a:alphaModFix amt="70000"/>
          </a:blip>
          <a:srcRect l="4807" t="7663"/>
          <a:stretch/>
        </p:blipFill>
        <p:spPr>
          <a:xfrm>
            <a:off x="9987868" y="2992013"/>
            <a:ext cx="1796975" cy="1795900"/>
          </a:xfrm>
          <a:prstGeom prst="rect">
            <a:avLst/>
          </a:prstGeom>
          <a:noFill/>
          <a:ln>
            <a:noFill/>
          </a:ln>
        </p:spPr>
      </p:pic>
    </p:spTree>
    <p:extLst>
      <p:ext uri="{BB962C8B-B14F-4D97-AF65-F5344CB8AC3E}">
        <p14:creationId xmlns:p14="http://schemas.microsoft.com/office/powerpoint/2010/main" val="2181773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Connect and Learn More!</a:t>
            </a:r>
            <a:endParaRPr sz="3600" dirty="0">
              <a:solidFill>
                <a:schemeClr val="bg1"/>
              </a:solidFill>
              <a:latin typeface="Calibri" panose="020F0502020204030204" pitchFamily="34" charset="0"/>
            </a:endParaRPr>
          </a:p>
        </p:txBody>
      </p:sp>
      <p:pic>
        <p:nvPicPr>
          <p:cNvPr id="5" name="Google Shape;923;g2eea3792cd9_0_429">
            <a:extLst>
              <a:ext uri="{FF2B5EF4-FFF2-40B4-BE49-F238E27FC236}">
                <a16:creationId xmlns:a16="http://schemas.microsoft.com/office/drawing/2014/main" id="{F1AEB95E-8F67-806D-91BF-BF744172BD5D}"/>
              </a:ext>
            </a:extLst>
          </p:cNvPr>
          <p:cNvPicPr preferRelativeResize="0"/>
          <p:nvPr/>
        </p:nvPicPr>
        <p:blipFill>
          <a:blip r:embed="rId4">
            <a:alphaModFix amt="70000"/>
          </a:blip>
          <a:stretch>
            <a:fillRect/>
          </a:stretch>
        </p:blipFill>
        <p:spPr>
          <a:xfrm>
            <a:off x="7032710" y="2930881"/>
            <a:ext cx="2887346" cy="2671217"/>
          </a:xfrm>
          <a:prstGeom prst="rect">
            <a:avLst/>
          </a:prstGeom>
          <a:noFill/>
          <a:ln>
            <a:noFill/>
          </a:ln>
        </p:spPr>
      </p:pic>
      <p:grpSp>
        <p:nvGrpSpPr>
          <p:cNvPr id="6" name="Group 5">
            <a:extLst>
              <a:ext uri="{FF2B5EF4-FFF2-40B4-BE49-F238E27FC236}">
                <a16:creationId xmlns:a16="http://schemas.microsoft.com/office/drawing/2014/main" id="{88B5CF5B-6122-31F1-68F8-67DB730C4229}"/>
              </a:ext>
            </a:extLst>
          </p:cNvPr>
          <p:cNvGrpSpPr/>
          <p:nvPr/>
        </p:nvGrpSpPr>
        <p:grpSpPr>
          <a:xfrm>
            <a:off x="750937" y="4282323"/>
            <a:ext cx="2812559" cy="686074"/>
            <a:chOff x="260049" y="3341764"/>
            <a:chExt cx="2812559" cy="686074"/>
          </a:xfrm>
        </p:grpSpPr>
        <p:sp>
          <p:nvSpPr>
            <p:cNvPr id="7" name="Google Shape;917;g2eea3792cd9_0_429">
              <a:extLst>
                <a:ext uri="{FF2B5EF4-FFF2-40B4-BE49-F238E27FC236}">
                  <a16:creationId xmlns:a16="http://schemas.microsoft.com/office/drawing/2014/main" id="{B095BC49-6A19-3F85-64C9-0B84DF17B9CB}"/>
                </a:ext>
              </a:extLst>
            </p:cNvPr>
            <p:cNvSpPr txBox="1"/>
            <p:nvPr/>
          </p:nvSpPr>
          <p:spPr>
            <a:xfrm>
              <a:off x="1034408" y="3436422"/>
              <a:ext cx="2038200" cy="49675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dirty="0">
                  <a:solidFill>
                    <a:schemeClr val="dk1"/>
                  </a:solidFill>
                  <a:latin typeface="Calibri"/>
                  <a:ea typeface="Calibri"/>
                  <a:cs typeface="Calibri"/>
                  <a:sym typeface="Calibri"/>
                </a:rPr>
                <a:t>@</a:t>
              </a:r>
              <a:r>
                <a:rPr lang="en" sz="2400" i="0" u="none" strike="noStrike" cap="none" dirty="0" err="1">
                  <a:solidFill>
                    <a:schemeClr val="dk1"/>
                  </a:solidFill>
                  <a:latin typeface="Calibri"/>
                  <a:ea typeface="Calibri"/>
                  <a:cs typeface="Calibri"/>
                  <a:sym typeface="Calibri"/>
                </a:rPr>
                <a:t>MHLiteracy</a:t>
              </a:r>
              <a:endParaRPr sz="2400" i="0" u="none" strike="noStrike" cap="none" dirty="0">
                <a:solidFill>
                  <a:srgbClr val="000000"/>
                </a:solidFill>
                <a:latin typeface="Calibri"/>
                <a:ea typeface="Calibri"/>
                <a:cs typeface="Calibri"/>
                <a:sym typeface="Calibri"/>
              </a:endParaRPr>
            </a:p>
          </p:txBody>
        </p:sp>
        <p:pic>
          <p:nvPicPr>
            <p:cNvPr id="8" name="Google Shape;918;g2eea3792cd9_0_429">
              <a:extLst>
                <a:ext uri="{FF2B5EF4-FFF2-40B4-BE49-F238E27FC236}">
                  <a16:creationId xmlns:a16="http://schemas.microsoft.com/office/drawing/2014/main" id="{17ACEA25-1482-CEF1-58E4-949CFFA2D666}"/>
                </a:ext>
              </a:extLst>
            </p:cNvPr>
            <p:cNvPicPr preferRelativeResize="0"/>
            <p:nvPr/>
          </p:nvPicPr>
          <p:blipFill>
            <a:blip r:embed="rId5">
              <a:alphaModFix/>
            </a:blip>
            <a:stretch>
              <a:fillRect/>
            </a:stretch>
          </p:blipFill>
          <p:spPr>
            <a:xfrm>
              <a:off x="260049" y="3341764"/>
              <a:ext cx="696651" cy="686074"/>
            </a:xfrm>
            <a:prstGeom prst="rect">
              <a:avLst/>
            </a:prstGeom>
            <a:noFill/>
            <a:ln>
              <a:noFill/>
            </a:ln>
          </p:spPr>
        </p:pic>
      </p:grpSp>
      <p:grpSp>
        <p:nvGrpSpPr>
          <p:cNvPr id="9" name="Group 8">
            <a:extLst>
              <a:ext uri="{FF2B5EF4-FFF2-40B4-BE49-F238E27FC236}">
                <a16:creationId xmlns:a16="http://schemas.microsoft.com/office/drawing/2014/main" id="{3698180D-CFBC-F0D9-7036-EABD0D4BE62F}"/>
              </a:ext>
            </a:extLst>
          </p:cNvPr>
          <p:cNvGrpSpPr/>
          <p:nvPr/>
        </p:nvGrpSpPr>
        <p:grpSpPr>
          <a:xfrm>
            <a:off x="750941" y="2344253"/>
            <a:ext cx="3169409" cy="691238"/>
            <a:chOff x="260053" y="1403694"/>
            <a:chExt cx="3169409" cy="691238"/>
          </a:xfrm>
        </p:grpSpPr>
        <p:pic>
          <p:nvPicPr>
            <p:cNvPr id="10" name="Google Shape;919;g2eea3792cd9_0_429">
              <a:extLst>
                <a:ext uri="{FF2B5EF4-FFF2-40B4-BE49-F238E27FC236}">
                  <a16:creationId xmlns:a16="http://schemas.microsoft.com/office/drawing/2014/main" id="{B2EF6BA9-41CD-44EA-B0BA-28C75773F106}"/>
                </a:ext>
              </a:extLst>
            </p:cNvPr>
            <p:cNvPicPr preferRelativeResize="0"/>
            <p:nvPr/>
          </p:nvPicPr>
          <p:blipFill>
            <a:blip r:embed="rId6">
              <a:alphaModFix/>
            </a:blip>
            <a:stretch>
              <a:fillRect/>
            </a:stretch>
          </p:blipFill>
          <p:spPr>
            <a:xfrm>
              <a:off x="260053" y="1403694"/>
              <a:ext cx="696647" cy="691238"/>
            </a:xfrm>
            <a:prstGeom prst="rect">
              <a:avLst/>
            </a:prstGeom>
            <a:noFill/>
            <a:ln>
              <a:noFill/>
            </a:ln>
          </p:spPr>
        </p:pic>
        <p:sp>
          <p:nvSpPr>
            <p:cNvPr id="11" name="Google Shape;916;g2eea3792cd9_0_429">
              <a:extLst>
                <a:ext uri="{FF2B5EF4-FFF2-40B4-BE49-F238E27FC236}">
                  <a16:creationId xmlns:a16="http://schemas.microsoft.com/office/drawing/2014/main" id="{9CFE45CA-B98E-7B94-2D7B-F07059624EB3}"/>
                </a:ext>
              </a:extLst>
            </p:cNvPr>
            <p:cNvSpPr txBox="1"/>
            <p:nvPr/>
          </p:nvSpPr>
          <p:spPr>
            <a:xfrm>
              <a:off x="1038162" y="1523086"/>
              <a:ext cx="2391300" cy="46723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dirty="0">
                  <a:solidFill>
                    <a:schemeClr val="dk1"/>
                  </a:solidFill>
                  <a:latin typeface="Calibri"/>
                  <a:ea typeface="Calibri"/>
                  <a:cs typeface="Calibri"/>
                  <a:sym typeface="Calibri"/>
                </a:rPr>
                <a:t>@</a:t>
              </a:r>
              <a:r>
                <a:rPr lang="en" sz="2400" i="0" u="none" strike="noStrike" cap="none" dirty="0" err="1">
                  <a:solidFill>
                    <a:schemeClr val="dk1"/>
                  </a:solidFill>
                  <a:latin typeface="Calibri"/>
                  <a:ea typeface="Calibri"/>
                  <a:cs typeface="Calibri"/>
                  <a:sym typeface="Calibri"/>
                </a:rPr>
                <a:t>MHLiteracy</a:t>
              </a:r>
              <a:endParaRPr sz="2400" i="0" u="none" strike="noStrike" cap="none" dirty="0">
                <a:solidFill>
                  <a:schemeClr val="dk1"/>
                </a:solidFill>
                <a:latin typeface="Calibri"/>
                <a:ea typeface="Calibri"/>
                <a:cs typeface="Calibri"/>
                <a:sym typeface="Calibri"/>
              </a:endParaRPr>
            </a:p>
          </p:txBody>
        </p:sp>
      </p:grpSp>
      <p:grpSp>
        <p:nvGrpSpPr>
          <p:cNvPr id="12" name="Group 11">
            <a:extLst>
              <a:ext uri="{FF2B5EF4-FFF2-40B4-BE49-F238E27FC236}">
                <a16:creationId xmlns:a16="http://schemas.microsoft.com/office/drawing/2014/main" id="{30346DB2-7F61-4153-BAC4-0177BA1AE23E}"/>
              </a:ext>
            </a:extLst>
          </p:cNvPr>
          <p:cNvGrpSpPr/>
          <p:nvPr/>
        </p:nvGrpSpPr>
        <p:grpSpPr>
          <a:xfrm>
            <a:off x="676888" y="3296846"/>
            <a:ext cx="4828913" cy="842550"/>
            <a:chOff x="186000" y="2356287"/>
            <a:chExt cx="4828913" cy="842550"/>
          </a:xfrm>
        </p:grpSpPr>
        <p:sp>
          <p:nvSpPr>
            <p:cNvPr id="13" name="Google Shape;916;g2eea3792cd9_0_429">
              <a:extLst>
                <a:ext uri="{FF2B5EF4-FFF2-40B4-BE49-F238E27FC236}">
                  <a16:creationId xmlns:a16="http://schemas.microsoft.com/office/drawing/2014/main" id="{945B4325-E18F-9235-4157-9F132C39AE13}"/>
                </a:ext>
              </a:extLst>
            </p:cNvPr>
            <p:cNvSpPr txBox="1"/>
            <p:nvPr/>
          </p:nvSpPr>
          <p:spPr>
            <a:xfrm>
              <a:off x="1028550" y="2529183"/>
              <a:ext cx="3986363" cy="49675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dirty="0" err="1">
                  <a:solidFill>
                    <a:schemeClr val="dk1"/>
                  </a:solidFill>
                  <a:latin typeface="Calibri"/>
                  <a:ea typeface="Calibri"/>
                  <a:cs typeface="Calibri"/>
                  <a:sym typeface="Calibri"/>
                </a:rPr>
                <a:t>www.mentalhealthliteracy.org</a:t>
              </a:r>
              <a:endParaRPr sz="2400" i="0" u="none" strike="noStrike" cap="none" dirty="0">
                <a:solidFill>
                  <a:schemeClr val="dk1"/>
                </a:solidFill>
                <a:latin typeface="Calibri"/>
                <a:ea typeface="Calibri"/>
                <a:cs typeface="Calibri"/>
                <a:sym typeface="Calibri"/>
              </a:endParaRPr>
            </a:p>
          </p:txBody>
        </p:sp>
        <p:pic>
          <p:nvPicPr>
            <p:cNvPr id="14" name="Graphic 13" descr="Internet with solid fill">
              <a:extLst>
                <a:ext uri="{FF2B5EF4-FFF2-40B4-BE49-F238E27FC236}">
                  <a16:creationId xmlns:a16="http://schemas.microsoft.com/office/drawing/2014/main" id="{5311F02F-CB82-D66A-78CD-A3E5E40BFF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6000" y="2356287"/>
              <a:ext cx="842550" cy="842550"/>
            </a:xfrm>
            <a:prstGeom prst="rect">
              <a:avLst/>
            </a:prstGeom>
          </p:spPr>
        </p:pic>
      </p:grpSp>
    </p:spTree>
    <p:extLst>
      <p:ext uri="{BB962C8B-B14F-4D97-AF65-F5344CB8AC3E}">
        <p14:creationId xmlns:p14="http://schemas.microsoft.com/office/powerpoint/2010/main" val="410074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lnSpc>
                <a:spcPct val="90000"/>
              </a:lnSpc>
              <a:spcBef>
                <a:spcPts val="0"/>
              </a:spcBef>
              <a:spcAft>
                <a:spcPts val="0"/>
              </a:spcAft>
              <a:buNone/>
            </a:pPr>
            <a:r>
              <a:rPr lang="en-US" sz="3600" dirty="0">
                <a:solidFill>
                  <a:schemeClr val="lt1"/>
                </a:solidFill>
                <a:latin typeface="Calibri"/>
                <a:ea typeface="Calibri"/>
                <a:cs typeface="Calibri"/>
                <a:sym typeface="Calibri"/>
              </a:rPr>
              <a:t>Activity I: The Brain is in Control</a:t>
            </a:r>
            <a:endParaRPr lang="en-US" sz="1800" dirty="0">
              <a:solidFill>
                <a:schemeClr val="lt1"/>
              </a:solidFill>
            </a:endParaRPr>
          </a:p>
        </p:txBody>
      </p:sp>
      <p:sp>
        <p:nvSpPr>
          <p:cNvPr id="2" name="Google Shape;239;p41">
            <a:extLst>
              <a:ext uri="{FF2B5EF4-FFF2-40B4-BE49-F238E27FC236}">
                <a16:creationId xmlns:a16="http://schemas.microsoft.com/office/drawing/2014/main" id="{9BB87D08-2B40-668F-C1CA-B3658B154B3B}"/>
              </a:ext>
            </a:extLst>
          </p:cNvPr>
          <p:cNvSpPr txBox="1"/>
          <p:nvPr/>
        </p:nvSpPr>
        <p:spPr>
          <a:xfrm>
            <a:off x="838200" y="1825625"/>
            <a:ext cx="7742400" cy="3682500"/>
          </a:xfrm>
          <a:prstGeom prst="rect">
            <a:avLst/>
          </a:prstGeom>
          <a:noFill/>
          <a:ln>
            <a:noFill/>
          </a:ln>
        </p:spPr>
        <p:txBody>
          <a:bodyPr spcFirstLastPara="1" wrap="square" lIns="91425" tIns="45700" rIns="91425" bIns="45700" anchor="t" anchorCtr="0">
            <a:normAutofit/>
          </a:bodyPr>
          <a:lstStyle/>
          <a:p>
            <a:pPr marL="457200" lvl="0" indent="-393700" algn="l" rtl="0">
              <a:lnSpc>
                <a:spcPct val="90000"/>
              </a:lnSpc>
              <a:spcBef>
                <a:spcPts val="1000"/>
              </a:spcBef>
              <a:spcAft>
                <a:spcPts val="0"/>
              </a:spcAft>
              <a:buClr>
                <a:srgbClr val="000000"/>
              </a:buClr>
              <a:buSzPts val="2600"/>
              <a:buChar char="•"/>
            </a:pPr>
            <a:r>
              <a:rPr lang="en" sz="2600" dirty="0">
                <a:solidFill>
                  <a:srgbClr val="000000"/>
                </a:solidFill>
                <a:latin typeface="Calibri"/>
                <a:ea typeface="Calibri"/>
                <a:cs typeface="Calibri"/>
                <a:sym typeface="Calibri"/>
              </a:rPr>
              <a:t>What information stood out to you? </a:t>
            </a:r>
            <a:endParaRPr sz="2600" dirty="0">
              <a:solidFill>
                <a:srgbClr val="000000"/>
              </a:solidFill>
              <a:latin typeface="Calibri"/>
              <a:ea typeface="Calibri"/>
              <a:cs typeface="Calibri"/>
              <a:sym typeface="Calibri"/>
            </a:endParaRPr>
          </a:p>
          <a:p>
            <a:pPr marL="457200" lvl="0" indent="-393700" algn="l" rtl="0">
              <a:lnSpc>
                <a:spcPct val="90000"/>
              </a:lnSpc>
              <a:spcBef>
                <a:spcPts val="1000"/>
              </a:spcBef>
              <a:spcAft>
                <a:spcPts val="0"/>
              </a:spcAft>
              <a:buClr>
                <a:srgbClr val="000000"/>
              </a:buClr>
              <a:buSzPts val="2600"/>
              <a:buChar char="•"/>
            </a:pPr>
            <a:r>
              <a:rPr lang="en" sz="2600" dirty="0">
                <a:solidFill>
                  <a:srgbClr val="000000"/>
                </a:solidFill>
                <a:latin typeface="Calibri"/>
                <a:ea typeface="Calibri"/>
                <a:cs typeface="Calibri"/>
                <a:sym typeface="Calibri"/>
              </a:rPr>
              <a:t>Was any of the information surprising?</a:t>
            </a:r>
            <a:endParaRPr sz="2600" dirty="0">
              <a:solidFill>
                <a:srgbClr val="000000"/>
              </a:solidFill>
              <a:latin typeface="Calibri"/>
              <a:ea typeface="Calibri"/>
              <a:cs typeface="Calibri"/>
              <a:sym typeface="Calibri"/>
            </a:endParaRPr>
          </a:p>
          <a:p>
            <a:pPr marL="457200" lvl="0" indent="-393700" algn="l" rtl="0">
              <a:lnSpc>
                <a:spcPct val="90000"/>
              </a:lnSpc>
              <a:spcBef>
                <a:spcPts val="1000"/>
              </a:spcBef>
              <a:spcAft>
                <a:spcPts val="0"/>
              </a:spcAft>
              <a:buClr>
                <a:srgbClr val="000000"/>
              </a:buClr>
              <a:buSzPts val="2600"/>
              <a:buChar char="•"/>
            </a:pPr>
            <a:r>
              <a:rPr lang="en" sz="2600" dirty="0">
                <a:solidFill>
                  <a:srgbClr val="000000"/>
                </a:solidFill>
                <a:latin typeface="Calibri"/>
                <a:ea typeface="Calibri"/>
                <a:cs typeface="Calibri"/>
                <a:sym typeface="Calibri"/>
              </a:rPr>
              <a:t>Did any of the information make you want to pause for consideration? </a:t>
            </a:r>
            <a:endParaRPr sz="2600" dirty="0">
              <a:solidFill>
                <a:srgbClr val="000000"/>
              </a:solidFill>
              <a:latin typeface="Calibri"/>
              <a:ea typeface="Calibri"/>
              <a:cs typeface="Calibri"/>
              <a:sym typeface="Calibri"/>
            </a:endParaRPr>
          </a:p>
          <a:p>
            <a:pPr marL="457200" lvl="0" indent="-393700" algn="l" rtl="0">
              <a:lnSpc>
                <a:spcPct val="90000"/>
              </a:lnSpc>
              <a:spcBef>
                <a:spcPts val="1000"/>
              </a:spcBef>
              <a:spcAft>
                <a:spcPts val="0"/>
              </a:spcAft>
              <a:buClr>
                <a:srgbClr val="000000"/>
              </a:buClr>
              <a:buSzPts val="2600"/>
              <a:buChar char="•"/>
            </a:pPr>
            <a:r>
              <a:rPr lang="en" sz="2600" dirty="0">
                <a:solidFill>
                  <a:srgbClr val="000000"/>
                </a:solidFill>
                <a:latin typeface="Calibri"/>
                <a:ea typeface="Calibri"/>
                <a:cs typeface="Calibri"/>
                <a:sym typeface="Calibri"/>
              </a:rPr>
              <a:t>Why do you </a:t>
            </a:r>
            <a:r>
              <a:rPr lang="en" sz="2600" dirty="0">
                <a:latin typeface="Calibri"/>
                <a:ea typeface="Calibri"/>
                <a:cs typeface="Calibri"/>
                <a:sym typeface="Calibri"/>
              </a:rPr>
              <a:t>think </a:t>
            </a:r>
            <a:r>
              <a:rPr lang="en" sz="2600" dirty="0">
                <a:solidFill>
                  <a:srgbClr val="000000"/>
                </a:solidFill>
                <a:latin typeface="Calibri"/>
                <a:ea typeface="Calibri"/>
                <a:cs typeface="Calibri"/>
                <a:sym typeface="Calibri"/>
              </a:rPr>
              <a:t>the video was created in this style? </a:t>
            </a:r>
            <a:endParaRPr sz="2600" dirty="0">
              <a:solidFill>
                <a:srgbClr val="000000"/>
              </a:solidFill>
              <a:latin typeface="Calibri"/>
              <a:ea typeface="Calibri"/>
              <a:cs typeface="Calibri"/>
              <a:sym typeface="Calibri"/>
            </a:endParaRPr>
          </a:p>
          <a:p>
            <a:pPr marL="457200" lvl="0" indent="-393700" algn="l" rtl="0">
              <a:lnSpc>
                <a:spcPct val="90000"/>
              </a:lnSpc>
              <a:spcBef>
                <a:spcPts val="1000"/>
              </a:spcBef>
              <a:spcAft>
                <a:spcPts val="0"/>
              </a:spcAft>
              <a:buClr>
                <a:srgbClr val="000000"/>
              </a:buClr>
              <a:buSzPts val="2600"/>
              <a:buChar char="•"/>
            </a:pPr>
            <a:r>
              <a:rPr lang="en" sz="2600" dirty="0">
                <a:solidFill>
                  <a:srgbClr val="000000"/>
                </a:solidFill>
                <a:latin typeface="Calibri"/>
                <a:ea typeface="Calibri"/>
                <a:cs typeface="Calibri"/>
                <a:sym typeface="Calibri"/>
              </a:rPr>
              <a:t>What message is intended to be communicated by the video?</a:t>
            </a:r>
            <a:endParaRPr sz="2600" dirty="0">
              <a:solidFill>
                <a:srgbClr val="000000"/>
              </a:solidFill>
              <a:latin typeface="Calibri"/>
              <a:ea typeface="Calibri"/>
              <a:cs typeface="Calibri"/>
              <a:sym typeface="Calibri"/>
            </a:endParaRPr>
          </a:p>
        </p:txBody>
      </p:sp>
      <p:pic>
        <p:nvPicPr>
          <p:cNvPr id="3" name="Google Shape;240;p41">
            <a:extLst>
              <a:ext uri="{FF2B5EF4-FFF2-40B4-BE49-F238E27FC236}">
                <a16:creationId xmlns:a16="http://schemas.microsoft.com/office/drawing/2014/main" id="{4085BF0C-F6A5-B709-7C1C-0F400D537D17}"/>
              </a:ext>
            </a:extLst>
          </p:cNvPr>
          <p:cNvPicPr preferRelativeResize="0"/>
          <p:nvPr/>
        </p:nvPicPr>
        <p:blipFill>
          <a:blip r:embed="rId4">
            <a:alphaModFix/>
          </a:blip>
          <a:stretch>
            <a:fillRect/>
          </a:stretch>
        </p:blipFill>
        <p:spPr>
          <a:xfrm>
            <a:off x="8580600" y="3132008"/>
            <a:ext cx="2556525" cy="2556525"/>
          </a:xfrm>
          <a:prstGeom prst="rect">
            <a:avLst/>
          </a:prstGeom>
          <a:noFill/>
          <a:ln>
            <a:noFill/>
          </a:ln>
        </p:spPr>
      </p:pic>
    </p:spTree>
    <p:extLst>
      <p:ext uri="{BB962C8B-B14F-4D97-AF65-F5344CB8AC3E}">
        <p14:creationId xmlns:p14="http://schemas.microsoft.com/office/powerpoint/2010/main" val="365573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9482667"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Understanding Mental Health and Mental Illness</a:t>
            </a:r>
            <a:endParaRPr sz="3600" dirty="0">
              <a:solidFill>
                <a:schemeClr val="bg1"/>
              </a:solidFill>
              <a:latin typeface="Calibri" panose="020F0502020204030204" pitchFamily="34" charset="0"/>
            </a:endParaRPr>
          </a:p>
        </p:txBody>
      </p:sp>
      <p:sp>
        <p:nvSpPr>
          <p:cNvPr id="5" name="Google Shape;247;p42">
            <a:extLst>
              <a:ext uri="{FF2B5EF4-FFF2-40B4-BE49-F238E27FC236}">
                <a16:creationId xmlns:a16="http://schemas.microsoft.com/office/drawing/2014/main" id="{49D25E16-D8D3-A1B4-00E4-0D4BBBC575CA}"/>
              </a:ext>
            </a:extLst>
          </p:cNvPr>
          <p:cNvSpPr txBox="1"/>
          <p:nvPr/>
        </p:nvSpPr>
        <p:spPr>
          <a:xfrm>
            <a:off x="389467" y="2040971"/>
            <a:ext cx="7738533" cy="1388029"/>
          </a:xfrm>
          <a:prstGeom prst="rect">
            <a:avLst/>
          </a:prstGeom>
          <a:noFill/>
          <a:ln>
            <a:noFill/>
          </a:ln>
        </p:spPr>
        <p:txBody>
          <a:bodyPr spcFirstLastPara="1" wrap="square" lIns="91425" tIns="45700" rIns="91425" bIns="45700" anchor="t" anchorCtr="0">
            <a:normAutofit fontScale="92500" lnSpcReduction="20000"/>
          </a:bodyPr>
          <a:lstStyle/>
          <a:p>
            <a:pPr marL="519907" lvl="1" algn="l" rtl="0">
              <a:lnSpc>
                <a:spcPct val="90000"/>
              </a:lnSpc>
              <a:spcBef>
                <a:spcPts val="500"/>
              </a:spcBef>
              <a:spcAft>
                <a:spcPts val="0"/>
              </a:spcAft>
              <a:buClr>
                <a:srgbClr val="000000"/>
              </a:buClr>
              <a:buSzPct val="100000"/>
            </a:pPr>
            <a:r>
              <a:rPr lang="en" sz="3600" dirty="0">
                <a:solidFill>
                  <a:srgbClr val="000000"/>
                </a:solidFill>
                <a:latin typeface="Calibri"/>
                <a:ea typeface="Calibri"/>
                <a:cs typeface="Calibri"/>
                <a:sym typeface="Calibri"/>
              </a:rPr>
              <a:t>How would you define </a:t>
            </a:r>
            <a:r>
              <a:rPr lang="en" sz="3600" b="1" dirty="0">
                <a:solidFill>
                  <a:srgbClr val="00B0F0"/>
                </a:solidFill>
                <a:latin typeface="Calibri"/>
                <a:ea typeface="Calibri"/>
                <a:cs typeface="Calibri"/>
                <a:sym typeface="Calibri"/>
              </a:rPr>
              <a:t>mental health</a:t>
            </a:r>
            <a:r>
              <a:rPr lang="en" sz="3600" dirty="0">
                <a:solidFill>
                  <a:srgbClr val="000000"/>
                </a:solidFill>
                <a:latin typeface="Calibri"/>
                <a:ea typeface="Calibri"/>
                <a:cs typeface="Calibri"/>
                <a:sym typeface="Calibri"/>
              </a:rPr>
              <a:t>? </a:t>
            </a:r>
            <a:endParaRPr sz="3600" dirty="0">
              <a:solidFill>
                <a:srgbClr val="000000"/>
              </a:solidFill>
              <a:latin typeface="Calibri"/>
              <a:ea typeface="Calibri"/>
              <a:cs typeface="Calibri"/>
              <a:sym typeface="Calibri"/>
            </a:endParaRPr>
          </a:p>
          <a:p>
            <a:pPr marL="0" lvl="1" indent="0" algn="l" rtl="0">
              <a:lnSpc>
                <a:spcPct val="90000"/>
              </a:lnSpc>
              <a:spcBef>
                <a:spcPts val="500"/>
              </a:spcBef>
              <a:spcAft>
                <a:spcPts val="0"/>
              </a:spcAft>
              <a:buNone/>
            </a:pPr>
            <a:endParaRPr sz="3600" dirty="0">
              <a:solidFill>
                <a:srgbClr val="000000"/>
              </a:solidFill>
              <a:latin typeface="Calibri"/>
              <a:ea typeface="Calibri"/>
              <a:cs typeface="Calibri"/>
              <a:sym typeface="Calibri"/>
            </a:endParaRPr>
          </a:p>
          <a:p>
            <a:pPr marL="519907" lvl="1" algn="l" rtl="0">
              <a:lnSpc>
                <a:spcPct val="90000"/>
              </a:lnSpc>
              <a:spcBef>
                <a:spcPts val="500"/>
              </a:spcBef>
              <a:spcAft>
                <a:spcPts val="0"/>
              </a:spcAft>
              <a:buClr>
                <a:srgbClr val="000000"/>
              </a:buClr>
              <a:buSzPct val="100000"/>
            </a:pPr>
            <a:r>
              <a:rPr lang="en" sz="3600" dirty="0">
                <a:solidFill>
                  <a:srgbClr val="000000"/>
                </a:solidFill>
                <a:latin typeface="Calibri"/>
                <a:ea typeface="Calibri"/>
                <a:cs typeface="Calibri"/>
                <a:sym typeface="Calibri"/>
              </a:rPr>
              <a:t>How would you define </a:t>
            </a:r>
            <a:r>
              <a:rPr lang="en" sz="3600" b="1" dirty="0">
                <a:solidFill>
                  <a:srgbClr val="79C144"/>
                </a:solidFill>
                <a:latin typeface="Calibri"/>
                <a:ea typeface="Calibri"/>
                <a:cs typeface="Calibri"/>
                <a:sym typeface="Calibri"/>
              </a:rPr>
              <a:t>mental illness</a:t>
            </a:r>
            <a:r>
              <a:rPr lang="en" sz="3600" dirty="0">
                <a:solidFill>
                  <a:srgbClr val="000000"/>
                </a:solidFill>
                <a:latin typeface="Calibri"/>
                <a:ea typeface="Calibri"/>
                <a:cs typeface="Calibri"/>
                <a:sym typeface="Calibri"/>
              </a:rPr>
              <a:t>? </a:t>
            </a:r>
            <a:endParaRPr sz="2000" dirty="0">
              <a:solidFill>
                <a:srgbClr val="000000"/>
              </a:solidFill>
              <a:latin typeface="Calibri"/>
              <a:ea typeface="Calibri"/>
              <a:cs typeface="Calibri"/>
              <a:sym typeface="Calibri"/>
            </a:endParaRPr>
          </a:p>
        </p:txBody>
      </p:sp>
      <p:pic>
        <p:nvPicPr>
          <p:cNvPr id="10" name="Google Shape;248;p42">
            <a:extLst>
              <a:ext uri="{FF2B5EF4-FFF2-40B4-BE49-F238E27FC236}">
                <a16:creationId xmlns:a16="http://schemas.microsoft.com/office/drawing/2014/main" id="{1247FE44-AF70-3296-6C22-5BD792D10D1C}"/>
              </a:ext>
            </a:extLst>
          </p:cNvPr>
          <p:cNvPicPr preferRelativeResize="0"/>
          <p:nvPr/>
        </p:nvPicPr>
        <p:blipFill>
          <a:blip r:embed="rId4">
            <a:alphaModFix amt="70000"/>
          </a:blip>
          <a:stretch>
            <a:fillRect/>
          </a:stretch>
        </p:blipFill>
        <p:spPr>
          <a:xfrm>
            <a:off x="1446826" y="3816339"/>
            <a:ext cx="2300200" cy="2300200"/>
          </a:xfrm>
          <a:prstGeom prst="rect">
            <a:avLst/>
          </a:prstGeom>
          <a:noFill/>
          <a:ln>
            <a:noFill/>
          </a:ln>
        </p:spPr>
      </p:pic>
      <p:pic>
        <p:nvPicPr>
          <p:cNvPr id="13" name="Google Shape;249;p42">
            <a:extLst>
              <a:ext uri="{FF2B5EF4-FFF2-40B4-BE49-F238E27FC236}">
                <a16:creationId xmlns:a16="http://schemas.microsoft.com/office/drawing/2014/main" id="{F43EA541-B605-9372-4DD2-A509CC901E96}"/>
              </a:ext>
            </a:extLst>
          </p:cNvPr>
          <p:cNvPicPr preferRelativeResize="0"/>
          <p:nvPr/>
        </p:nvPicPr>
        <p:blipFill rotWithShape="1">
          <a:blip r:embed="rId5">
            <a:alphaModFix amt="70000"/>
          </a:blip>
          <a:srcRect b="34296"/>
          <a:stretch/>
        </p:blipFill>
        <p:spPr>
          <a:xfrm>
            <a:off x="4618475" y="4136662"/>
            <a:ext cx="2952026" cy="1939526"/>
          </a:xfrm>
          <a:prstGeom prst="rect">
            <a:avLst/>
          </a:prstGeom>
          <a:noFill/>
          <a:ln>
            <a:noFill/>
          </a:ln>
        </p:spPr>
      </p:pic>
      <p:pic>
        <p:nvPicPr>
          <p:cNvPr id="14" name="Google Shape;250;p42">
            <a:extLst>
              <a:ext uri="{FF2B5EF4-FFF2-40B4-BE49-F238E27FC236}">
                <a16:creationId xmlns:a16="http://schemas.microsoft.com/office/drawing/2014/main" id="{B8B7B988-A2DD-36AD-58E3-A5FD189239E0}"/>
              </a:ext>
            </a:extLst>
          </p:cNvPr>
          <p:cNvPicPr preferRelativeResize="0"/>
          <p:nvPr/>
        </p:nvPicPr>
        <p:blipFill>
          <a:blip r:embed="rId6">
            <a:alphaModFix amt="70000"/>
          </a:blip>
          <a:stretch>
            <a:fillRect/>
          </a:stretch>
        </p:blipFill>
        <p:spPr>
          <a:xfrm>
            <a:off x="8549913" y="3624240"/>
            <a:ext cx="2300200" cy="2300200"/>
          </a:xfrm>
          <a:prstGeom prst="rect">
            <a:avLst/>
          </a:prstGeom>
          <a:noFill/>
          <a:ln>
            <a:noFill/>
          </a:ln>
        </p:spPr>
      </p:pic>
    </p:spTree>
    <p:extLst>
      <p:ext uri="{BB962C8B-B14F-4D97-AF65-F5344CB8AC3E}">
        <p14:creationId xmlns:p14="http://schemas.microsoft.com/office/powerpoint/2010/main" val="1660419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9482667"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Understanding Mental Health and Mental Illness</a:t>
            </a:r>
            <a:endParaRPr sz="3600" dirty="0">
              <a:solidFill>
                <a:schemeClr val="bg1"/>
              </a:solidFill>
              <a:latin typeface="Calibri" panose="020F0502020204030204" pitchFamily="34" charset="0"/>
            </a:endParaRPr>
          </a:p>
        </p:txBody>
      </p:sp>
      <p:sp>
        <p:nvSpPr>
          <p:cNvPr id="2" name="Google Shape;257;p43">
            <a:extLst>
              <a:ext uri="{FF2B5EF4-FFF2-40B4-BE49-F238E27FC236}">
                <a16:creationId xmlns:a16="http://schemas.microsoft.com/office/drawing/2014/main" id="{2D8A1760-BBC2-E15D-D131-9962E6D2D7EF}"/>
              </a:ext>
            </a:extLst>
          </p:cNvPr>
          <p:cNvSpPr txBox="1"/>
          <p:nvPr/>
        </p:nvSpPr>
        <p:spPr>
          <a:xfrm>
            <a:off x="580714" y="1667458"/>
            <a:ext cx="8615578" cy="405236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 sz="2700" b="1" dirty="0">
                <a:solidFill>
                  <a:srgbClr val="00B0F0"/>
                </a:solidFill>
                <a:latin typeface="Calibri"/>
                <a:ea typeface="Calibri"/>
                <a:cs typeface="Calibri"/>
                <a:sym typeface="Calibri"/>
              </a:rPr>
              <a:t>Mental Health: </a:t>
            </a:r>
            <a:r>
              <a:rPr lang="en" sz="2700" dirty="0">
                <a:solidFill>
                  <a:schemeClr val="dk1"/>
                </a:solidFill>
                <a:latin typeface="Calibri"/>
                <a:ea typeface="Calibri"/>
                <a:cs typeface="Calibri"/>
                <a:sym typeface="Calibri"/>
              </a:rPr>
              <a:t>is experienced through emotional, behavioral, physical, cognitive and social functions that enable us to feel, </a:t>
            </a:r>
            <a:r>
              <a:rPr lang="en" sz="2700" b="1" dirty="0">
                <a:solidFill>
                  <a:schemeClr val="dk1"/>
                </a:solidFill>
                <a:latin typeface="Calibri"/>
                <a:ea typeface="Calibri"/>
                <a:cs typeface="Calibri"/>
                <a:sym typeface="Calibri"/>
              </a:rPr>
              <a:t>think and act in ways that enhance our ability to enjoy life and deal with challenges</a:t>
            </a:r>
            <a:r>
              <a:rPr lang="en" sz="2700" dirty="0">
                <a:solidFill>
                  <a:schemeClr val="dk1"/>
                </a:solidFill>
                <a:latin typeface="Calibri"/>
                <a:ea typeface="Calibri"/>
                <a:cs typeface="Calibri"/>
                <a:sym typeface="Calibri"/>
              </a:rPr>
              <a:t>. It does not mean a lack of distress, emotions or bad moods, or a lack of a behavioral disorder.</a:t>
            </a:r>
            <a:endParaRPr sz="2700" dirty="0">
              <a:latin typeface="Calibri"/>
              <a:ea typeface="Calibri"/>
              <a:cs typeface="Calibri"/>
              <a:sym typeface="Calibri"/>
            </a:endParaRPr>
          </a:p>
        </p:txBody>
      </p:sp>
      <p:pic>
        <p:nvPicPr>
          <p:cNvPr id="3" name="Google Shape;259;p43">
            <a:extLst>
              <a:ext uri="{FF2B5EF4-FFF2-40B4-BE49-F238E27FC236}">
                <a16:creationId xmlns:a16="http://schemas.microsoft.com/office/drawing/2014/main" id="{5C127A5F-11BD-2691-3982-A91017845DC6}"/>
              </a:ext>
            </a:extLst>
          </p:cNvPr>
          <p:cNvPicPr preferRelativeResize="0"/>
          <p:nvPr/>
        </p:nvPicPr>
        <p:blipFill>
          <a:blip r:embed="rId4">
            <a:alphaModFix amt="70000"/>
          </a:blip>
          <a:stretch>
            <a:fillRect/>
          </a:stretch>
        </p:blipFill>
        <p:spPr>
          <a:xfrm>
            <a:off x="9482667" y="3106683"/>
            <a:ext cx="2321025" cy="1999300"/>
          </a:xfrm>
          <a:prstGeom prst="rect">
            <a:avLst/>
          </a:prstGeom>
          <a:noFill/>
          <a:ln>
            <a:noFill/>
          </a:ln>
        </p:spPr>
      </p:pic>
    </p:spTree>
    <p:extLst>
      <p:ext uri="{BB962C8B-B14F-4D97-AF65-F5344CB8AC3E}">
        <p14:creationId xmlns:p14="http://schemas.microsoft.com/office/powerpoint/2010/main" val="301662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9482667"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Understanding Mental Health and Mental Illness</a:t>
            </a:r>
            <a:endParaRPr sz="3600" dirty="0">
              <a:solidFill>
                <a:schemeClr val="bg1"/>
              </a:solidFill>
              <a:latin typeface="Calibri" panose="020F0502020204030204" pitchFamily="34" charset="0"/>
            </a:endParaRPr>
          </a:p>
        </p:txBody>
      </p:sp>
      <p:sp>
        <p:nvSpPr>
          <p:cNvPr id="5" name="Google Shape;266;p44">
            <a:extLst>
              <a:ext uri="{FF2B5EF4-FFF2-40B4-BE49-F238E27FC236}">
                <a16:creationId xmlns:a16="http://schemas.microsoft.com/office/drawing/2014/main" id="{F391AA9C-D358-C625-D030-F3A8B1A70777}"/>
              </a:ext>
            </a:extLst>
          </p:cNvPr>
          <p:cNvSpPr txBox="1"/>
          <p:nvPr/>
        </p:nvSpPr>
        <p:spPr>
          <a:xfrm>
            <a:off x="2646800" y="1531775"/>
            <a:ext cx="7069500" cy="47343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r>
              <a:rPr lang="en" sz="2605" b="1" dirty="0">
                <a:solidFill>
                  <a:srgbClr val="79C144"/>
                </a:solidFill>
                <a:latin typeface="Calibri"/>
                <a:ea typeface="Calibri"/>
                <a:cs typeface="Calibri"/>
                <a:sym typeface="Calibri"/>
              </a:rPr>
              <a:t>Mental Illness: </a:t>
            </a:r>
            <a:r>
              <a:rPr lang="en" sz="2605" dirty="0">
                <a:solidFill>
                  <a:srgbClr val="000000"/>
                </a:solidFill>
                <a:latin typeface="Calibri"/>
                <a:ea typeface="Calibri"/>
                <a:cs typeface="Calibri"/>
                <a:sym typeface="Calibri"/>
              </a:rPr>
              <a:t>is a </a:t>
            </a:r>
            <a:r>
              <a:rPr lang="en" sz="2605" b="1" dirty="0">
                <a:solidFill>
                  <a:srgbClr val="000000"/>
                </a:solidFill>
                <a:latin typeface="Calibri"/>
                <a:ea typeface="Calibri"/>
                <a:cs typeface="Calibri"/>
                <a:sym typeface="Calibri"/>
              </a:rPr>
              <a:t>medical condition</a:t>
            </a:r>
            <a:r>
              <a:rPr lang="en" sz="2605" dirty="0">
                <a:solidFill>
                  <a:srgbClr val="000000"/>
                </a:solidFill>
                <a:latin typeface="Calibri"/>
                <a:ea typeface="Calibri"/>
                <a:cs typeface="Calibri"/>
                <a:sym typeface="Calibri"/>
              </a:rPr>
              <a:t> diagnosed by trained health professional using internationally established diagnostic criteria. Mental illness is when a person experiences </a:t>
            </a:r>
            <a:r>
              <a:rPr lang="en" sz="2605" b="1" dirty="0">
                <a:solidFill>
                  <a:srgbClr val="000000"/>
                </a:solidFill>
                <a:latin typeface="Calibri"/>
                <a:ea typeface="Calibri"/>
                <a:cs typeface="Calibri"/>
                <a:sym typeface="Calibri"/>
              </a:rPr>
              <a:t>significant, substantial and persistent problems</a:t>
            </a:r>
            <a:r>
              <a:rPr lang="en" sz="2605" dirty="0">
                <a:solidFill>
                  <a:srgbClr val="000000"/>
                </a:solidFill>
                <a:latin typeface="Calibri"/>
                <a:ea typeface="Calibri"/>
                <a:cs typeface="Calibri"/>
                <a:sym typeface="Calibri"/>
              </a:rPr>
              <a:t> </a:t>
            </a:r>
            <a:r>
              <a:rPr lang="en" sz="2605" b="1" dirty="0">
                <a:solidFill>
                  <a:srgbClr val="000000"/>
                </a:solidFill>
                <a:latin typeface="Calibri"/>
                <a:ea typeface="Calibri"/>
                <a:cs typeface="Calibri"/>
                <a:sym typeface="Calibri"/>
              </a:rPr>
              <a:t>with thoughts, feelings, and behaviors</a:t>
            </a:r>
            <a:r>
              <a:rPr lang="en" sz="2605" dirty="0">
                <a:solidFill>
                  <a:srgbClr val="000000"/>
                </a:solidFill>
                <a:latin typeface="Calibri"/>
                <a:ea typeface="Calibri"/>
                <a:cs typeface="Calibri"/>
                <a:sym typeface="Calibri"/>
              </a:rPr>
              <a:t>. It is important to remember that when a person is diagnosed with a mental illness they do not lose their mental health. </a:t>
            </a:r>
            <a:endParaRPr sz="2605" dirty="0">
              <a:solidFill>
                <a:srgbClr val="000000"/>
              </a:solidFill>
              <a:latin typeface="Calibri"/>
              <a:ea typeface="Calibri"/>
              <a:cs typeface="Calibri"/>
              <a:sym typeface="Calibri"/>
            </a:endParaRPr>
          </a:p>
        </p:txBody>
      </p:sp>
      <p:pic>
        <p:nvPicPr>
          <p:cNvPr id="6" name="Google Shape;267;p44">
            <a:extLst>
              <a:ext uri="{FF2B5EF4-FFF2-40B4-BE49-F238E27FC236}">
                <a16:creationId xmlns:a16="http://schemas.microsoft.com/office/drawing/2014/main" id="{53FECAF2-3507-F08B-1474-9A9FDC483ACC}"/>
              </a:ext>
            </a:extLst>
          </p:cNvPr>
          <p:cNvPicPr preferRelativeResize="0"/>
          <p:nvPr/>
        </p:nvPicPr>
        <p:blipFill>
          <a:blip r:embed="rId4">
            <a:alphaModFix amt="70000"/>
          </a:blip>
          <a:stretch>
            <a:fillRect/>
          </a:stretch>
        </p:blipFill>
        <p:spPr>
          <a:xfrm>
            <a:off x="197500" y="2979313"/>
            <a:ext cx="2120050" cy="2144275"/>
          </a:xfrm>
          <a:prstGeom prst="rect">
            <a:avLst/>
          </a:prstGeom>
          <a:noFill/>
          <a:ln>
            <a:noFill/>
          </a:ln>
        </p:spPr>
      </p:pic>
      <p:pic>
        <p:nvPicPr>
          <p:cNvPr id="7" name="Google Shape;268;p44">
            <a:extLst>
              <a:ext uri="{FF2B5EF4-FFF2-40B4-BE49-F238E27FC236}">
                <a16:creationId xmlns:a16="http://schemas.microsoft.com/office/drawing/2014/main" id="{9BC692EF-9BB7-D6CF-0A1A-E72E3971ABF8}"/>
              </a:ext>
            </a:extLst>
          </p:cNvPr>
          <p:cNvPicPr preferRelativeResize="0"/>
          <p:nvPr/>
        </p:nvPicPr>
        <p:blipFill>
          <a:blip r:embed="rId5">
            <a:alphaModFix amt="70000"/>
          </a:blip>
          <a:stretch>
            <a:fillRect/>
          </a:stretch>
        </p:blipFill>
        <p:spPr>
          <a:xfrm>
            <a:off x="9716300" y="2674288"/>
            <a:ext cx="2449300" cy="2449300"/>
          </a:xfrm>
          <a:prstGeom prst="rect">
            <a:avLst/>
          </a:prstGeom>
          <a:noFill/>
          <a:ln>
            <a:noFill/>
          </a:ln>
        </p:spPr>
      </p:pic>
    </p:spTree>
    <p:extLst>
      <p:ext uri="{BB962C8B-B14F-4D97-AF65-F5344CB8AC3E}">
        <p14:creationId xmlns:p14="http://schemas.microsoft.com/office/powerpoint/2010/main" val="1025745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9637aa7-d664-472d-8622-999f9d76b9f3">
      <Terms xmlns="http://schemas.microsoft.com/office/infopath/2007/PartnerControls"/>
    </lcf76f155ced4ddcb4097134ff3c332f>
    <TaxCatchAll xmlns="956d1f87-6a71-46a5-92b3-c96dd3cace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35B7FE77F22D4193C0089C75D90BEF" ma:contentTypeVersion="18" ma:contentTypeDescription="Create a new document." ma:contentTypeScope="" ma:versionID="e3c99a29d802596b94e7a02535fb19c8">
  <xsd:schema xmlns:xsd="http://www.w3.org/2001/XMLSchema" xmlns:xs="http://www.w3.org/2001/XMLSchema" xmlns:p="http://schemas.microsoft.com/office/2006/metadata/properties" xmlns:ns2="19637aa7-d664-472d-8622-999f9d76b9f3" xmlns:ns3="956d1f87-6a71-46a5-92b3-c96dd3cacebb" targetNamespace="http://schemas.microsoft.com/office/2006/metadata/properties" ma:root="true" ma:fieldsID="1433c916c3c088c0e8019fc6910c5edd" ns2:_="" ns3:_="">
    <xsd:import namespace="19637aa7-d664-472d-8622-999f9d76b9f3"/>
    <xsd:import namespace="956d1f87-6a71-46a5-92b3-c96dd3cace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37aa7-d664-472d-8622-999f9d76b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eb1200-ba6e-4cde-9974-9e593fd12a0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6d1f87-6a71-46a5-92b3-c96dd3caceb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cb0299-6475-4c4b-87ca-4f6315cc431d}" ma:internalName="TaxCatchAll" ma:showField="CatchAllData" ma:web="956d1f87-6a71-46a5-92b3-c96dd3cace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89E469-3E64-4F73-9F05-D3F9799DCB44}">
  <ds:schemaRefs>
    <ds:schemaRef ds:uri="http://schemas.microsoft.com/sharepoint/v3/contenttype/forms"/>
  </ds:schemaRefs>
</ds:datastoreItem>
</file>

<file path=customXml/itemProps2.xml><?xml version="1.0" encoding="utf-8"?>
<ds:datastoreItem xmlns:ds="http://schemas.openxmlformats.org/officeDocument/2006/customXml" ds:itemID="{14B41092-1754-4DBF-B5A0-846DAE3A5E70}">
  <ds:schemaRefs>
    <ds:schemaRef ds:uri="http://schemas.microsoft.com/office/2006/metadata/properties"/>
    <ds:schemaRef ds:uri="http://schemas.microsoft.com/office/infopath/2007/PartnerControls"/>
    <ds:schemaRef ds:uri="19637aa7-d664-472d-8622-999f9d76b9f3"/>
    <ds:schemaRef ds:uri="956d1f87-6a71-46a5-92b3-c96dd3cacebb"/>
  </ds:schemaRefs>
</ds:datastoreItem>
</file>

<file path=customXml/itemProps3.xml><?xml version="1.0" encoding="utf-8"?>
<ds:datastoreItem xmlns:ds="http://schemas.openxmlformats.org/officeDocument/2006/customXml" ds:itemID="{AEA094D8-8D17-49F3-9602-E6D8F5BA3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637aa7-d664-472d-8622-999f9d76b9f3"/>
    <ds:schemaRef ds:uri="956d1f87-6a71-46a5-92b3-c96dd3cac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186</TotalTime>
  <Words>2029</Words>
  <Application>Microsoft Office PowerPoint</Application>
  <PresentationFormat>Widescreen</PresentationFormat>
  <Paragraphs>353</Paragraphs>
  <Slides>56</Slides>
  <Notes>54</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Chehoski, Brooke</dc:creator>
  <cp:lastModifiedBy>Chehoski, Brooke</cp:lastModifiedBy>
  <cp:revision>73</cp:revision>
  <dcterms:created xsi:type="dcterms:W3CDTF">2024-08-08T18:45:21Z</dcterms:created>
  <dcterms:modified xsi:type="dcterms:W3CDTF">2024-08-12T13:26:25Z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0x010100F235B7FE77F22D4193C0089C75D90BEF</vt:lpwstr>
  </property>
  <property fmtid="{D5CDD505-2E9C-101B-9397-08002B2CF9AE}" pid="3" name="MediaServiceImageTags">
    <vt:lpwstr/>
  </property>
</Properties>
</file>