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60" r:id="rId6"/>
    <p:sldId id="257" r:id="rId7"/>
    <p:sldId id="261" r:id="rId8"/>
    <p:sldId id="268" r:id="rId9"/>
    <p:sldId id="269" r:id="rId10"/>
    <p:sldId id="344" r:id="rId11"/>
    <p:sldId id="345" r:id="rId12"/>
    <p:sldId id="346" r:id="rId13"/>
    <p:sldId id="347" r:id="rId14"/>
    <p:sldId id="348" r:id="rId15"/>
    <p:sldId id="262" r:id="rId16"/>
    <p:sldId id="349" r:id="rId17"/>
    <p:sldId id="350" r:id="rId18"/>
    <p:sldId id="351" r:id="rId19"/>
    <p:sldId id="352" r:id="rId20"/>
    <p:sldId id="353" r:id="rId21"/>
    <p:sldId id="354" r:id="rId22"/>
    <p:sldId id="355" r:id="rId23"/>
    <p:sldId id="356" r:id="rId24"/>
    <p:sldId id="357" r:id="rId25"/>
    <p:sldId id="358" r:id="rId26"/>
    <p:sldId id="359" r:id="rId27"/>
    <p:sldId id="361" r:id="rId28"/>
    <p:sldId id="362" r:id="rId29"/>
    <p:sldId id="363" r:id="rId30"/>
    <p:sldId id="364" r:id="rId31"/>
    <p:sldId id="342" r:id="rId32"/>
    <p:sldId id="3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C143"/>
    <a:srgbClr val="11AEE2"/>
    <a:srgbClr val="79C144"/>
    <a:srgbClr val="13A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5D93B-61CB-2D82-ECE4-401BDB4E04C9}" v="12" dt="2024-08-12T13:29:16.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6"/>
    <p:restoredTop sz="94582"/>
  </p:normalViewPr>
  <p:slideViewPr>
    <p:cSldViewPr snapToGrid="0">
      <p:cViewPr varScale="1">
        <p:scale>
          <a:sx n="74" d="100"/>
          <a:sy n="74" d="100"/>
        </p:scale>
        <p:origin x="192"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hoski, Brooke" userId="S::chehoski@sc.edu::332b0d89-69a8-4e9a-8650-be0946f16ada" providerId="AD" clId="Web-{A724C206-604B-F6BE-87A4-C7DF0E58578A}"/>
    <pc:docChg chg="modSld">
      <pc:chgData name="Chehoski, Brooke" userId="S::chehoski@sc.edu::332b0d89-69a8-4e9a-8650-be0946f16ada" providerId="AD" clId="Web-{A724C206-604B-F6BE-87A4-C7DF0E58578A}" dt="2024-08-09T15:02:00.699" v="2" actId="20577"/>
      <pc:docMkLst>
        <pc:docMk/>
      </pc:docMkLst>
      <pc:sldChg chg="modSp">
        <pc:chgData name="Chehoski, Brooke" userId="S::chehoski@sc.edu::332b0d89-69a8-4e9a-8650-be0946f16ada" providerId="AD" clId="Web-{A724C206-604B-F6BE-87A4-C7DF0E58578A}" dt="2024-08-09T15:02:00.699" v="2" actId="20577"/>
        <pc:sldMkLst>
          <pc:docMk/>
          <pc:sldMk cId="1188018844" sldId="261"/>
        </pc:sldMkLst>
        <pc:spChg chg="mod">
          <ac:chgData name="Chehoski, Brooke" userId="S::chehoski@sc.edu::332b0d89-69a8-4e9a-8650-be0946f16ada" providerId="AD" clId="Web-{A724C206-604B-F6BE-87A4-C7DF0E58578A}" dt="2024-08-09T15:01:57.933" v="0" actId="20577"/>
          <ac:spMkLst>
            <pc:docMk/>
            <pc:sldMk cId="1188018844" sldId="261"/>
            <ac:spMk id="2" creationId="{0AC71B90-04EC-2907-968F-A5C26A0E3DA0}"/>
          </ac:spMkLst>
        </pc:spChg>
        <pc:spChg chg="mod">
          <ac:chgData name="Chehoski, Brooke" userId="S::chehoski@sc.edu::332b0d89-69a8-4e9a-8650-be0946f16ada" providerId="AD" clId="Web-{A724C206-604B-F6BE-87A4-C7DF0E58578A}" dt="2024-08-09T15:02:00.699" v="2" actId="20577"/>
          <ac:spMkLst>
            <pc:docMk/>
            <pc:sldMk cId="1188018844" sldId="261"/>
            <ac:spMk id="3" creationId="{BF98304E-49E3-D2C4-788B-B35862E3E0E0}"/>
          </ac:spMkLst>
        </pc:spChg>
        <pc:spChg chg="mod">
          <ac:chgData name="Chehoski, Brooke" userId="S::chehoski@sc.edu::332b0d89-69a8-4e9a-8650-be0946f16ada" providerId="AD" clId="Web-{A724C206-604B-F6BE-87A4-C7DF0E58578A}" dt="2024-08-09T15:01:59.574" v="1" actId="20577"/>
          <ac:spMkLst>
            <pc:docMk/>
            <pc:sldMk cId="1188018844" sldId="261"/>
            <ac:spMk id="5" creationId="{15577135-B197-7A1C-899F-93EFE0D51935}"/>
          </ac:spMkLst>
        </pc:spChg>
      </pc:sldChg>
    </pc:docChg>
  </pc:docChgLst>
  <pc:docChgLst>
    <pc:chgData name="Moniz, Ruth" userId="S::rmoniz@email.sc.edu::d05f30c4-f871-4127-a9e3-954eefdf8394" providerId="AD" clId="Web-{C345D93B-61CB-2D82-ECE4-401BDB4E04C9}"/>
    <pc:docChg chg="modSld">
      <pc:chgData name="Moniz, Ruth" userId="S::rmoniz@email.sc.edu::d05f30c4-f871-4127-a9e3-954eefdf8394" providerId="AD" clId="Web-{C345D93B-61CB-2D82-ECE4-401BDB4E04C9}" dt="2024-08-12T13:29:44.881" v="38"/>
      <pc:docMkLst>
        <pc:docMk/>
      </pc:docMkLst>
      <pc:sldChg chg="modNotes">
        <pc:chgData name="Moniz, Ruth" userId="S::rmoniz@email.sc.edu::d05f30c4-f871-4127-a9e3-954eefdf8394" providerId="AD" clId="Web-{C345D93B-61CB-2D82-ECE4-401BDB4E04C9}" dt="2024-08-12T13:27:01.220" v="1"/>
        <pc:sldMkLst>
          <pc:docMk/>
          <pc:sldMk cId="4108848926" sldId="260"/>
        </pc:sldMkLst>
      </pc:sldChg>
      <pc:sldChg chg="modNotes">
        <pc:chgData name="Moniz, Ruth" userId="S::rmoniz@email.sc.edu::d05f30c4-f871-4127-a9e3-954eefdf8394" providerId="AD" clId="Web-{C345D93B-61CB-2D82-ECE4-401BDB4E04C9}" dt="2024-08-12T13:27:08.970" v="3"/>
        <pc:sldMkLst>
          <pc:docMk/>
          <pc:sldMk cId="1188018844" sldId="261"/>
        </pc:sldMkLst>
      </pc:sldChg>
      <pc:sldChg chg="modNotes">
        <pc:chgData name="Moniz, Ruth" userId="S::rmoniz@email.sc.edu::d05f30c4-f871-4127-a9e3-954eefdf8394" providerId="AD" clId="Web-{C345D93B-61CB-2D82-ECE4-401BDB4E04C9}" dt="2024-08-12T13:27:18.126" v="5"/>
        <pc:sldMkLst>
          <pc:docMk/>
          <pc:sldMk cId="3655731494" sldId="269"/>
        </pc:sldMkLst>
      </pc:sldChg>
      <pc:sldChg chg="modNotes">
        <pc:chgData name="Moniz, Ruth" userId="S::rmoniz@email.sc.edu::d05f30c4-f871-4127-a9e3-954eefdf8394" providerId="AD" clId="Web-{C345D93B-61CB-2D82-ECE4-401BDB4E04C9}" dt="2024-08-12T13:29:39.130" v="37"/>
        <pc:sldMkLst>
          <pc:docMk/>
          <pc:sldMk cId="686033629" sldId="342"/>
        </pc:sldMkLst>
      </pc:sldChg>
      <pc:sldChg chg="modNotes">
        <pc:chgData name="Moniz, Ruth" userId="S::rmoniz@email.sc.edu::d05f30c4-f871-4127-a9e3-954eefdf8394" providerId="AD" clId="Web-{C345D93B-61CB-2D82-ECE4-401BDB4E04C9}" dt="2024-08-12T13:29:44.881" v="38"/>
        <pc:sldMkLst>
          <pc:docMk/>
          <pc:sldMk cId="410074061" sldId="343"/>
        </pc:sldMkLst>
      </pc:sldChg>
      <pc:sldChg chg="modNotes">
        <pc:chgData name="Moniz, Ruth" userId="S::rmoniz@email.sc.edu::d05f30c4-f871-4127-a9e3-954eefdf8394" providerId="AD" clId="Web-{C345D93B-61CB-2D82-ECE4-401BDB4E04C9}" dt="2024-08-12T13:27:24.580" v="7"/>
        <pc:sldMkLst>
          <pc:docMk/>
          <pc:sldMk cId="2560342289" sldId="344"/>
        </pc:sldMkLst>
      </pc:sldChg>
      <pc:sldChg chg="modNotes">
        <pc:chgData name="Moniz, Ruth" userId="S::rmoniz@email.sc.edu::d05f30c4-f871-4127-a9e3-954eefdf8394" providerId="AD" clId="Web-{C345D93B-61CB-2D82-ECE4-401BDB4E04C9}" dt="2024-08-12T13:27:33.095" v="9"/>
        <pc:sldMkLst>
          <pc:docMk/>
          <pc:sldMk cId="3271153" sldId="345"/>
        </pc:sldMkLst>
      </pc:sldChg>
      <pc:sldChg chg="modNotes">
        <pc:chgData name="Moniz, Ruth" userId="S::rmoniz@email.sc.edu::d05f30c4-f871-4127-a9e3-954eefdf8394" providerId="AD" clId="Web-{C345D93B-61CB-2D82-ECE4-401BDB4E04C9}" dt="2024-08-12T13:27:41.908" v="11"/>
        <pc:sldMkLst>
          <pc:docMk/>
          <pc:sldMk cId="2323510363" sldId="347"/>
        </pc:sldMkLst>
      </pc:sldChg>
      <pc:sldChg chg="modNotes">
        <pc:chgData name="Moniz, Ruth" userId="S::rmoniz@email.sc.edu::d05f30c4-f871-4127-a9e3-954eefdf8394" providerId="AD" clId="Web-{C345D93B-61CB-2D82-ECE4-401BDB4E04C9}" dt="2024-08-12T13:27:51.112" v="13"/>
        <pc:sldMkLst>
          <pc:docMk/>
          <pc:sldMk cId="84498275" sldId="348"/>
        </pc:sldMkLst>
      </pc:sldChg>
      <pc:sldChg chg="modNotes">
        <pc:chgData name="Moniz, Ruth" userId="S::rmoniz@email.sc.edu::d05f30c4-f871-4127-a9e3-954eefdf8394" providerId="AD" clId="Web-{C345D93B-61CB-2D82-ECE4-401BDB4E04C9}" dt="2024-08-12T13:27:58.471" v="14"/>
        <pc:sldMkLst>
          <pc:docMk/>
          <pc:sldMk cId="1714162367" sldId="349"/>
        </pc:sldMkLst>
      </pc:sldChg>
      <pc:sldChg chg="modNotes">
        <pc:chgData name="Moniz, Ruth" userId="S::rmoniz@email.sc.edu::d05f30c4-f871-4127-a9e3-954eefdf8394" providerId="AD" clId="Web-{C345D93B-61CB-2D82-ECE4-401BDB4E04C9}" dt="2024-08-12T13:28:06.128" v="16"/>
        <pc:sldMkLst>
          <pc:docMk/>
          <pc:sldMk cId="1832193783" sldId="350"/>
        </pc:sldMkLst>
      </pc:sldChg>
      <pc:sldChg chg="modNotes">
        <pc:chgData name="Moniz, Ruth" userId="S::rmoniz@email.sc.edu::d05f30c4-f871-4127-a9e3-954eefdf8394" providerId="AD" clId="Web-{C345D93B-61CB-2D82-ECE4-401BDB4E04C9}" dt="2024-08-12T13:28:12.597" v="18"/>
        <pc:sldMkLst>
          <pc:docMk/>
          <pc:sldMk cId="1639862807" sldId="351"/>
        </pc:sldMkLst>
      </pc:sldChg>
      <pc:sldChg chg="modNotes">
        <pc:chgData name="Moniz, Ruth" userId="S::rmoniz@email.sc.edu::d05f30c4-f871-4127-a9e3-954eefdf8394" providerId="AD" clId="Web-{C345D93B-61CB-2D82-ECE4-401BDB4E04C9}" dt="2024-08-12T13:28:20.316" v="20"/>
        <pc:sldMkLst>
          <pc:docMk/>
          <pc:sldMk cId="1382697509" sldId="352"/>
        </pc:sldMkLst>
      </pc:sldChg>
      <pc:sldChg chg="modNotes">
        <pc:chgData name="Moniz, Ruth" userId="S::rmoniz@email.sc.edu::d05f30c4-f871-4127-a9e3-954eefdf8394" providerId="AD" clId="Web-{C345D93B-61CB-2D82-ECE4-401BDB4E04C9}" dt="2024-08-12T13:28:30.582" v="22"/>
        <pc:sldMkLst>
          <pc:docMk/>
          <pc:sldMk cId="3772956759" sldId="353"/>
        </pc:sldMkLst>
      </pc:sldChg>
      <pc:sldChg chg="modNotes">
        <pc:chgData name="Moniz, Ruth" userId="S::rmoniz@email.sc.edu::d05f30c4-f871-4127-a9e3-954eefdf8394" providerId="AD" clId="Web-{C345D93B-61CB-2D82-ECE4-401BDB4E04C9}" dt="2024-08-12T13:28:48.254" v="28"/>
        <pc:sldMkLst>
          <pc:docMk/>
          <pc:sldMk cId="419131052" sldId="354"/>
        </pc:sldMkLst>
      </pc:sldChg>
      <pc:sldChg chg="modNotes">
        <pc:chgData name="Moniz, Ruth" userId="S::rmoniz@email.sc.edu::d05f30c4-f871-4127-a9e3-954eefdf8394" providerId="AD" clId="Web-{C345D93B-61CB-2D82-ECE4-401BDB4E04C9}" dt="2024-08-12T13:29:00.504" v="30"/>
        <pc:sldMkLst>
          <pc:docMk/>
          <pc:sldMk cId="898830754" sldId="355"/>
        </pc:sldMkLst>
      </pc:sldChg>
      <pc:sldChg chg="modNotes">
        <pc:chgData name="Moniz, Ruth" userId="S::rmoniz@email.sc.edu::d05f30c4-f871-4127-a9e3-954eefdf8394" providerId="AD" clId="Web-{C345D93B-61CB-2D82-ECE4-401BDB4E04C9}" dt="2024-08-12T13:29:10.036" v="32"/>
        <pc:sldMkLst>
          <pc:docMk/>
          <pc:sldMk cId="2742843115" sldId="356"/>
        </pc:sldMkLst>
      </pc:sldChg>
      <pc:sldChg chg="modNotes">
        <pc:chgData name="Moniz, Ruth" userId="S::rmoniz@email.sc.edu::d05f30c4-f871-4127-a9e3-954eefdf8394" providerId="AD" clId="Web-{C345D93B-61CB-2D82-ECE4-401BDB4E04C9}" dt="2024-08-12T13:29:15.317" v="34"/>
        <pc:sldMkLst>
          <pc:docMk/>
          <pc:sldMk cId="3968944961" sldId="357"/>
        </pc:sldMkLst>
      </pc:sldChg>
      <pc:sldChg chg="modNotes">
        <pc:chgData name="Moniz, Ruth" userId="S::rmoniz@email.sc.edu::d05f30c4-f871-4127-a9e3-954eefdf8394" providerId="AD" clId="Web-{C345D93B-61CB-2D82-ECE4-401BDB4E04C9}" dt="2024-08-12T13:29:25.599" v="36"/>
        <pc:sldMkLst>
          <pc:docMk/>
          <pc:sldMk cId="2978903427"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42D56-4E6F-CA40-B7BD-C5EBFAF99154}"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85597-E558-1544-9E18-D730564E235C}" type="slidenum">
              <a:rPr lang="en-US" smtClean="0"/>
              <a:t>‹#›</a:t>
            </a:fld>
            <a:endParaRPr lang="en-US"/>
          </a:p>
        </p:txBody>
      </p:sp>
    </p:spTree>
    <p:extLst>
      <p:ext uri="{BB962C8B-B14F-4D97-AF65-F5344CB8AC3E}">
        <p14:creationId xmlns:p14="http://schemas.microsoft.com/office/powerpoint/2010/main" val="28078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search?sca_esv=c3f82e785d684aa6&amp;sca_upv=1&amp;sxsrf=ACQVn08PW-BzzsA3CnabJq-INIFVltTgZg:1709562615401&amp;q=unjust&amp;si=AKbGX_qTCvK6ifvkUBYDz4foaFZiet3zF8XsfmJfYoevA2TEoFzo2EoZ4v1d8M1pFme9qEiHJSqF1vJ6GtbTZOTEDTrxaVw-Vw%3D%3D&amp;expnd=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google.com/search?sca_esv=c3f82e785d684aa6&amp;sca_upv=1&amp;sxsrf=ACQVn08PW-BzzsA3CnabJq-INIFVltTgZg:1709562615401&amp;q=prejudicial&amp;si=AKbGX_q4mkMHy1Nmq4yITjHYVzepFpzwV1lILalu-SZ4vA3yEnQq4GBAbyeDAnu_AVBNt2sha1IVAaxGOrIXTcRAGKd7exoQyHiXAY-s1i_2bbiVl8MJe1o%3D&amp;expnd=1&amp;biw=1232&amp;bih=598&amp;dpr=1.5"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285750" indent="-285750">
              <a:buFont typeface="Arial"/>
              <a:buChar char="•"/>
            </a:pPr>
            <a:r>
              <a:rPr lang="en-US" dirty="0"/>
              <a:t>Welcome back to The Guide! As mentioned, before I will be here for about 5 classes.  Last week we worked “Topic B- How is the brain involved in mental health?” and today we are onto “Topic C- What is Stigma?”</a:t>
            </a:r>
            <a:endParaRPr lang="en-US"/>
          </a:p>
          <a:p>
            <a:br>
              <a:rPr lang="en-US" dirty="0"/>
            </a:br>
            <a:endParaRPr lang="en-US"/>
          </a:p>
          <a:p>
            <a:r>
              <a:rPr lang="en-US" b="1" dirty="0"/>
              <a:t>Do</a:t>
            </a:r>
            <a:r>
              <a:rPr lang="en-US" dirty="0"/>
              <a:t>:</a:t>
            </a:r>
            <a:endParaRPr lang="en-US"/>
          </a:p>
          <a:p>
            <a:pPr marL="285750" indent="-285750">
              <a:buFont typeface="Arial"/>
              <a:buChar char="•"/>
            </a:pPr>
            <a:r>
              <a:rPr lang="en-US" dirty="0"/>
              <a:t>Review class rules or other important items as needed.  </a:t>
            </a:r>
            <a:endParaRPr lang="en-US"/>
          </a:p>
          <a:p>
            <a:br>
              <a:rPr lang="en-US" dirty="0"/>
            </a:br>
            <a:endParaRPr lang="en-US"/>
          </a:p>
          <a:p>
            <a:r>
              <a:rPr lang="en-US" b="1" dirty="0"/>
              <a:t>Ask</a:t>
            </a:r>
            <a:r>
              <a:rPr lang="en-US" dirty="0"/>
              <a:t>:</a:t>
            </a:r>
            <a:endParaRPr lang="en-US"/>
          </a:p>
          <a:p>
            <a:pPr marL="285750" indent="-285750">
              <a:buFont typeface="Arial"/>
              <a:buChar char="•"/>
            </a:pPr>
            <a:r>
              <a:rPr lang="en-US" dirty="0"/>
              <a:t>Can someone remind us of a few things we learned last time we met?</a:t>
            </a:r>
            <a:endParaRPr lang="en-US"/>
          </a:p>
          <a:p>
            <a:pPr marL="285750" indent="-285750">
              <a:buFont typeface="Arial"/>
              <a:buChar char="•"/>
            </a:pPr>
            <a:r>
              <a:rPr lang="en-US" dirty="0"/>
              <a:t>Take 2-3 examples and move on to the next slide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2</a:t>
            </a:fld>
            <a:endParaRPr lang="en-US"/>
          </a:p>
        </p:txBody>
      </p:sp>
    </p:spTree>
    <p:extLst>
      <p:ext uri="{BB962C8B-B14F-4D97-AF65-F5344CB8AC3E}">
        <p14:creationId xmlns:p14="http://schemas.microsoft.com/office/powerpoint/2010/main" val="931537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285750" indent="-285750">
              <a:buFont typeface="Arial"/>
              <a:buChar char="•"/>
            </a:pPr>
            <a:r>
              <a:rPr lang="en-US" dirty="0"/>
              <a:t>Myths are often stories we create to explain things we don't fully understand, but they can also contribute to harmful stereotypes and stigma, especially regarding mental illness. </a:t>
            </a:r>
          </a:p>
          <a:p>
            <a:pPr marL="285750" indent="-285750">
              <a:buFont typeface="Arial"/>
              <a:buChar char="•"/>
            </a:pPr>
            <a:r>
              <a:rPr lang="en-US" dirty="0"/>
              <a:t>These misconceptions can lead to discrimination and prejudice against people who are struggling with their mental health. One effective way to combat this stigma is by challenging these myths with facts. </a:t>
            </a:r>
          </a:p>
          <a:p>
            <a:pPr marL="285750" indent="-285750">
              <a:buFont typeface="Arial"/>
              <a:buChar char="•"/>
            </a:pPr>
            <a:r>
              <a:rPr lang="en-US" dirty="0"/>
              <a:t>By engaging in "Myth Busting," we can help decrease stigma and create a more understanding and supportive environment for everyone, regardless of their mental health status.</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14</a:t>
            </a:fld>
            <a:endParaRPr lang="en-US"/>
          </a:p>
        </p:txBody>
      </p:sp>
    </p:spTree>
    <p:extLst>
      <p:ext uri="{BB962C8B-B14F-4D97-AF65-F5344CB8AC3E}">
        <p14:creationId xmlns:p14="http://schemas.microsoft.com/office/powerpoint/2010/main" val="140523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a:t>
            </a:r>
          </a:p>
          <a:p>
            <a:pPr marL="285750" indent="-285750">
              <a:buFont typeface="Arial"/>
              <a:buChar char="•"/>
            </a:pPr>
            <a:r>
              <a:rPr lang="en-US" dirty="0"/>
              <a:t>Ask students what kind of myths they have heard about people with mental health problems.</a:t>
            </a:r>
          </a:p>
          <a:p>
            <a:pPr marL="285750" indent="-285750">
              <a:buFont typeface="Arial"/>
              <a:buChar char="•"/>
            </a:pPr>
            <a:r>
              <a:rPr lang="en-US" dirty="0"/>
              <a:t>How might someone with mental health difficulties feel if they heard these things being said about them? </a:t>
            </a:r>
          </a:p>
          <a:p>
            <a:r>
              <a:rPr lang="en-US" b="1" dirty="0"/>
              <a:t>Say: </a:t>
            </a:r>
            <a:endParaRPr lang="en-US" dirty="0"/>
          </a:p>
          <a:p>
            <a:pPr marL="285750" indent="-285750">
              <a:buFont typeface="Arial"/>
              <a:buChar char="•"/>
            </a:pPr>
            <a:r>
              <a:rPr lang="en-US" dirty="0"/>
              <a:t>Misconceptions surrounding mental illness often revolve around what causes it, what individuals with mental illness are like, and the effectiveness of treatments. </a:t>
            </a:r>
          </a:p>
          <a:p>
            <a:pPr marL="285750" indent="-285750">
              <a:buFont typeface="Arial"/>
              <a:buChar char="•"/>
            </a:pPr>
            <a:r>
              <a:rPr lang="en-US" dirty="0"/>
              <a:t>Myths persist about the origins of mental illness, with some believing it's solely due to personal weakness or bad parenting. Additionally, there are misconceptions about the behavior of those with mental illness, often stereotyping them as dangerous or unpredictable. </a:t>
            </a:r>
          </a:p>
          <a:p>
            <a:pPr marL="285750" indent="-285750">
              <a:buFont typeface="Arial"/>
              <a:buChar char="•"/>
            </a:pPr>
            <a:r>
              <a:rPr lang="en-US" dirty="0"/>
              <a:t>Furthermore, myths about treatments abound, ranging from the idea that medication is the only solution to the belief that mental illness can be cured through willpower alone. </a:t>
            </a:r>
          </a:p>
          <a:p>
            <a:pPr marL="285750" indent="-285750">
              <a:buFont typeface="Arial"/>
              <a:buChar char="•"/>
            </a:pPr>
            <a:r>
              <a:rPr lang="en-US" dirty="0"/>
              <a:t>Challenging these myths with accurate information and promoting understanding and empathy is essential in breaking down stigma and ensuring that those with mental illness receive the support and treatment they need. </a:t>
            </a:r>
          </a:p>
          <a:p>
            <a:pPr marL="285750" indent="-285750">
              <a:buFont typeface="Arial"/>
              <a:buChar char="•"/>
            </a:pPr>
            <a:r>
              <a:rPr lang="en-US" dirty="0"/>
              <a:t>On the next few slides we will talk about the stories we’ve heard about the causes of and treatment of mental health disorders and about people with mental illness. </a:t>
            </a:r>
          </a:p>
          <a:p>
            <a:r>
              <a:rPr lang="en-US" b="1" dirty="0"/>
              <a:t>Do:</a:t>
            </a:r>
            <a:r>
              <a:rPr lang="en-US" dirty="0"/>
              <a:t> </a:t>
            </a:r>
          </a:p>
          <a:p>
            <a:pPr marL="285750" indent="-285750">
              <a:buFont typeface="Arial"/>
              <a:buChar char="•"/>
            </a:pPr>
            <a:r>
              <a:rPr lang="en-US" dirty="0"/>
              <a:t>Compare student suggestions from the previous slide to determine how the myths shared by students could be classified.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15</a:t>
            </a:fld>
            <a:endParaRPr lang="en-US"/>
          </a:p>
        </p:txBody>
      </p:sp>
    </p:spTree>
    <p:extLst>
      <p:ext uri="{BB962C8B-B14F-4D97-AF65-F5344CB8AC3E}">
        <p14:creationId xmlns:p14="http://schemas.microsoft.com/office/powerpoint/2010/main" val="398413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a:t>
            </a:r>
          </a:p>
          <a:p>
            <a:pPr marL="285750" indent="-285750">
              <a:buFont typeface="Arial"/>
              <a:buChar char="•"/>
            </a:pPr>
            <a:r>
              <a:rPr lang="en-US" dirty="0"/>
              <a:t>What stories do you hear about the causes of mental illness</a:t>
            </a:r>
          </a:p>
          <a:p>
            <a:r>
              <a:rPr lang="en-US" b="1" dirty="0"/>
              <a:t>Say</a:t>
            </a:r>
            <a:r>
              <a:rPr lang="en-US" dirty="0"/>
              <a:t>: </a:t>
            </a:r>
          </a:p>
          <a:p>
            <a:pPr marL="285750" indent="-285750">
              <a:buFont typeface="Arial"/>
              <a:buChar char="•"/>
            </a:pPr>
            <a:r>
              <a:rPr lang="en-US" dirty="0"/>
              <a:t>Common myths if students are stuck: </a:t>
            </a:r>
          </a:p>
          <a:p>
            <a:pPr marL="285750" lvl="1" indent="-285750">
              <a:buFont typeface="Arial"/>
              <a:buChar char="•"/>
            </a:pPr>
            <a:r>
              <a:rPr lang="en-US" dirty="0"/>
              <a:t>Mental health difficulties are the result of laziness and people can just snap out of it </a:t>
            </a:r>
          </a:p>
          <a:p>
            <a:pPr marL="285750" lvl="1" indent="-285750">
              <a:buFont typeface="Arial"/>
              <a:buChar char="•"/>
            </a:pPr>
            <a:r>
              <a:rPr lang="en-US" dirty="0"/>
              <a:t>that the challenges in our life can’t impact us and our brains</a:t>
            </a:r>
          </a:p>
          <a:p>
            <a:pPr marL="285750" lvl="1" indent="-285750">
              <a:buFont typeface="Arial"/>
              <a:buChar char="•"/>
            </a:pPr>
            <a:r>
              <a:rPr lang="en-US" dirty="0"/>
              <a:t>that we just aren’t strong enough and if we were stronger, then you wouldn’t have a mental health problem or illness </a:t>
            </a:r>
          </a:p>
          <a:p>
            <a:pPr lvl="1"/>
            <a:r>
              <a:rPr lang="en-US" b="1" dirty="0"/>
              <a:t>Do: </a:t>
            </a:r>
            <a:endParaRPr lang="en-US" dirty="0"/>
          </a:p>
          <a:p>
            <a:pPr marL="285750" indent="-285750">
              <a:buFont typeface="Arial"/>
              <a:buChar char="•"/>
            </a:pPr>
            <a:r>
              <a:rPr lang="en-US" dirty="0"/>
              <a:t>Facilitate conversation on common myths and their possible consequences on seeking help and participating in mental health treatment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16</a:t>
            </a:fld>
            <a:endParaRPr lang="en-US"/>
          </a:p>
        </p:txBody>
      </p:sp>
    </p:spTree>
    <p:extLst>
      <p:ext uri="{BB962C8B-B14F-4D97-AF65-F5344CB8AC3E}">
        <p14:creationId xmlns:p14="http://schemas.microsoft.com/office/powerpoint/2010/main" val="189237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a:t>
            </a:r>
          </a:p>
          <a:p>
            <a:pPr marL="171450" indent="-171450">
              <a:buFont typeface="Arial"/>
              <a:buChar char="•"/>
            </a:pPr>
            <a:r>
              <a:rPr lang="en-US" dirty="0"/>
              <a:t>What stories do you hear about the causes of mental illness</a:t>
            </a:r>
          </a:p>
          <a:p>
            <a:r>
              <a:rPr lang="en-US" b="1" dirty="0"/>
              <a:t>Say:</a:t>
            </a:r>
            <a:endParaRPr lang="en-US" dirty="0"/>
          </a:p>
          <a:p>
            <a:pPr marL="171450" indent="-171450">
              <a:buFont typeface="Arial"/>
              <a:buChar char="•"/>
            </a:pPr>
            <a:r>
              <a:rPr lang="en-US" dirty="0"/>
              <a:t>Common myths if students are stuck: </a:t>
            </a:r>
          </a:p>
          <a:p>
            <a:pPr marL="628650" lvl="1" indent="-171450">
              <a:buFont typeface="Arial"/>
              <a:buChar char="•"/>
            </a:pPr>
            <a:r>
              <a:rPr lang="en-US" dirty="0"/>
              <a:t>Mental health difficulties are the result of laziness and people can just snap out of it </a:t>
            </a:r>
          </a:p>
          <a:p>
            <a:pPr marL="628650" lvl="1" indent="-171450">
              <a:buFont typeface="Arial"/>
              <a:buChar char="•"/>
            </a:pPr>
            <a:r>
              <a:rPr lang="en-US" dirty="0"/>
              <a:t>that the challenges in our life can’t impact us and our brains</a:t>
            </a:r>
          </a:p>
          <a:p>
            <a:pPr marL="628650" lvl="1" indent="-171450">
              <a:buFont typeface="Arial"/>
              <a:buChar char="•"/>
            </a:pPr>
            <a:r>
              <a:rPr lang="en-US" dirty="0"/>
              <a:t>that we just aren’t strong enough and if we were stronger, then you wouldn’t have a mental health problem or illness </a:t>
            </a:r>
          </a:p>
          <a:p>
            <a:pPr lvl="1"/>
            <a:r>
              <a:rPr lang="en-US" b="1" dirty="0"/>
              <a:t>Say</a:t>
            </a:r>
            <a:r>
              <a:rPr lang="en-US" dirty="0"/>
              <a:t>: </a:t>
            </a:r>
          </a:p>
          <a:p>
            <a:pPr marL="171450" indent="-171450">
              <a:buFont typeface="Arial"/>
              <a:buChar char="•"/>
            </a:pPr>
            <a:r>
              <a:rPr lang="en-US" dirty="0"/>
              <a:t>Mental illness can have various causes, but they often involve a combination of factors. </a:t>
            </a:r>
          </a:p>
          <a:p>
            <a:pPr marL="171450" indent="-171450">
              <a:buFont typeface="Arial"/>
              <a:buChar char="•"/>
            </a:pPr>
            <a:r>
              <a:rPr lang="en-US" dirty="0"/>
              <a:t>Sometimes, it's influenced by </a:t>
            </a:r>
            <a:r>
              <a:rPr lang="en-US" b="1" dirty="0"/>
              <a:t>genetics</a:t>
            </a:r>
            <a:r>
              <a:rPr lang="en-US" dirty="0"/>
              <a:t>, meaning it runs in families. If a close family member has a mental illness, you might be at a higher risk. </a:t>
            </a:r>
          </a:p>
          <a:p>
            <a:pPr marL="171450" indent="-171450">
              <a:buFont typeface="Arial"/>
              <a:buChar char="•"/>
            </a:pPr>
            <a:r>
              <a:rPr lang="en-US" b="1" dirty="0"/>
              <a:t>Life experiences</a:t>
            </a:r>
            <a:r>
              <a:rPr lang="en-US" dirty="0"/>
              <a:t> also play a big role. Traumatic events like the loss of a loved one, bullying, or abuse can trigger mental health issues. </a:t>
            </a:r>
          </a:p>
          <a:p>
            <a:pPr marL="171450" indent="-171450">
              <a:buFont typeface="Arial"/>
              <a:buChar char="•"/>
            </a:pPr>
            <a:r>
              <a:rPr lang="en-US" dirty="0"/>
              <a:t>Additionally, our </a:t>
            </a:r>
            <a:r>
              <a:rPr lang="en-US" b="1" dirty="0"/>
              <a:t>brain chemistry and biology</a:t>
            </a:r>
            <a:r>
              <a:rPr lang="en-US" dirty="0"/>
              <a:t> can impact mental health. Imbalances in brain chemicals called neurotransmitters can affect how we think, feel, and behave. </a:t>
            </a:r>
          </a:p>
          <a:p>
            <a:pPr marL="171450" indent="-171450">
              <a:buFont typeface="Arial"/>
              <a:buChar char="•"/>
            </a:pPr>
            <a:r>
              <a:rPr lang="en-US" dirty="0"/>
              <a:t>Lastly, </a:t>
            </a:r>
            <a:r>
              <a:rPr lang="en-US" b="1" dirty="0"/>
              <a:t>environmental factors</a:t>
            </a:r>
            <a:r>
              <a:rPr lang="en-US" dirty="0"/>
              <a:t> like stress, poverty, or substance abuse can also contribute to mental illness. Remember, it's important to talk to a trusted adult if you're struggling with your mental health, and know that you're not alone in facing these challenges.</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17</a:t>
            </a:fld>
            <a:endParaRPr lang="en-US"/>
          </a:p>
        </p:txBody>
      </p:sp>
    </p:spTree>
    <p:extLst>
      <p:ext uri="{BB962C8B-B14F-4D97-AF65-F5344CB8AC3E}">
        <p14:creationId xmlns:p14="http://schemas.microsoft.com/office/powerpoint/2010/main" val="404649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a:t>
            </a:r>
          </a:p>
          <a:p>
            <a:pPr marL="171450" indent="-171450">
              <a:buFont typeface="Arial"/>
              <a:buChar char="•"/>
            </a:pPr>
            <a:r>
              <a:rPr lang="en-US" dirty="0"/>
              <a:t>What stories do you hear about the causes of mental illness</a:t>
            </a:r>
          </a:p>
          <a:p>
            <a:r>
              <a:rPr lang="en-US" b="1" dirty="0"/>
              <a:t>Say: </a:t>
            </a:r>
            <a:endParaRPr lang="en-US" dirty="0"/>
          </a:p>
          <a:p>
            <a:pPr marL="171450" indent="-171450">
              <a:buFont typeface="Arial"/>
              <a:buChar char="•"/>
            </a:pPr>
            <a:r>
              <a:rPr lang="en-US" dirty="0"/>
              <a:t>Common myths (if students are stuck): </a:t>
            </a:r>
          </a:p>
          <a:p>
            <a:pPr marL="171450" indent="-171450">
              <a:buFont typeface="Arial"/>
              <a:buChar char="•"/>
            </a:pPr>
            <a:r>
              <a:rPr lang="en-US" dirty="0"/>
              <a:t>people with mental health difficulties are violent</a:t>
            </a:r>
          </a:p>
          <a:p>
            <a:pPr marL="171450" indent="-171450">
              <a:buFont typeface="Arial"/>
              <a:buChar char="•"/>
            </a:pPr>
            <a:r>
              <a:rPr lang="en-US" dirty="0"/>
              <a:t>people with mental health difficulties can’t/don’t contribute to society</a:t>
            </a:r>
          </a:p>
          <a:p>
            <a:pPr marL="171450" indent="-171450">
              <a:buFont typeface="Arial"/>
              <a:buChar char="•"/>
            </a:pPr>
            <a:r>
              <a:rPr lang="en-US" dirty="0"/>
              <a:t>people with mental health difficulties are unreliable friends and partners </a:t>
            </a:r>
          </a:p>
          <a:p>
            <a:pPr marL="171450" indent="-171450">
              <a:buFont typeface="Arial"/>
              <a:buChar char="•"/>
            </a:pPr>
            <a:r>
              <a:rPr lang="en-US" dirty="0"/>
              <a:t>people with mental health difficulties are less deserving of protection by the law and their peers</a:t>
            </a:r>
          </a:p>
          <a:p>
            <a:r>
              <a:rPr lang="en-US" b="1" dirty="0"/>
              <a:t>Ask:</a:t>
            </a:r>
            <a:endParaRPr lang="en-US" dirty="0"/>
          </a:p>
          <a:p>
            <a:pPr marL="171450" indent="-171450">
              <a:buFont typeface="Arial"/>
              <a:buChar char="•"/>
            </a:pPr>
            <a:r>
              <a:rPr lang="en-US" dirty="0"/>
              <a:t>How could dispelling these myths provide hope for people living with a mental health problem or mental illness?</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18</a:t>
            </a:fld>
            <a:endParaRPr lang="en-US"/>
          </a:p>
        </p:txBody>
      </p:sp>
    </p:spTree>
    <p:extLst>
      <p:ext uri="{BB962C8B-B14F-4D97-AF65-F5344CB8AC3E}">
        <p14:creationId xmlns:p14="http://schemas.microsoft.com/office/powerpoint/2010/main" val="3061058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dirty="0"/>
          </a:p>
          <a:p>
            <a:pPr marL="171450" indent="-171450">
              <a:buFont typeface="Arial"/>
              <a:buChar char="•"/>
            </a:pPr>
            <a:r>
              <a:rPr lang="en-US" dirty="0"/>
              <a:t>Myths about mental illness perpetuate harmful stereotypes, such as the belief that people with mental illness are violent, incapable of being good friends, or responsible for their own problems due to personal weakness. </a:t>
            </a:r>
          </a:p>
          <a:p>
            <a:pPr marL="171450" indent="-171450">
              <a:buFont typeface="Arial"/>
              <a:buChar char="•"/>
            </a:pPr>
            <a:r>
              <a:rPr lang="en-US" dirty="0"/>
              <a:t>However, the reality is that mental illness rarely leads to violence, and individuals with mental illness have the same rights as everyone else. </a:t>
            </a:r>
          </a:p>
          <a:p>
            <a:pPr marL="171450" indent="-171450">
              <a:buFont typeface="Arial"/>
              <a:buChar char="•"/>
            </a:pPr>
            <a:r>
              <a:rPr lang="en-US" dirty="0"/>
              <a:t>They are capable of being supportive friends and can achieve success with proper treatment and support. </a:t>
            </a:r>
          </a:p>
          <a:p>
            <a:pPr marL="171450" indent="-171450">
              <a:buFont typeface="Arial"/>
              <a:buChar char="•"/>
            </a:pPr>
            <a:r>
              <a:rPr lang="en-US" dirty="0"/>
              <a:t>Mental illness is not a personal weakness but a brain disorder, and individuals can recover with appropriate treatment. </a:t>
            </a:r>
          </a:p>
          <a:p>
            <a:pPr marL="171450" indent="-171450">
              <a:buFont typeface="Arial"/>
              <a:buChar char="•"/>
            </a:pPr>
            <a:r>
              <a:rPr lang="en-US" dirty="0"/>
              <a:t>Unfortunately, these myths can contribute to "self-stigma," where individuals with mental illness feel inferior or embarrassed. </a:t>
            </a:r>
          </a:p>
          <a:p>
            <a:pPr marL="171450" indent="-171450">
              <a:buFont typeface="Arial"/>
              <a:buChar char="•"/>
            </a:pPr>
            <a:r>
              <a:rPr lang="en-US" dirty="0"/>
              <a:t>Challenging these myths with facts and understanding is crucial to promoting empathy and support for those with mental illness.</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19</a:t>
            </a:fld>
            <a:endParaRPr lang="en-US"/>
          </a:p>
        </p:txBody>
      </p:sp>
    </p:spTree>
    <p:extLst>
      <p:ext uri="{BB962C8B-B14F-4D97-AF65-F5344CB8AC3E}">
        <p14:creationId xmlns:p14="http://schemas.microsoft.com/office/powerpoint/2010/main" val="28391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a:p>
          <a:p>
            <a:pPr marL="171450" indent="-171450">
              <a:buFont typeface="Arial"/>
              <a:buChar char="•"/>
            </a:pPr>
            <a:r>
              <a:rPr lang="en-US" dirty="0"/>
              <a:t>Myths about mental illness perpetuate harmful stereotypes, such as the belief that people with mental illness are violent, incapable of being good friends, or responsible for their own problems due to personal weakness. </a:t>
            </a:r>
          </a:p>
          <a:p>
            <a:pPr marL="171450" indent="-171450">
              <a:buFont typeface="Arial"/>
              <a:buChar char="•"/>
            </a:pPr>
            <a:r>
              <a:rPr lang="en-US" dirty="0"/>
              <a:t>However, the reality is that mental illness rarely leads to violence, and individuals with mental illness have the same rights as everyone else. </a:t>
            </a:r>
          </a:p>
          <a:p>
            <a:pPr marL="171450" indent="-171450">
              <a:buFont typeface="Arial"/>
              <a:buChar char="•"/>
            </a:pPr>
            <a:r>
              <a:rPr lang="en-US" dirty="0"/>
              <a:t>They are capable of being supportive friends and can achieve success with proper treatment and support. </a:t>
            </a:r>
          </a:p>
          <a:p>
            <a:pPr marL="171450" indent="-171450">
              <a:buFont typeface="Arial"/>
              <a:buChar char="•"/>
            </a:pPr>
            <a:r>
              <a:rPr lang="en-US" dirty="0"/>
              <a:t>Mental illness is not a personal weakness but a brain disorder, and individuals can recover with appropriate treatment. </a:t>
            </a:r>
          </a:p>
          <a:p>
            <a:pPr marL="171450" indent="-171450">
              <a:buFont typeface="Arial"/>
              <a:buChar char="•"/>
            </a:pPr>
            <a:r>
              <a:rPr lang="en-US" dirty="0"/>
              <a:t>Unfortunately, these myths can contribute to "self-stigma," where individuals with mental illness feel inferior or embarrassed. </a:t>
            </a:r>
          </a:p>
          <a:p>
            <a:pPr marL="171450" indent="-171450">
              <a:buFont typeface="Arial"/>
              <a:buChar char="•"/>
            </a:pPr>
            <a:r>
              <a:rPr lang="en-US" dirty="0"/>
              <a:t>Challenging these myths with facts and understanding is crucial to promoting empathy and support for those with mental illness.</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20</a:t>
            </a:fld>
            <a:endParaRPr lang="en-US"/>
          </a:p>
        </p:txBody>
      </p:sp>
    </p:spTree>
    <p:extLst>
      <p:ext uri="{BB962C8B-B14F-4D97-AF65-F5344CB8AC3E}">
        <p14:creationId xmlns:p14="http://schemas.microsoft.com/office/powerpoint/2010/main" val="2376526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a:t>
            </a:r>
            <a:endParaRPr lang="en-US"/>
          </a:p>
          <a:p>
            <a:pPr marL="171450" indent="-171450">
              <a:buFont typeface="Arial"/>
              <a:buChar char="•"/>
            </a:pPr>
            <a:r>
              <a:rPr lang="en-US" dirty="0"/>
              <a:t>What stores do you hear about mental health treatment [examples on animation]</a:t>
            </a:r>
          </a:p>
          <a:p>
            <a:r>
              <a:rPr lang="en-US" b="1" dirty="0"/>
              <a:t>Say: </a:t>
            </a:r>
            <a:endParaRPr lang="en-US"/>
          </a:p>
          <a:p>
            <a:pPr marL="171450" indent="-171450">
              <a:buFont typeface="Arial"/>
              <a:buChar char="•"/>
            </a:pPr>
            <a:r>
              <a:rPr lang="en-US" dirty="0"/>
              <a:t>A few common stories come up when we hear things about mental health treatment. </a:t>
            </a:r>
          </a:p>
          <a:p>
            <a:pPr marL="171450" indent="-171450">
              <a:buFont typeface="Arial"/>
              <a:buChar char="•"/>
            </a:pPr>
            <a:r>
              <a:rPr lang="en-US" dirty="0"/>
              <a:t>Some people think children get too many medicines and not enough therapy. </a:t>
            </a:r>
          </a:p>
          <a:p>
            <a:pPr marL="171450" indent="-171450">
              <a:buFont typeface="Arial"/>
              <a:buChar char="•"/>
            </a:pPr>
            <a:r>
              <a:rPr lang="en-US" dirty="0"/>
              <a:t>Another story says treatment doesn't really work, making people believe kids won't ever get better so it isn’t worth participating. </a:t>
            </a:r>
          </a:p>
          <a:p>
            <a:pPr marL="171450" indent="-171450">
              <a:buFont typeface="Arial"/>
              <a:buChar char="•"/>
            </a:pPr>
            <a:r>
              <a:rPr lang="en-US" dirty="0"/>
              <a:t>Then there's the idea that kids don't need therapy to begin with, which means they might not get the help they need. </a:t>
            </a:r>
          </a:p>
          <a:p>
            <a:pPr marL="171450" indent="-171450">
              <a:buFont typeface="Arial"/>
              <a:buChar char="•"/>
            </a:pPr>
            <a:r>
              <a:rPr lang="en-US" dirty="0"/>
              <a:t>Some people also think mental health treatment isn't for them or their families, which can stop them from getting the support they really need. </a:t>
            </a:r>
          </a:p>
          <a:p>
            <a:pPr marL="171450" indent="-171450">
              <a:buFont typeface="Arial"/>
              <a:buChar char="•"/>
            </a:pPr>
            <a:r>
              <a:rPr lang="en-US" dirty="0"/>
              <a:t>They may turn to the internet for support which may or may not have helpful information. </a:t>
            </a:r>
          </a:p>
          <a:p>
            <a:pPr marL="171450" indent="-171450">
              <a:buFont typeface="Arial"/>
              <a:buChar char="•"/>
            </a:pPr>
            <a:r>
              <a:rPr lang="en-US" dirty="0"/>
              <a:t>Straightening out these stories is important so kids can get the right help to feel better. </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21</a:t>
            </a:fld>
            <a:endParaRPr lang="en-US"/>
          </a:p>
        </p:txBody>
      </p:sp>
    </p:spTree>
    <p:extLst>
      <p:ext uri="{BB962C8B-B14F-4D97-AF65-F5344CB8AC3E}">
        <p14:creationId xmlns:p14="http://schemas.microsoft.com/office/powerpoint/2010/main" val="361969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dirty="0"/>
          </a:p>
          <a:p>
            <a:pPr marL="171450" indent="-171450">
              <a:buFont typeface="Arial"/>
              <a:buChar char="•"/>
            </a:pPr>
            <a:r>
              <a:rPr lang="en-US" dirty="0"/>
              <a:t>Mental health treatment requires active participation and commitment—it's a process of understanding ourselves and our thoughts, feelings, and behaviors. </a:t>
            </a:r>
          </a:p>
          <a:p>
            <a:pPr marL="171450" indent="-171450">
              <a:buFont typeface="Arial"/>
              <a:buChar char="•"/>
            </a:pPr>
            <a:r>
              <a:rPr lang="en-US" dirty="0"/>
              <a:t>While not a quick fix, therapy involves hard work and dedication. </a:t>
            </a:r>
          </a:p>
          <a:p>
            <a:pPr marL="171450" indent="-171450">
              <a:buFont typeface="Arial"/>
              <a:buChar char="•"/>
            </a:pPr>
            <a:r>
              <a:rPr lang="en-US" dirty="0"/>
              <a:t>With the right treatment and support, most individuals with mental illness can lead fulfilling lives, even if some conditions are chronic. </a:t>
            </a:r>
          </a:p>
          <a:p>
            <a:pPr marL="171450" indent="-171450">
              <a:buFont typeface="Arial"/>
              <a:buChar char="•"/>
            </a:pPr>
            <a:r>
              <a:rPr lang="en-US" dirty="0"/>
              <a:t>For instance, someone with autism can learn social skills through training. Finding the right therapy and therapist may take time, especially for those from underrepresented groups. </a:t>
            </a:r>
          </a:p>
          <a:p>
            <a:pPr marL="171450" indent="-171450">
              <a:buFont typeface="Arial"/>
              <a:buChar char="•"/>
            </a:pPr>
            <a:r>
              <a:rPr lang="en-US" dirty="0"/>
              <a:t>Cultural competence and openness to learning are crucial for therapists. </a:t>
            </a:r>
          </a:p>
          <a:p>
            <a:pPr marL="171450" indent="-171450">
              <a:buFont typeface="Arial"/>
              <a:buChar char="•"/>
            </a:pPr>
            <a:r>
              <a:rPr lang="en-US" dirty="0"/>
              <a:t>Medication can also be part of effective treatment, like helping someone with ADHD focus better or reducing anxiety symptoms. </a:t>
            </a:r>
          </a:p>
          <a:p>
            <a:pPr marL="171450" indent="-171450">
              <a:buFont typeface="Arial"/>
              <a:buChar char="•"/>
            </a:pPr>
            <a:r>
              <a:rPr lang="en-US" dirty="0"/>
              <a:t>By being patient and seeking support from qualified professionals, individuals can navigate mental health treatment and improve their quality of life. </a:t>
            </a:r>
          </a:p>
          <a:p>
            <a:pPr marL="171450" indent="-171450">
              <a:buFont typeface="Arial"/>
              <a:buChar char="•"/>
            </a:pPr>
            <a:r>
              <a:rPr lang="en-US" dirty="0"/>
              <a:t>Not every treatment works for every person and mental health treatment is a journey. </a:t>
            </a:r>
          </a:p>
          <a:p>
            <a:pPr marL="171450" indent="-171450">
              <a:buFont typeface="Arial"/>
              <a:buChar char="•"/>
            </a:pPr>
            <a:r>
              <a:rPr lang="en-US" dirty="0"/>
              <a:t>You may have to try different therapists- find who you like; you may have to try different treatments before you find the one that's best for your and you may have to try different medications since everyone's brain is different. </a:t>
            </a:r>
          </a:p>
          <a:p>
            <a:pPr marL="171450" indent="-171450">
              <a:buFont typeface="Arial"/>
              <a:buChar char="•"/>
            </a:pPr>
            <a:r>
              <a:rPr lang="en-US" dirty="0"/>
              <a:t>People going through treatment are strong and resilient! not weak like the myth says!</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22</a:t>
            </a:fld>
            <a:endParaRPr lang="en-US"/>
          </a:p>
        </p:txBody>
      </p:sp>
    </p:spTree>
    <p:extLst>
      <p:ext uri="{BB962C8B-B14F-4D97-AF65-F5344CB8AC3E}">
        <p14:creationId xmlns:p14="http://schemas.microsoft.com/office/powerpoint/2010/main" val="3581845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23</a:t>
            </a:fld>
            <a:endParaRPr lang="en-US"/>
          </a:p>
        </p:txBody>
      </p:sp>
    </p:spTree>
    <p:extLst>
      <p:ext uri="{BB962C8B-B14F-4D97-AF65-F5344CB8AC3E}">
        <p14:creationId xmlns:p14="http://schemas.microsoft.com/office/powerpoint/2010/main" val="40189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pPr marL="171450" indent="-171450">
              <a:buFont typeface="Arial"/>
              <a:buChar char="•"/>
            </a:pPr>
            <a:r>
              <a:rPr lang="en-US"/>
              <a:t>Today we will have a few activities to learn about the definition of stigma and clear up misunderstanding around mental illness</a:t>
            </a:r>
          </a:p>
          <a:p>
            <a:pPr marL="628650" lvl="1" indent="-171450">
              <a:buFont typeface="Arial"/>
              <a:buChar char="•"/>
            </a:pPr>
            <a:r>
              <a:rPr lang="en-US"/>
              <a:t>1) We will learn about and discuss stigma</a:t>
            </a:r>
          </a:p>
          <a:p>
            <a:pPr marL="628650" lvl="1" indent="-171450">
              <a:buFont typeface="Arial"/>
              <a:buChar char="•"/>
            </a:pPr>
            <a:r>
              <a:rPr lang="en-US"/>
              <a:t>2) We will debunk some myths about mental illness</a:t>
            </a:r>
          </a:p>
          <a:p>
            <a:pPr marL="628650" lvl="1" indent="-171450">
              <a:buFont typeface="Arial"/>
              <a:buChar char="•"/>
            </a:pPr>
            <a:r>
              <a:rPr lang="en-US"/>
              <a:t>3) We will discuss how what we learn applies to the real world</a:t>
            </a:r>
          </a:p>
          <a:p>
            <a:pPr lvl="1"/>
            <a:r>
              <a:rPr lang="en-US" b="1"/>
              <a:t>Do</a:t>
            </a:r>
            <a:r>
              <a:rPr lang="en-US"/>
              <a:t>:</a:t>
            </a:r>
          </a:p>
          <a:p>
            <a:pPr marL="171450" indent="-171450">
              <a:buFont typeface="Arial"/>
              <a:buChar char="•"/>
            </a:pPr>
            <a:r>
              <a:rPr lang="en-US" dirty="0"/>
              <a:t>Provide agenda of what Topic C will cover  (this slide)</a:t>
            </a:r>
          </a:p>
          <a:p>
            <a:br>
              <a:rPr lang="en-US" dirty="0"/>
            </a:br>
            <a:endParaRPr lang="en-US" dirty="0"/>
          </a:p>
          <a:p>
            <a:r>
              <a:rPr lang="en-US" b="1" dirty="0"/>
              <a:t>Ask</a:t>
            </a:r>
            <a:r>
              <a:rPr lang="en-US" dirty="0"/>
              <a:t>:  </a:t>
            </a:r>
          </a:p>
          <a:p>
            <a:pPr marL="171450" indent="-171450">
              <a:buFont typeface="Arial"/>
              <a:buChar char="•"/>
            </a:pPr>
            <a:r>
              <a:rPr lang="en-US" dirty="0"/>
              <a:t>“Any questions before we get started?</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4</a:t>
            </a:fld>
            <a:endParaRPr lang="en-US"/>
          </a:p>
        </p:txBody>
      </p:sp>
    </p:spTree>
    <p:extLst>
      <p:ext uri="{BB962C8B-B14F-4D97-AF65-F5344CB8AC3E}">
        <p14:creationId xmlns:p14="http://schemas.microsoft.com/office/powerpoint/2010/main" val="1361018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24</a:t>
            </a:fld>
            <a:endParaRPr lang="en-US"/>
          </a:p>
        </p:txBody>
      </p:sp>
    </p:spTree>
    <p:extLst>
      <p:ext uri="{BB962C8B-B14F-4D97-AF65-F5344CB8AC3E}">
        <p14:creationId xmlns:p14="http://schemas.microsoft.com/office/powerpoint/2010/main" val="1754633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25</a:t>
            </a:fld>
            <a:endParaRPr lang="en-US"/>
          </a:p>
        </p:txBody>
      </p:sp>
    </p:spTree>
    <p:extLst>
      <p:ext uri="{BB962C8B-B14F-4D97-AF65-F5344CB8AC3E}">
        <p14:creationId xmlns:p14="http://schemas.microsoft.com/office/powerpoint/2010/main" val="313530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26</a:t>
            </a:fld>
            <a:endParaRPr lang="en-US"/>
          </a:p>
        </p:txBody>
      </p:sp>
    </p:spTree>
    <p:extLst>
      <p:ext uri="{BB962C8B-B14F-4D97-AF65-F5344CB8AC3E}">
        <p14:creationId xmlns:p14="http://schemas.microsoft.com/office/powerpoint/2010/main" val="3216985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27</a:t>
            </a:fld>
            <a:endParaRPr lang="en-US"/>
          </a:p>
        </p:txBody>
      </p:sp>
    </p:spTree>
    <p:extLst>
      <p:ext uri="{BB962C8B-B14F-4D97-AF65-F5344CB8AC3E}">
        <p14:creationId xmlns:p14="http://schemas.microsoft.com/office/powerpoint/2010/main" val="3174001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your name!</a:t>
            </a:r>
          </a:p>
          <a:p>
            <a:br>
              <a:rPr lang="en-US" dirty="0"/>
            </a:br>
            <a:endParaRPr lang="en-US" dirty="0"/>
          </a:p>
          <a:p>
            <a:r>
              <a:rPr lang="en-US"/>
              <a:t>It may be a good idea to give out referrals!  </a:t>
            </a:r>
            <a:r>
              <a:rPr lang="en-US" b="1"/>
              <a:t>Personalize this slide for your program/agency/school. </a:t>
            </a:r>
            <a:endParaRPr lang="en-US"/>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28</a:t>
            </a:fld>
            <a:endParaRPr lang="en-US"/>
          </a:p>
        </p:txBody>
      </p:sp>
    </p:spTree>
    <p:extLst>
      <p:ext uri="{BB962C8B-B14F-4D97-AF65-F5344CB8AC3E}">
        <p14:creationId xmlns:p14="http://schemas.microsoft.com/office/powerpoint/2010/main" val="2564612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students wish to access more information use this slide to direct them to teementalhealth.org.</a:t>
            </a:r>
          </a:p>
        </p:txBody>
      </p:sp>
      <p:sp>
        <p:nvSpPr>
          <p:cNvPr id="4" name="Slide Number Placeholder 3"/>
          <p:cNvSpPr>
            <a:spLocks noGrp="1"/>
          </p:cNvSpPr>
          <p:nvPr>
            <p:ph type="sldNum" sz="quarter" idx="5"/>
          </p:nvPr>
        </p:nvSpPr>
        <p:spPr/>
        <p:txBody>
          <a:bodyPr/>
          <a:lstStyle/>
          <a:p>
            <a:fld id="{DB885597-E558-1544-9E18-D730564E235C}" type="slidenum">
              <a:rPr lang="en-US" smtClean="0"/>
              <a:t>29</a:t>
            </a:fld>
            <a:endParaRPr lang="en-US"/>
          </a:p>
        </p:txBody>
      </p:sp>
    </p:spTree>
    <p:extLst>
      <p:ext uri="{BB962C8B-B14F-4D97-AF65-F5344CB8AC3E}">
        <p14:creationId xmlns:p14="http://schemas.microsoft.com/office/powerpoint/2010/main" val="411833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171450" indent="-171450">
              <a:buFont typeface="Arial"/>
              <a:buChar char="•"/>
            </a:pPr>
            <a:r>
              <a:rPr lang="en-US" dirty="0"/>
              <a:t>Review sentences on the screen and start to develop a definition of stigma. </a:t>
            </a:r>
          </a:p>
          <a:p>
            <a:r>
              <a:rPr lang="en-US" b="1" dirty="0"/>
              <a:t>**Remind them to:</a:t>
            </a:r>
            <a:endParaRPr lang="en-US" dirty="0"/>
          </a:p>
          <a:p>
            <a:pPr marL="171450" indent="-171450">
              <a:buFont typeface="Arial"/>
              <a:buChar char="•"/>
            </a:pPr>
            <a:r>
              <a:rPr lang="en-US" dirty="0"/>
              <a:t>Consider the context clues in each sentence.</a:t>
            </a:r>
          </a:p>
          <a:p>
            <a:pPr marL="171450" indent="-171450">
              <a:buFont typeface="Arial"/>
              <a:buChar char="•"/>
            </a:pPr>
            <a:r>
              <a:rPr lang="en-US" dirty="0"/>
              <a:t>Think of words that could replace stigma in the sentence and still make sense. </a:t>
            </a:r>
          </a:p>
          <a:p>
            <a:pPr marL="171450" indent="-171450">
              <a:buFont typeface="Arial"/>
              <a:buChar char="•"/>
            </a:pPr>
            <a:r>
              <a:rPr lang="en-US" b="1" dirty="0"/>
              <a:t>Use those alternate words to help you to craft your own definition of the word stigma. </a:t>
            </a:r>
            <a:r>
              <a:rPr lang="en-US" dirty="0"/>
              <a:t> [if using groups] You will work in groups in a minute to come up with a definition</a:t>
            </a:r>
          </a:p>
          <a:p>
            <a:r>
              <a:rPr lang="en-US" b="1" dirty="0"/>
              <a:t>Do</a:t>
            </a:r>
            <a:r>
              <a:rPr lang="en-US" dirty="0"/>
              <a:t>: </a:t>
            </a:r>
          </a:p>
          <a:p>
            <a:pPr marL="171450" indent="-171450">
              <a:buFont typeface="Arial"/>
              <a:buChar char="•"/>
            </a:pPr>
            <a:r>
              <a:rPr lang="en-US" dirty="0"/>
              <a:t>Share (visually) the three sentences on the slide that include the term stigma used in context. </a:t>
            </a:r>
          </a:p>
          <a:p>
            <a:pPr marL="171450" indent="-171450">
              <a:buFont typeface="Arial"/>
              <a:buChar char="•"/>
            </a:pPr>
            <a:r>
              <a:rPr lang="en-US" dirty="0"/>
              <a:t>Once students have read/heard and understand each of the sentences, have them work collaboratively in small groups to generate a definition of the word stigma, based on the context clues provided.</a:t>
            </a:r>
          </a:p>
          <a:p>
            <a:r>
              <a:rPr lang="en-US" b="1" dirty="0"/>
              <a:t>Ask</a:t>
            </a:r>
            <a:r>
              <a:rPr lang="en-US" dirty="0"/>
              <a:t>: </a:t>
            </a:r>
          </a:p>
          <a:p>
            <a:pPr marL="171450" indent="-171450">
              <a:buFont typeface="Arial"/>
              <a:buChar char="•"/>
            </a:pPr>
            <a:r>
              <a:rPr lang="en-US" dirty="0"/>
              <a:t>What do you think stigma means? Write down your thoughts</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6</a:t>
            </a:fld>
            <a:endParaRPr lang="en-US"/>
          </a:p>
        </p:txBody>
      </p:sp>
    </p:spTree>
    <p:extLst>
      <p:ext uri="{BB962C8B-B14F-4D97-AF65-F5344CB8AC3E}">
        <p14:creationId xmlns:p14="http://schemas.microsoft.com/office/powerpoint/2010/main" val="362840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a:t>
            </a:r>
          </a:p>
          <a:p>
            <a:pPr marL="171450" indent="-171450">
              <a:buFont typeface="Arial"/>
              <a:buChar char="•"/>
            </a:pPr>
            <a:r>
              <a:rPr lang="en-US" dirty="0"/>
              <a:t>Have students share and compare their definitions; see if you can identify similarities and differences </a:t>
            </a:r>
          </a:p>
          <a:p>
            <a:r>
              <a:rPr lang="en-US" b="1" dirty="0"/>
              <a:t>Ask</a:t>
            </a:r>
            <a:r>
              <a:rPr lang="en-US" dirty="0"/>
              <a:t>: </a:t>
            </a:r>
          </a:p>
          <a:p>
            <a:pPr marL="171450" indent="-171450">
              <a:buFont typeface="Arial"/>
              <a:buChar char="•"/>
            </a:pPr>
            <a:r>
              <a:rPr lang="en-US" dirty="0"/>
              <a:t>If we had to combine all our definitions together…what would our classroom definition be? </a:t>
            </a:r>
          </a:p>
          <a:p>
            <a:r>
              <a:rPr lang="en-US" b="1" dirty="0"/>
              <a:t>Say</a:t>
            </a:r>
            <a:r>
              <a:rPr lang="en-US" dirty="0"/>
              <a:t>: </a:t>
            </a:r>
          </a:p>
          <a:p>
            <a:pPr marL="171450" indent="-171450">
              <a:buFont typeface="Arial"/>
              <a:buChar char="•"/>
            </a:pPr>
            <a:r>
              <a:rPr lang="en-US" dirty="0"/>
              <a:t>Let’s see how it compares to the dictionary definition </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7</a:t>
            </a:fld>
            <a:endParaRPr lang="en-US"/>
          </a:p>
        </p:txBody>
      </p:sp>
    </p:spTree>
    <p:extLst>
      <p:ext uri="{BB962C8B-B14F-4D97-AF65-F5344CB8AC3E}">
        <p14:creationId xmlns:p14="http://schemas.microsoft.com/office/powerpoint/2010/main" val="438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a:t>
            </a:r>
          </a:p>
          <a:p>
            <a:pPr marL="171450" indent="-171450">
              <a:buFont typeface="Arial"/>
              <a:buChar char="•"/>
            </a:pPr>
            <a:r>
              <a:rPr lang="en-US" dirty="0"/>
              <a:t>Reveal a dictionary definition of the word and summarize how it is different or similar to the ones they created </a:t>
            </a:r>
          </a:p>
          <a:p>
            <a:pPr marL="171450" indent="-171450">
              <a:buFont typeface="Arial"/>
              <a:buChar char="•"/>
            </a:pPr>
            <a:r>
              <a:rPr lang="en-US" dirty="0"/>
              <a:t>Note: Definition from American Psychological Association - Dictionary of Psychology</a:t>
            </a:r>
          </a:p>
          <a:p>
            <a:r>
              <a:rPr lang="en-US" b="1" dirty="0"/>
              <a:t>Ask</a:t>
            </a:r>
            <a:r>
              <a:rPr lang="en-US" dirty="0"/>
              <a:t>: </a:t>
            </a:r>
          </a:p>
          <a:p>
            <a:pPr marL="171450" indent="-171450">
              <a:buFont typeface="Arial"/>
              <a:buChar char="•"/>
            </a:pPr>
            <a:r>
              <a:rPr lang="en-US" dirty="0"/>
              <a:t>Does anyone have reactions to this definition compared to the ones created in class? Is it missing anything important?</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8</a:t>
            </a:fld>
            <a:endParaRPr lang="en-US"/>
          </a:p>
        </p:txBody>
      </p:sp>
    </p:spTree>
    <p:extLst>
      <p:ext uri="{BB962C8B-B14F-4D97-AF65-F5344CB8AC3E}">
        <p14:creationId xmlns:p14="http://schemas.microsoft.com/office/powerpoint/2010/main" val="170900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9</a:t>
            </a:fld>
            <a:endParaRPr lang="en-US"/>
          </a:p>
        </p:txBody>
      </p:sp>
    </p:spTree>
    <p:extLst>
      <p:ext uri="{BB962C8B-B14F-4D97-AF65-F5344CB8AC3E}">
        <p14:creationId xmlns:p14="http://schemas.microsoft.com/office/powerpoint/2010/main" val="247780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endParaRPr lang="en-US" dirty="0"/>
          </a:p>
          <a:p>
            <a:pPr marL="171450" indent="-171450">
              <a:buFont typeface="Arial"/>
              <a:buChar char="•"/>
            </a:pPr>
            <a:r>
              <a:rPr lang="en-US" dirty="0"/>
              <a:t>Facilitate discussion; help students connect to their own experiences </a:t>
            </a:r>
          </a:p>
          <a:p>
            <a:r>
              <a:rPr lang="en-US" b="1" dirty="0"/>
              <a:t>Say: </a:t>
            </a:r>
            <a:endParaRPr lang="en-US" dirty="0"/>
          </a:p>
          <a:p>
            <a:pPr marL="171450" indent="-171450">
              <a:buFont typeface="Arial"/>
              <a:buChar char="•"/>
            </a:pPr>
            <a:r>
              <a:rPr lang="en-US" dirty="0"/>
              <a:t>Possible discussion questions: </a:t>
            </a:r>
          </a:p>
          <a:p>
            <a:pPr marL="171450" indent="-171450">
              <a:buFont typeface="Arial"/>
              <a:buChar char="•"/>
            </a:pPr>
            <a:r>
              <a:rPr lang="en-US" dirty="0"/>
              <a:t>How does your community think about mental health? </a:t>
            </a:r>
          </a:p>
          <a:p>
            <a:pPr marL="171450" indent="-171450">
              <a:buFont typeface="Arial"/>
              <a:buChar char="•"/>
            </a:pPr>
            <a:r>
              <a:rPr lang="en-US" dirty="0"/>
              <a:t>How does your community take care of their mental health?</a:t>
            </a:r>
          </a:p>
          <a:p>
            <a:pPr marL="171450" indent="-171450">
              <a:buFont typeface="Arial"/>
              <a:buChar char="•"/>
            </a:pPr>
            <a:r>
              <a:rPr lang="en-US" dirty="0"/>
              <a:t>How do those views impact how you think about mental health?</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10</a:t>
            </a:fld>
            <a:endParaRPr lang="en-US"/>
          </a:p>
        </p:txBody>
      </p:sp>
    </p:spTree>
    <p:extLst>
      <p:ext uri="{BB962C8B-B14F-4D97-AF65-F5344CB8AC3E}">
        <p14:creationId xmlns:p14="http://schemas.microsoft.com/office/powerpoint/2010/main" val="10987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r>
              <a:rPr lang="en-US"/>
              <a:t>: </a:t>
            </a:r>
          </a:p>
          <a:p>
            <a:pPr marL="171450" indent="-171450">
              <a:buFont typeface="Arial"/>
              <a:buChar char="•"/>
            </a:pPr>
            <a:r>
              <a:rPr lang="en-US" dirty="0"/>
              <a:t>Facilitate a discussion about discrimination and its impact on groups of people to help students understand how stigma influences mental health outcomes. You can help them connect it to their own lives before drawing connections to mental health. </a:t>
            </a:r>
          </a:p>
          <a:p>
            <a:br>
              <a:rPr lang="en-US" dirty="0"/>
            </a:br>
            <a:endParaRPr lang="en-US" dirty="0"/>
          </a:p>
          <a:p>
            <a:r>
              <a:rPr lang="en-US" b="1" dirty="0"/>
              <a:t>Ask</a:t>
            </a:r>
            <a:r>
              <a:rPr lang="en-US" dirty="0"/>
              <a:t>:</a:t>
            </a:r>
            <a:r>
              <a:rPr lang="en-US" b="1" i="1" dirty="0"/>
              <a:t> [if students did not make connection to discrimination]</a:t>
            </a:r>
            <a:endParaRPr lang="en-US" dirty="0"/>
          </a:p>
          <a:p>
            <a:pPr marL="171450" indent="-171450">
              <a:buFont typeface="Arial"/>
              <a:buChar char="•"/>
            </a:pPr>
            <a:r>
              <a:rPr lang="en-US" dirty="0"/>
              <a:t>What do you think discrimination means? </a:t>
            </a:r>
          </a:p>
          <a:p>
            <a:pPr marL="171450" indent="-171450">
              <a:buFont typeface="Arial"/>
              <a:buChar char="•"/>
            </a:pPr>
            <a:r>
              <a:rPr lang="en-US" dirty="0"/>
              <a:t>What other topics are stigmatized and what groups are discriminated against across different topics? </a:t>
            </a:r>
          </a:p>
          <a:p>
            <a:pPr marL="171450" indent="-171450">
              <a:buFont typeface="Arial"/>
              <a:buChar char="•"/>
            </a:pPr>
            <a:r>
              <a:rPr lang="en-US" dirty="0"/>
              <a:t>How might stigma and discrimination impact mental illness? (use information students generate from the last question to make the connections)</a:t>
            </a:r>
          </a:p>
          <a:p>
            <a:br>
              <a:rPr lang="en-US" dirty="0"/>
            </a:br>
            <a:endParaRPr lang="en-US" dirty="0"/>
          </a:p>
          <a:p>
            <a:r>
              <a:rPr lang="en-US" b="1" dirty="0"/>
              <a:t>Say</a:t>
            </a:r>
            <a:r>
              <a:rPr lang="en-US" dirty="0"/>
              <a:t>: </a:t>
            </a:r>
          </a:p>
          <a:p>
            <a:pPr marL="171450" indent="-171450">
              <a:buFont typeface="Arial"/>
              <a:buChar char="•"/>
            </a:pPr>
            <a:r>
              <a:rPr lang="en-US" dirty="0"/>
              <a:t>Stigma can lead to </a:t>
            </a:r>
            <a:r>
              <a:rPr lang="en-US" b="1" dirty="0"/>
              <a:t>discrimination</a:t>
            </a:r>
            <a:r>
              <a:rPr lang="en-US" dirty="0"/>
              <a:t> (the </a:t>
            </a:r>
            <a:r>
              <a:rPr lang="en-US" dirty="0">
                <a:hlinkClick r:id="rId3"/>
              </a:rPr>
              <a:t>unjust</a:t>
            </a:r>
            <a:r>
              <a:rPr lang="en-US" dirty="0"/>
              <a:t> or </a:t>
            </a:r>
            <a:r>
              <a:rPr lang="en-US" dirty="0">
                <a:hlinkClick r:id="rId4"/>
              </a:rPr>
              <a:t>prejudicial</a:t>
            </a:r>
            <a:r>
              <a:rPr lang="en-US" dirty="0"/>
              <a:t> treatment of different categories of people), which impacts how people interpret mental health and symptoms of mental illness, and how they view getting help from mental health professionals and participating in treatment. </a:t>
            </a:r>
          </a:p>
          <a:p>
            <a:pPr marL="628650" lvl="1" indent="-171450">
              <a:buFont typeface="Arial"/>
              <a:buChar char="•"/>
            </a:pPr>
            <a:r>
              <a:rPr lang="en-US" dirty="0"/>
              <a:t>For example, by a show of hands, if your caregivers disapproved of mental health services, would you be more or less likely to talk to </a:t>
            </a:r>
            <a:r>
              <a:rPr lang="en-US" dirty="0" err="1"/>
              <a:t>Mr</a:t>
            </a:r>
            <a:r>
              <a:rPr lang="en-US" dirty="0"/>
              <a:t>/Mrs. [enter school-based clinician’s name here]? Why? </a:t>
            </a:r>
          </a:p>
          <a:p>
            <a:pPr marL="628650" lvl="1" indent="-171450">
              <a:buFont typeface="Arial"/>
              <a:buChar char="•"/>
            </a:pPr>
            <a:r>
              <a:rPr lang="en-US" dirty="0"/>
              <a:t>If you came to school and all the students said things like mental health isn’t real, laughed at students that went to see [school-based clinician’s name here], and excluded students who were having mental health difficulties, would you be more or less likely to see [school-based clinician]? Why?</a:t>
            </a:r>
          </a:p>
          <a:p>
            <a:pPr marL="171450" indent="-171450">
              <a:buFont typeface="Arial"/>
              <a:buChar char="•"/>
            </a:pPr>
            <a:r>
              <a:rPr lang="en-US" dirty="0"/>
              <a:t>Stigma can be a powerful influencer so it is important to understand how to identify it and work to reduce it. </a:t>
            </a:r>
          </a:p>
          <a:p>
            <a:pPr marL="171450" indent="-171450">
              <a:buFont typeface="Arial"/>
              <a:buChar char="•"/>
            </a:pPr>
            <a:r>
              <a:rPr lang="en-US" dirty="0"/>
              <a:t>Next, we will go through some myths and facts about mental health so we all have a better understanding. Learning about mental health is one strategy for reducing stigma. </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11</a:t>
            </a:fld>
            <a:endParaRPr lang="en-US"/>
          </a:p>
        </p:txBody>
      </p:sp>
    </p:spTree>
    <p:extLst>
      <p:ext uri="{BB962C8B-B14F-4D97-AF65-F5344CB8AC3E}">
        <p14:creationId xmlns:p14="http://schemas.microsoft.com/office/powerpoint/2010/main" val="374476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a:t>
            </a:r>
          </a:p>
          <a:p>
            <a:pPr marL="285750" indent="-285750">
              <a:buFont typeface="Arial"/>
              <a:buChar char="•"/>
            </a:pPr>
            <a:r>
              <a:rPr lang="en-US"/>
              <a:t>The stigma surrounding mental illness may be decreased by expanding our personal understandings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13</a:t>
            </a:fld>
            <a:endParaRPr lang="en-US"/>
          </a:p>
        </p:txBody>
      </p:sp>
    </p:spTree>
    <p:extLst>
      <p:ext uri="{BB962C8B-B14F-4D97-AF65-F5344CB8AC3E}">
        <p14:creationId xmlns:p14="http://schemas.microsoft.com/office/powerpoint/2010/main" val="104630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33E9-A709-79CF-E0E9-75AD46C0D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9D6640-935D-4E06-E17F-BEADD4040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401A8E-93C9-A9CF-3DAA-6F685416CC5B}"/>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E0EF70EB-FA79-B566-E0D5-6822DEBF1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61C35-7A46-228A-5F73-3153DC1F4DF7}"/>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191432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C806-3BD3-7DAB-D247-7E9DF13A1B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9AEF9D-C3D6-DE9E-EB9D-515A6B569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CD224-3A3F-E0B9-02D0-86CE188FBA24}"/>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8110316E-6E5F-35C2-0F77-B52212227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12839-B74E-64CE-8D2A-AF74AB6351E9}"/>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137343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B9F64-6846-2707-8DBB-F44503483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5194A4-362C-B2BE-2A19-4E84E213E5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F5C2B-3EA0-17CD-677F-A37B9C361EA8}"/>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B20D3E5E-8738-A7B1-EFDF-D040DB1C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BDBCA-B477-D582-D812-79F29AA730A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48984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F679-7B47-DE4C-1FE9-BB94A48C375C}"/>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41A63D6-7A27-B8FB-37C2-57915772C461}"/>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4878B5-7EFE-92C4-2FB4-584E941BB906}"/>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C5470C3D-0EB2-9706-CB03-6D087C068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EA7F5-1106-1B97-0D40-D7C2F63455B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66316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641C-3160-0833-899D-7E890091E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3F8476-8B49-5BFA-C233-8B8E045D15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CAA45-CD0A-212B-2789-B9CABACBC8B3}"/>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B4AC0081-438A-F2C0-9C89-68F239AA7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B5BF4-55EE-8E36-BB30-2062ABB1ECE5}"/>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75654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872F-0963-E196-0907-7CB2815C2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8050C-F62E-8E83-BC0C-DF9B6FCAF1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6CF582-8CF6-1E30-CC23-6569BB96C8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18622-157C-5D9B-481F-D6A4AF2B24BA}"/>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6" name="Footer Placeholder 5">
            <a:extLst>
              <a:ext uri="{FF2B5EF4-FFF2-40B4-BE49-F238E27FC236}">
                <a16:creationId xmlns:a16="http://schemas.microsoft.com/office/drawing/2014/main" id="{AEDB6AAC-AD6F-1D42-3F64-8C383E9D5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CCD1F-8C6A-4355-F9CE-7106B9E9CE1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08650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D6D-FA6D-7E1F-398D-7E558709A4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050C1-1027-FA3F-AADC-9220DD990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BDC66-A975-7161-0635-05903DD11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D90CF-6A9C-A38A-4C20-C615D62AE0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E88A33-9486-E1EA-8A21-7B72EB1A9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821E3D-99D2-0DBB-7A43-C4E8C0F934C7}"/>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8" name="Footer Placeholder 7">
            <a:extLst>
              <a:ext uri="{FF2B5EF4-FFF2-40B4-BE49-F238E27FC236}">
                <a16:creationId xmlns:a16="http://schemas.microsoft.com/office/drawing/2014/main" id="{07CB331C-A9E5-0E4D-16A0-7951412B2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D20EAD-9AB5-2828-4389-AFA686D97973}"/>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10522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D4E1-C366-0FBD-6DEB-864448974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4D8FA8-317B-24A2-1C29-732E259FA7AE}"/>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4" name="Footer Placeholder 3">
            <a:extLst>
              <a:ext uri="{FF2B5EF4-FFF2-40B4-BE49-F238E27FC236}">
                <a16:creationId xmlns:a16="http://schemas.microsoft.com/office/drawing/2014/main" id="{F580F2A2-5A84-C0C3-EE7A-390367F1A8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89425A-98BD-980F-FB6E-99816944845C}"/>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51249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75E8D-3FC2-2688-221F-AACC46B49761}"/>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3" name="Footer Placeholder 2">
            <a:extLst>
              <a:ext uri="{FF2B5EF4-FFF2-40B4-BE49-F238E27FC236}">
                <a16:creationId xmlns:a16="http://schemas.microsoft.com/office/drawing/2014/main" id="{98BF7619-E2E6-E14F-AD9F-928095E477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C41F6D-32A3-9B38-D714-ACFBC20B1D87}"/>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39781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9ABE-8D90-8160-F194-CF582886B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8D519C-E42F-D48E-155F-31DAB261C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B6E3A-1D57-2A60-006B-D9FBF82EF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859B6-DC5D-8560-B542-25B403E793B1}"/>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6" name="Footer Placeholder 5">
            <a:extLst>
              <a:ext uri="{FF2B5EF4-FFF2-40B4-BE49-F238E27FC236}">
                <a16:creationId xmlns:a16="http://schemas.microsoft.com/office/drawing/2014/main" id="{277FBBEA-8D75-633E-FC56-88E451018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90FF0-279D-E8BA-E4A8-C2E1EC4E3B08}"/>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69189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CBF2-7C4A-9F63-6EAF-495B01C3D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F10D8A-11C3-73AD-AEF3-DC193972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F18AB3-B045-FE34-2132-EDA6148BC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0D37F-3534-61B0-782E-1388C5CF1A70}"/>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6" name="Footer Placeholder 5">
            <a:extLst>
              <a:ext uri="{FF2B5EF4-FFF2-40B4-BE49-F238E27FC236}">
                <a16:creationId xmlns:a16="http://schemas.microsoft.com/office/drawing/2014/main" id="{847FB9B8-C38F-EC25-967C-F88F557A1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6B0FD-47F2-F6B3-C952-D3A84840A78D}"/>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05851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F19BF-E7FB-7C4A-018D-43B71C71E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9085E4-AFBF-C9B0-659C-092B9A046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E5BDA8-B654-B4EF-0266-34F3F4E82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Calibri" panose="020F0502020204030204" pitchFamily="34" charset="0"/>
              </a:defRPr>
            </a:lvl1pPr>
          </a:lstStyle>
          <a:p>
            <a:fld id="{36E7CB6B-F1DD-4642-8388-622CB807932E}" type="datetimeFigureOut">
              <a:rPr lang="en-US" smtClean="0"/>
              <a:pPr/>
              <a:t>8/12/2024</a:t>
            </a:fld>
            <a:endParaRPr lang="en-US" dirty="0"/>
          </a:p>
        </p:txBody>
      </p:sp>
      <p:sp>
        <p:nvSpPr>
          <p:cNvPr id="5" name="Footer Placeholder 4">
            <a:extLst>
              <a:ext uri="{FF2B5EF4-FFF2-40B4-BE49-F238E27FC236}">
                <a16:creationId xmlns:a16="http://schemas.microsoft.com/office/drawing/2014/main" id="{76E12791-C403-C783-FFC7-C5A5256BD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24F25C2-E77D-9E3F-FC4E-4185CAD3E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Calibri" panose="020F0502020204030204" pitchFamily="34" charset="0"/>
              </a:defRPr>
            </a:lvl1pPr>
          </a:lstStyle>
          <a:p>
            <a:fld id="{01923B1A-20AE-A046-8F2E-8C63C6F6E0B7}" type="slidenum">
              <a:rPr lang="en-US" smtClean="0"/>
              <a:pPr/>
              <a:t>‹#›</a:t>
            </a:fld>
            <a:endParaRPr lang="en-US" dirty="0"/>
          </a:p>
        </p:txBody>
      </p:sp>
    </p:spTree>
    <p:extLst>
      <p:ext uri="{BB962C8B-B14F-4D97-AF65-F5344CB8AC3E}">
        <p14:creationId xmlns:p14="http://schemas.microsoft.com/office/powerpoint/2010/main" val="178688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go.discovery.com/tv-shows/mythbuster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C62094-2A94-E5BE-D78F-9848806C2B7D}"/>
              </a:ext>
            </a:extLst>
          </p:cNvPr>
          <p:cNvSpPr txBox="1"/>
          <p:nvPr/>
        </p:nvSpPr>
        <p:spPr>
          <a:xfrm>
            <a:off x="0" y="2036725"/>
            <a:ext cx="12192000" cy="1015663"/>
          </a:xfrm>
          <a:prstGeom prst="rect">
            <a:avLst/>
          </a:prstGeom>
          <a:solidFill>
            <a:srgbClr val="13AEE1"/>
          </a:solid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The Guide</a:t>
            </a:r>
          </a:p>
        </p:txBody>
      </p:sp>
      <p:sp>
        <p:nvSpPr>
          <p:cNvPr id="5" name="TextBox 4">
            <a:extLst>
              <a:ext uri="{FF2B5EF4-FFF2-40B4-BE49-F238E27FC236}">
                <a16:creationId xmlns:a16="http://schemas.microsoft.com/office/drawing/2014/main" id="{B96A6FAB-B616-EEDC-E6F1-F268DBB6DF9F}"/>
              </a:ext>
            </a:extLst>
          </p:cNvPr>
          <p:cNvSpPr txBox="1"/>
          <p:nvPr/>
        </p:nvSpPr>
        <p:spPr>
          <a:xfrm>
            <a:off x="0" y="3304140"/>
            <a:ext cx="12192000" cy="1200329"/>
          </a:xfrm>
          <a:prstGeom prst="rect">
            <a:avLst/>
          </a:prstGeom>
          <a:solidFill>
            <a:srgbClr val="78C143"/>
          </a:solid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Understanding Mental Health </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and Mental Illness</a:t>
            </a:r>
          </a:p>
        </p:txBody>
      </p:sp>
    </p:spTree>
    <p:extLst>
      <p:ext uri="{BB962C8B-B14F-4D97-AF65-F5344CB8AC3E}">
        <p14:creationId xmlns:p14="http://schemas.microsoft.com/office/powerpoint/2010/main" val="170376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1: Defining Stigma</a:t>
            </a:r>
            <a:endParaRPr sz="3600" dirty="0">
              <a:solidFill>
                <a:schemeClr val="bg1"/>
              </a:solidFill>
              <a:latin typeface="Calibri" panose="020F0502020204030204" pitchFamily="34" charset="0"/>
            </a:endParaRPr>
          </a:p>
        </p:txBody>
      </p:sp>
      <p:sp>
        <p:nvSpPr>
          <p:cNvPr id="9" name="Google Shape;235;g2e18b0c353e_0_12">
            <a:extLst>
              <a:ext uri="{FF2B5EF4-FFF2-40B4-BE49-F238E27FC236}">
                <a16:creationId xmlns:a16="http://schemas.microsoft.com/office/drawing/2014/main" id="{8D5EA14B-5893-88D6-C8EA-D603C58D26A4}"/>
              </a:ext>
            </a:extLst>
          </p:cNvPr>
          <p:cNvSpPr/>
          <p:nvPr/>
        </p:nvSpPr>
        <p:spPr>
          <a:xfrm>
            <a:off x="2994200" y="1910100"/>
            <a:ext cx="6374700" cy="4351800"/>
          </a:xfrm>
          <a:prstGeom prst="roundRect">
            <a:avLst>
              <a:gd name="adj" fmla="val 16667"/>
            </a:avLst>
          </a:prstGeom>
          <a:solidFill>
            <a:srgbClr val="22ACE2"/>
          </a:solidFill>
          <a:ln w="9525" cap="flat" cmpd="sng">
            <a:solidFill>
              <a:srgbClr val="22AC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solidFill>
                  <a:schemeClr val="bg1"/>
                </a:solidFill>
                <a:latin typeface="Calibri" panose="020F0502020204030204" pitchFamily="34" charset="0"/>
                <a:cs typeface="Calibri" panose="020F0502020204030204" pitchFamily="34" charset="0"/>
              </a:rPr>
              <a:t>Why might there be</a:t>
            </a:r>
            <a:br>
              <a:rPr lang="en-US" sz="4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stigma associated with mental illness?</a:t>
            </a:r>
            <a:endParaRPr sz="4000" dirty="0">
              <a:solidFill>
                <a:schemeClr val="bg1"/>
              </a:solidFill>
              <a:latin typeface="Calibri" panose="020F0502020204030204" pitchFamily="34" charset="0"/>
              <a:cs typeface="Calibri" panose="020F0502020204030204" pitchFamily="34" charset="0"/>
            </a:endParaRPr>
          </a:p>
        </p:txBody>
      </p:sp>
      <p:pic>
        <p:nvPicPr>
          <p:cNvPr id="2" name="Google Shape;247;g2e1be4a3bfb_0_31">
            <a:extLst>
              <a:ext uri="{FF2B5EF4-FFF2-40B4-BE49-F238E27FC236}">
                <a16:creationId xmlns:a16="http://schemas.microsoft.com/office/drawing/2014/main" id="{E3DA7363-7553-3802-9AEC-1C1071B6EE8F}"/>
              </a:ext>
            </a:extLst>
          </p:cNvPr>
          <p:cNvPicPr preferRelativeResize="0"/>
          <p:nvPr/>
        </p:nvPicPr>
        <p:blipFill>
          <a:blip r:embed="rId4">
            <a:alphaModFix amt="70000"/>
          </a:blip>
          <a:stretch>
            <a:fillRect/>
          </a:stretch>
        </p:blipFill>
        <p:spPr>
          <a:xfrm>
            <a:off x="407704" y="3299916"/>
            <a:ext cx="2415396" cy="2379568"/>
          </a:xfrm>
          <a:prstGeom prst="rect">
            <a:avLst/>
          </a:prstGeom>
          <a:noFill/>
          <a:ln>
            <a:noFill/>
          </a:ln>
        </p:spPr>
      </p:pic>
    </p:spTree>
    <p:extLst>
      <p:ext uri="{BB962C8B-B14F-4D97-AF65-F5344CB8AC3E}">
        <p14:creationId xmlns:p14="http://schemas.microsoft.com/office/powerpoint/2010/main" val="232351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Stigma and Discrimination</a:t>
            </a:r>
            <a:endParaRPr sz="3600" dirty="0">
              <a:solidFill>
                <a:schemeClr val="bg1"/>
              </a:solidFill>
              <a:latin typeface="Calibri" panose="020F0502020204030204" pitchFamily="34" charset="0"/>
            </a:endParaRPr>
          </a:p>
        </p:txBody>
      </p:sp>
      <p:pic>
        <p:nvPicPr>
          <p:cNvPr id="3" name="Google Shape;254;g2e1be4a3bfb_0_7">
            <a:extLst>
              <a:ext uri="{FF2B5EF4-FFF2-40B4-BE49-F238E27FC236}">
                <a16:creationId xmlns:a16="http://schemas.microsoft.com/office/drawing/2014/main" id="{8F579134-7825-DF72-9CC4-F244B705E1CB}"/>
              </a:ext>
            </a:extLst>
          </p:cNvPr>
          <p:cNvPicPr preferRelativeResize="0"/>
          <p:nvPr/>
        </p:nvPicPr>
        <p:blipFill rotWithShape="1">
          <a:blip r:embed="rId4">
            <a:alphaModFix amt="70000"/>
          </a:blip>
          <a:srcRect l="3069" t="3842" r="6120" b="4447"/>
          <a:stretch/>
        </p:blipFill>
        <p:spPr>
          <a:xfrm>
            <a:off x="9224420" y="3198917"/>
            <a:ext cx="2570350" cy="2570350"/>
          </a:xfrm>
          <a:prstGeom prst="rect">
            <a:avLst/>
          </a:prstGeom>
          <a:noFill/>
          <a:ln>
            <a:noFill/>
          </a:ln>
        </p:spPr>
      </p:pic>
      <p:sp>
        <p:nvSpPr>
          <p:cNvPr id="5" name="Google Shape;255;g2e1be4a3bfb_0_7">
            <a:extLst>
              <a:ext uri="{FF2B5EF4-FFF2-40B4-BE49-F238E27FC236}">
                <a16:creationId xmlns:a16="http://schemas.microsoft.com/office/drawing/2014/main" id="{A38225C9-5697-AA94-D23A-892E38807167}"/>
              </a:ext>
            </a:extLst>
          </p:cNvPr>
          <p:cNvSpPr txBox="1"/>
          <p:nvPr/>
        </p:nvSpPr>
        <p:spPr>
          <a:xfrm>
            <a:off x="541624" y="1772246"/>
            <a:ext cx="9585787" cy="44496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0"/>
              </a:spcBef>
              <a:spcAft>
                <a:spcPts val="1800"/>
              </a:spcAft>
              <a:buSzPts val="2600"/>
              <a:buFont typeface="Calibri"/>
              <a:buChar char="●"/>
            </a:pPr>
            <a:r>
              <a:rPr lang="en-US" sz="3200" dirty="0">
                <a:latin typeface="Calibri"/>
                <a:ea typeface="Calibri"/>
                <a:cs typeface="Calibri"/>
                <a:sym typeface="Calibri"/>
              </a:rPr>
              <a:t>What is discrimination?</a:t>
            </a:r>
          </a:p>
          <a:p>
            <a:pPr marL="457200" lvl="0" indent="-393700" algn="l" rtl="0">
              <a:lnSpc>
                <a:spcPct val="115000"/>
              </a:lnSpc>
              <a:spcBef>
                <a:spcPts val="0"/>
              </a:spcBef>
              <a:spcAft>
                <a:spcPts val="1800"/>
              </a:spcAft>
              <a:buSzPts val="2600"/>
              <a:buFont typeface="Calibri"/>
              <a:buChar char="●"/>
            </a:pPr>
            <a:r>
              <a:rPr lang="en-US" sz="3200" dirty="0">
                <a:latin typeface="Calibri"/>
                <a:ea typeface="Calibri"/>
                <a:cs typeface="Calibri"/>
                <a:sym typeface="Calibri"/>
              </a:rPr>
              <a:t>What is the relationship between stigma and discrimination?</a:t>
            </a:r>
          </a:p>
          <a:p>
            <a:pPr marL="457200" lvl="0" indent="-393700" algn="l" rtl="0">
              <a:lnSpc>
                <a:spcPct val="115000"/>
              </a:lnSpc>
              <a:spcBef>
                <a:spcPts val="0"/>
              </a:spcBef>
              <a:spcAft>
                <a:spcPts val="1800"/>
              </a:spcAft>
              <a:buSzPts val="2600"/>
              <a:buFont typeface="Calibri"/>
              <a:buChar char="●"/>
            </a:pPr>
            <a:r>
              <a:rPr lang="en-US" sz="3200" dirty="0">
                <a:latin typeface="Calibri"/>
                <a:ea typeface="Calibri"/>
                <a:cs typeface="Calibri"/>
                <a:sym typeface="Calibri"/>
              </a:rPr>
              <a:t>What is the impact of this behavior?</a:t>
            </a:r>
          </a:p>
          <a:p>
            <a:pPr marL="457200" lvl="0" indent="-393700" algn="l" rtl="0">
              <a:lnSpc>
                <a:spcPct val="115000"/>
              </a:lnSpc>
              <a:spcBef>
                <a:spcPts val="0"/>
              </a:spcBef>
              <a:spcAft>
                <a:spcPts val="1800"/>
              </a:spcAft>
              <a:buSzPts val="2600"/>
              <a:buFont typeface="Calibri"/>
              <a:buChar char="●"/>
            </a:pPr>
            <a:r>
              <a:rPr lang="en-US" sz="3200" dirty="0">
                <a:latin typeface="Calibri"/>
                <a:ea typeface="Calibri"/>
                <a:cs typeface="Calibri"/>
                <a:sym typeface="Calibri"/>
              </a:rPr>
              <a:t>How is discrimination related to mental illness?</a:t>
            </a:r>
            <a:endParaRPr sz="3200" dirty="0">
              <a:latin typeface="Calibri"/>
              <a:ea typeface="Calibri"/>
              <a:cs typeface="Calibri"/>
              <a:sym typeface="Calibri"/>
            </a:endParaRPr>
          </a:p>
        </p:txBody>
      </p:sp>
    </p:spTree>
    <p:extLst>
      <p:ext uri="{BB962C8B-B14F-4D97-AF65-F5344CB8AC3E}">
        <p14:creationId xmlns:p14="http://schemas.microsoft.com/office/powerpoint/2010/main" val="8449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1136092"/>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2: Myths and Realities </a:t>
            </a:r>
          </a:p>
          <a:p>
            <a:pPr marL="0" lvl="0" indent="0" algn="ctr" rtl="0">
              <a:spcBef>
                <a:spcPts val="0"/>
              </a:spcBef>
              <a:spcAft>
                <a:spcPts val="0"/>
              </a:spcAft>
              <a:buNone/>
            </a:pPr>
            <a:r>
              <a:rPr lang="en-US" sz="3600" dirty="0">
                <a:solidFill>
                  <a:schemeClr val="bg1"/>
                </a:solidFill>
                <a:latin typeface="Calibri" panose="020F0502020204030204" pitchFamily="34" charset="0"/>
              </a:rPr>
              <a:t>of Mental Illness</a:t>
            </a:r>
            <a:endParaRPr sz="3600" dirty="0">
              <a:solidFill>
                <a:schemeClr val="bg1"/>
              </a:solidFill>
              <a:latin typeface="Calibri" panose="020F0502020204030204" pitchFamily="34" charset="0"/>
            </a:endParaRPr>
          </a:p>
        </p:txBody>
      </p:sp>
      <p:pic>
        <p:nvPicPr>
          <p:cNvPr id="7" name="Google Shape;262;g2ef8ee11149_1_21">
            <a:extLst>
              <a:ext uri="{FF2B5EF4-FFF2-40B4-BE49-F238E27FC236}">
                <a16:creationId xmlns:a16="http://schemas.microsoft.com/office/drawing/2014/main" id="{DFAEA038-B6BE-D10E-ECCC-9704E7B04D36}"/>
              </a:ext>
            </a:extLst>
          </p:cNvPr>
          <p:cNvPicPr preferRelativeResize="0"/>
          <p:nvPr/>
        </p:nvPicPr>
        <p:blipFill>
          <a:blip r:embed="rId3">
            <a:alphaModFix/>
          </a:blip>
          <a:stretch>
            <a:fillRect/>
          </a:stretch>
        </p:blipFill>
        <p:spPr>
          <a:xfrm>
            <a:off x="3409625" y="2386714"/>
            <a:ext cx="3498400" cy="3498400"/>
          </a:xfrm>
          <a:prstGeom prst="rect">
            <a:avLst/>
          </a:prstGeom>
          <a:noFill/>
          <a:ln>
            <a:noFill/>
          </a:ln>
        </p:spPr>
      </p:pic>
      <p:pic>
        <p:nvPicPr>
          <p:cNvPr id="8" name="Google Shape;263;g2ef8ee11149_1_21">
            <a:extLst>
              <a:ext uri="{FF2B5EF4-FFF2-40B4-BE49-F238E27FC236}">
                <a16:creationId xmlns:a16="http://schemas.microsoft.com/office/drawing/2014/main" id="{7B370A6F-ADEA-8E5A-7823-B5480C32A1EA}"/>
              </a:ext>
            </a:extLst>
          </p:cNvPr>
          <p:cNvPicPr preferRelativeResize="0"/>
          <p:nvPr/>
        </p:nvPicPr>
        <p:blipFill>
          <a:blip r:embed="rId4">
            <a:alphaModFix/>
          </a:blip>
          <a:stretch>
            <a:fillRect/>
          </a:stretch>
        </p:blipFill>
        <p:spPr>
          <a:xfrm flipH="1">
            <a:off x="7444425" y="2487864"/>
            <a:ext cx="2932025" cy="3296100"/>
          </a:xfrm>
          <a:prstGeom prst="rect">
            <a:avLst/>
          </a:prstGeom>
          <a:noFill/>
          <a:ln>
            <a:noFill/>
          </a:ln>
        </p:spPr>
      </p:pic>
    </p:spTree>
    <p:extLst>
      <p:ext uri="{BB962C8B-B14F-4D97-AF65-F5344CB8AC3E}">
        <p14:creationId xmlns:p14="http://schemas.microsoft.com/office/powerpoint/2010/main" val="129227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1136092"/>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2: Myths and Realities </a:t>
            </a:r>
          </a:p>
          <a:p>
            <a:pPr marL="0" lvl="0" indent="0" algn="ctr" rtl="0">
              <a:spcBef>
                <a:spcPts val="0"/>
              </a:spcBef>
              <a:spcAft>
                <a:spcPts val="0"/>
              </a:spcAft>
              <a:buNone/>
            </a:pPr>
            <a:r>
              <a:rPr lang="en-US" sz="3600" dirty="0">
                <a:solidFill>
                  <a:schemeClr val="bg1"/>
                </a:solidFill>
                <a:latin typeface="Calibri" panose="020F0502020204030204" pitchFamily="34" charset="0"/>
              </a:rPr>
              <a:t>of Mental Illness</a:t>
            </a:r>
            <a:endParaRPr sz="3600" dirty="0">
              <a:solidFill>
                <a:schemeClr val="bg1"/>
              </a:solidFill>
              <a:latin typeface="Calibri" panose="020F0502020204030204" pitchFamily="34" charset="0"/>
            </a:endParaRPr>
          </a:p>
        </p:txBody>
      </p:sp>
      <p:sp>
        <p:nvSpPr>
          <p:cNvPr id="2" name="Google Shape;270;g2e2b54668df_0_0">
            <a:extLst>
              <a:ext uri="{FF2B5EF4-FFF2-40B4-BE49-F238E27FC236}">
                <a16:creationId xmlns:a16="http://schemas.microsoft.com/office/drawing/2014/main" id="{CB6CCC3C-3781-C488-C822-E478D465BBF4}"/>
              </a:ext>
            </a:extLst>
          </p:cNvPr>
          <p:cNvSpPr txBox="1">
            <a:spLocks/>
          </p:cNvSpPr>
          <p:nvPr/>
        </p:nvSpPr>
        <p:spPr>
          <a:xfrm>
            <a:off x="2103900" y="2363638"/>
            <a:ext cx="7984200" cy="385820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indent="0">
              <a:lnSpc>
                <a:spcPct val="100000"/>
              </a:lnSpc>
              <a:spcBef>
                <a:spcPts val="0"/>
              </a:spcBef>
              <a:spcAft>
                <a:spcPts val="1800"/>
              </a:spcAft>
              <a:buClr>
                <a:schemeClr val="dk1"/>
              </a:buClr>
              <a:buSzPts val="3000"/>
              <a:buNone/>
            </a:pPr>
            <a:r>
              <a:rPr lang="en-US" sz="3000" dirty="0">
                <a:solidFill>
                  <a:schemeClr val="dk1"/>
                </a:solidFill>
                <a:latin typeface="Calibri"/>
                <a:ea typeface="Calibri"/>
                <a:cs typeface="Calibri"/>
                <a:sym typeface="Calibri"/>
              </a:rPr>
              <a:t>The following slides will:</a:t>
            </a:r>
          </a:p>
          <a:p>
            <a:pPr marL="952500" lvl="1" indent="-457200">
              <a:lnSpc>
                <a:spcPct val="100000"/>
              </a:lnSpc>
              <a:spcBef>
                <a:spcPts val="0"/>
              </a:spcBef>
              <a:spcAft>
                <a:spcPts val="1800"/>
              </a:spcAft>
              <a:buClr>
                <a:schemeClr val="dk1"/>
              </a:buClr>
              <a:buSzPts val="3000"/>
            </a:pPr>
            <a:r>
              <a:rPr lang="en-US" sz="3000" dirty="0">
                <a:solidFill>
                  <a:schemeClr val="dk1"/>
                </a:solidFill>
                <a:latin typeface="Calibri"/>
                <a:ea typeface="Calibri"/>
                <a:cs typeface="Calibri"/>
                <a:sym typeface="Calibri"/>
              </a:rPr>
              <a:t>Explore </a:t>
            </a:r>
            <a:r>
              <a:rPr lang="en-US" sz="3000" b="1" dirty="0">
                <a:solidFill>
                  <a:schemeClr val="dk1"/>
                </a:solidFill>
                <a:latin typeface="Calibri"/>
                <a:ea typeface="Calibri"/>
                <a:cs typeface="Calibri"/>
                <a:sym typeface="Calibri"/>
              </a:rPr>
              <a:t>different types of stigma</a:t>
            </a:r>
            <a:r>
              <a:rPr lang="en-US" sz="3000" dirty="0">
                <a:solidFill>
                  <a:schemeClr val="dk1"/>
                </a:solidFill>
                <a:latin typeface="Calibri"/>
                <a:ea typeface="Calibri"/>
                <a:cs typeface="Calibri"/>
                <a:sym typeface="Calibri"/>
              </a:rPr>
              <a:t> and debunk related myths </a:t>
            </a:r>
          </a:p>
          <a:p>
            <a:pPr marL="952500" lvl="1" indent="-457200">
              <a:lnSpc>
                <a:spcPct val="100000"/>
              </a:lnSpc>
              <a:spcBef>
                <a:spcPts val="0"/>
              </a:spcBef>
              <a:spcAft>
                <a:spcPts val="1800"/>
              </a:spcAft>
              <a:buClr>
                <a:schemeClr val="dk1"/>
              </a:buClr>
              <a:buSzPts val="3000"/>
            </a:pPr>
            <a:r>
              <a:rPr lang="en-US" sz="3000" dirty="0">
                <a:solidFill>
                  <a:schemeClr val="dk1"/>
                </a:solidFill>
                <a:latin typeface="Calibri"/>
                <a:ea typeface="Calibri"/>
                <a:cs typeface="Calibri"/>
                <a:sym typeface="Calibri"/>
              </a:rPr>
              <a:t>Show how </a:t>
            </a:r>
            <a:r>
              <a:rPr lang="en-US" sz="3000" b="1" dirty="0">
                <a:solidFill>
                  <a:schemeClr val="dk1"/>
                </a:solidFill>
                <a:latin typeface="Calibri"/>
                <a:ea typeface="Calibri"/>
                <a:cs typeface="Calibri"/>
                <a:sym typeface="Calibri"/>
              </a:rPr>
              <a:t>increasing</a:t>
            </a:r>
            <a:r>
              <a:rPr lang="en-US" sz="3000" dirty="0">
                <a:solidFill>
                  <a:schemeClr val="dk1"/>
                </a:solidFill>
                <a:latin typeface="Calibri"/>
                <a:ea typeface="Calibri"/>
                <a:cs typeface="Calibri"/>
                <a:sym typeface="Calibri"/>
              </a:rPr>
              <a:t> </a:t>
            </a:r>
            <a:r>
              <a:rPr lang="en-US" sz="3000" b="1" dirty="0">
                <a:solidFill>
                  <a:schemeClr val="dk1"/>
                </a:solidFill>
                <a:latin typeface="Calibri"/>
                <a:ea typeface="Calibri"/>
                <a:cs typeface="Calibri"/>
                <a:sym typeface="Calibri"/>
              </a:rPr>
              <a:t>our personal understanding can reduce stigma</a:t>
            </a:r>
            <a:r>
              <a:rPr lang="en-US" sz="3000" dirty="0">
                <a:solidFill>
                  <a:schemeClr val="dk1"/>
                </a:solidFill>
                <a:latin typeface="Calibri"/>
                <a:ea typeface="Calibri"/>
                <a:cs typeface="Calibri"/>
                <a:sym typeface="Calibri"/>
              </a:rPr>
              <a:t> surrounding mental health</a:t>
            </a:r>
            <a:endParaRPr lang="en-US" sz="3000" dirty="0"/>
          </a:p>
        </p:txBody>
      </p:sp>
      <p:pic>
        <p:nvPicPr>
          <p:cNvPr id="3" name="Google Shape;271;g2e2b54668df_0_0">
            <a:extLst>
              <a:ext uri="{FF2B5EF4-FFF2-40B4-BE49-F238E27FC236}">
                <a16:creationId xmlns:a16="http://schemas.microsoft.com/office/drawing/2014/main" id="{1E44C336-BF9B-1185-ADB4-3DA0B51354F5}"/>
              </a:ext>
            </a:extLst>
          </p:cNvPr>
          <p:cNvPicPr preferRelativeResize="0"/>
          <p:nvPr/>
        </p:nvPicPr>
        <p:blipFill rotWithShape="1">
          <a:blip r:embed="rId4">
            <a:alphaModFix amt="70000"/>
          </a:blip>
          <a:srcRect l="8983" b="5499"/>
          <a:stretch/>
        </p:blipFill>
        <p:spPr>
          <a:xfrm>
            <a:off x="9147675" y="3111259"/>
            <a:ext cx="2823850" cy="2180450"/>
          </a:xfrm>
          <a:prstGeom prst="rect">
            <a:avLst/>
          </a:prstGeom>
          <a:noFill/>
          <a:ln>
            <a:noFill/>
          </a:ln>
        </p:spPr>
      </p:pic>
      <p:pic>
        <p:nvPicPr>
          <p:cNvPr id="5" name="Google Shape;272;g2e2b54668df_0_0">
            <a:extLst>
              <a:ext uri="{FF2B5EF4-FFF2-40B4-BE49-F238E27FC236}">
                <a16:creationId xmlns:a16="http://schemas.microsoft.com/office/drawing/2014/main" id="{99028311-47EB-F1EE-A4FD-DC66CA015651}"/>
              </a:ext>
            </a:extLst>
          </p:cNvPr>
          <p:cNvPicPr preferRelativeResize="0"/>
          <p:nvPr/>
        </p:nvPicPr>
        <p:blipFill>
          <a:blip r:embed="rId5">
            <a:alphaModFix amt="70000"/>
          </a:blip>
          <a:stretch>
            <a:fillRect/>
          </a:stretch>
        </p:blipFill>
        <p:spPr>
          <a:xfrm>
            <a:off x="57825" y="3111259"/>
            <a:ext cx="2100639" cy="2683537"/>
          </a:xfrm>
          <a:prstGeom prst="rect">
            <a:avLst/>
          </a:prstGeom>
          <a:noFill/>
          <a:ln>
            <a:noFill/>
          </a:ln>
        </p:spPr>
      </p:pic>
    </p:spTree>
    <p:extLst>
      <p:ext uri="{BB962C8B-B14F-4D97-AF65-F5344CB8AC3E}">
        <p14:creationId xmlns:p14="http://schemas.microsoft.com/office/powerpoint/2010/main" val="171416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Myths and Stigma</a:t>
            </a:r>
          </a:p>
        </p:txBody>
      </p:sp>
      <p:sp>
        <p:nvSpPr>
          <p:cNvPr id="6" name="Google Shape;279;g2e1be4a3bfb_0_0">
            <a:extLst>
              <a:ext uri="{FF2B5EF4-FFF2-40B4-BE49-F238E27FC236}">
                <a16:creationId xmlns:a16="http://schemas.microsoft.com/office/drawing/2014/main" id="{DB6EFA90-2228-E2DC-0E00-B7471EE545FD}"/>
              </a:ext>
            </a:extLst>
          </p:cNvPr>
          <p:cNvSpPr txBox="1">
            <a:spLocks/>
          </p:cNvSpPr>
          <p:nvPr/>
        </p:nvSpPr>
        <p:spPr>
          <a:xfrm>
            <a:off x="303326" y="2523550"/>
            <a:ext cx="7997824" cy="34009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469900">
              <a:lnSpc>
                <a:spcPct val="100000"/>
              </a:lnSpc>
              <a:spcBef>
                <a:spcPts val="0"/>
              </a:spcBef>
              <a:spcAft>
                <a:spcPts val="1200"/>
              </a:spcAft>
              <a:buClr>
                <a:schemeClr val="dk1"/>
              </a:buClr>
              <a:buSzPts val="2600"/>
              <a:buFont typeface="Calibri"/>
              <a:buChar char="•"/>
            </a:pPr>
            <a:r>
              <a:rPr lang="en-US" sz="2400" dirty="0">
                <a:solidFill>
                  <a:schemeClr val="dk1"/>
                </a:solidFill>
                <a:latin typeface="Calibri"/>
                <a:ea typeface="Calibri"/>
                <a:cs typeface="Calibri"/>
                <a:sym typeface="Calibri"/>
              </a:rPr>
              <a:t> Myths are stories used to explain what we do not know</a:t>
            </a:r>
          </a:p>
          <a:p>
            <a:pPr marL="609600" indent="-469900">
              <a:lnSpc>
                <a:spcPct val="100000"/>
              </a:lnSpc>
              <a:spcBef>
                <a:spcPts val="0"/>
              </a:spcBef>
              <a:spcAft>
                <a:spcPts val="1200"/>
              </a:spcAft>
              <a:buClr>
                <a:schemeClr val="dk1"/>
              </a:buClr>
              <a:buSzPts val="2600"/>
              <a:buFont typeface="Calibri"/>
              <a:buChar char="•"/>
            </a:pPr>
            <a:r>
              <a:rPr lang="en-US" sz="2400" dirty="0">
                <a:solidFill>
                  <a:schemeClr val="dk1"/>
                </a:solidFill>
                <a:latin typeface="Calibri"/>
                <a:ea typeface="Calibri"/>
                <a:cs typeface="Calibri"/>
                <a:sym typeface="Calibri"/>
              </a:rPr>
              <a:t> </a:t>
            </a:r>
            <a:r>
              <a:rPr lang="en-US" sz="2400" b="1" dirty="0">
                <a:solidFill>
                  <a:schemeClr val="dk1"/>
                </a:solidFill>
                <a:latin typeface="Calibri"/>
                <a:ea typeface="Calibri"/>
                <a:cs typeface="Calibri"/>
                <a:sym typeface="Calibri"/>
              </a:rPr>
              <a:t>Myths contribute strongly to stigma</a:t>
            </a:r>
            <a:r>
              <a:rPr lang="en-US" sz="2400" dirty="0">
                <a:solidFill>
                  <a:schemeClr val="dk1"/>
                </a:solidFill>
                <a:latin typeface="Calibri"/>
                <a:ea typeface="Calibri"/>
                <a:cs typeface="Calibri"/>
                <a:sym typeface="Calibri"/>
              </a:rPr>
              <a:t> against people who have a mental illness</a:t>
            </a:r>
          </a:p>
          <a:p>
            <a:pPr marL="609600" indent="-469900">
              <a:lnSpc>
                <a:spcPct val="100000"/>
              </a:lnSpc>
              <a:spcBef>
                <a:spcPts val="0"/>
              </a:spcBef>
              <a:spcAft>
                <a:spcPts val="1200"/>
              </a:spcAft>
              <a:buClr>
                <a:schemeClr val="dk1"/>
              </a:buClr>
              <a:buSzPts val="2600"/>
              <a:buFont typeface="Calibri"/>
              <a:buChar char="•"/>
            </a:pPr>
            <a:r>
              <a:rPr lang="en-US" sz="2400" dirty="0">
                <a:solidFill>
                  <a:schemeClr val="dk1"/>
                </a:solidFill>
                <a:latin typeface="Calibri"/>
                <a:ea typeface="Calibri"/>
                <a:cs typeface="Calibri"/>
                <a:sym typeface="Calibri"/>
              </a:rPr>
              <a:t> One way to help decrease stigma is to </a:t>
            </a:r>
            <a:r>
              <a:rPr lang="en-US" sz="2400" b="1" dirty="0">
                <a:solidFill>
                  <a:schemeClr val="dk1"/>
                </a:solidFill>
                <a:latin typeface="Calibri"/>
                <a:ea typeface="Calibri"/>
                <a:cs typeface="Calibri"/>
                <a:sym typeface="Calibri"/>
              </a:rPr>
              <a:t>challenge myths with data and with scientific knowledge</a:t>
            </a:r>
          </a:p>
          <a:p>
            <a:pPr marL="609600" indent="-469900">
              <a:lnSpc>
                <a:spcPct val="100000"/>
              </a:lnSpc>
              <a:spcBef>
                <a:spcPts val="0"/>
              </a:spcBef>
              <a:spcAft>
                <a:spcPts val="1200"/>
              </a:spcAft>
              <a:buClr>
                <a:schemeClr val="dk1"/>
              </a:buClr>
              <a:buSzPts val="2600"/>
              <a:buFont typeface="Calibri"/>
              <a:buChar char="•"/>
            </a:pPr>
            <a:r>
              <a:rPr lang="en-US" sz="2400" dirty="0">
                <a:solidFill>
                  <a:schemeClr val="dk1"/>
                </a:solidFill>
                <a:latin typeface="Calibri"/>
                <a:ea typeface="Calibri"/>
                <a:cs typeface="Calibri"/>
                <a:sym typeface="Calibri"/>
              </a:rPr>
              <a:t>The opposite of a </a:t>
            </a:r>
            <a:r>
              <a:rPr lang="en-US" sz="2400" u="sng" dirty="0">
                <a:solidFill>
                  <a:schemeClr val="dk1"/>
                </a:solidFill>
                <a:latin typeface="Calibri"/>
                <a:ea typeface="Calibri"/>
                <a:cs typeface="Calibri"/>
                <a:sym typeface="Calibri"/>
              </a:rPr>
              <a:t>myth</a:t>
            </a:r>
            <a:r>
              <a:rPr lang="en-US" sz="2400" dirty="0">
                <a:solidFill>
                  <a:schemeClr val="dk1"/>
                </a:solidFill>
                <a:latin typeface="Calibri"/>
                <a:ea typeface="Calibri"/>
                <a:cs typeface="Calibri"/>
                <a:sym typeface="Calibri"/>
              </a:rPr>
              <a:t> is </a:t>
            </a:r>
            <a:r>
              <a:rPr lang="en-US" sz="2400" u="sng" dirty="0">
                <a:solidFill>
                  <a:schemeClr val="dk1"/>
                </a:solidFill>
                <a:latin typeface="Calibri"/>
                <a:ea typeface="Calibri"/>
                <a:cs typeface="Calibri"/>
                <a:sym typeface="Calibri"/>
              </a:rPr>
              <a:t>reality</a:t>
            </a:r>
          </a:p>
          <a:p>
            <a:pPr marL="609600" indent="-469900">
              <a:lnSpc>
                <a:spcPct val="100000"/>
              </a:lnSpc>
              <a:spcBef>
                <a:spcPts val="0"/>
              </a:spcBef>
              <a:spcAft>
                <a:spcPts val="1200"/>
              </a:spcAft>
              <a:buClr>
                <a:schemeClr val="dk1"/>
              </a:buClr>
              <a:buSzPts val="2600"/>
              <a:buFont typeface="Calibri"/>
              <a:buChar char="•"/>
            </a:pPr>
            <a:r>
              <a:rPr lang="en-US" sz="2400" dirty="0">
                <a:solidFill>
                  <a:schemeClr val="dk1"/>
                </a:solidFill>
                <a:latin typeface="Calibri"/>
                <a:ea typeface="Calibri"/>
                <a:cs typeface="Calibri"/>
                <a:sym typeface="Calibri"/>
              </a:rPr>
              <a:t> “Myth busting” may help decrease stigma</a:t>
            </a:r>
          </a:p>
        </p:txBody>
      </p:sp>
      <p:pic>
        <p:nvPicPr>
          <p:cNvPr id="7" name="Google Shape;280;g2e1be4a3bfb_0_0">
            <a:extLst>
              <a:ext uri="{FF2B5EF4-FFF2-40B4-BE49-F238E27FC236}">
                <a16:creationId xmlns:a16="http://schemas.microsoft.com/office/drawing/2014/main" id="{CC0E27F9-1106-D15D-A8EA-D4D8CE45ACE7}"/>
              </a:ext>
            </a:extLst>
          </p:cNvPr>
          <p:cNvPicPr preferRelativeResize="0"/>
          <p:nvPr/>
        </p:nvPicPr>
        <p:blipFill rotWithShape="1">
          <a:blip r:embed="rId4">
            <a:alphaModFix amt="70000"/>
          </a:blip>
          <a:srcRect l="6895" t="7535" r="3087"/>
          <a:stretch/>
        </p:blipFill>
        <p:spPr>
          <a:xfrm rot="-5">
            <a:off x="8134055" y="1802709"/>
            <a:ext cx="2835489" cy="2458882"/>
          </a:xfrm>
          <a:prstGeom prst="rect">
            <a:avLst/>
          </a:prstGeom>
          <a:noFill/>
          <a:ln>
            <a:noFill/>
          </a:ln>
        </p:spPr>
      </p:pic>
      <p:pic>
        <p:nvPicPr>
          <p:cNvPr id="8" name="Google Shape;281;g2e1be4a3bfb_0_0">
            <a:extLst>
              <a:ext uri="{FF2B5EF4-FFF2-40B4-BE49-F238E27FC236}">
                <a16:creationId xmlns:a16="http://schemas.microsoft.com/office/drawing/2014/main" id="{5ACEDBBA-FA94-1A3F-5723-69A2680C00F9}"/>
              </a:ext>
            </a:extLst>
          </p:cNvPr>
          <p:cNvPicPr preferRelativeResize="0"/>
          <p:nvPr/>
        </p:nvPicPr>
        <p:blipFill rotWithShape="1">
          <a:blip r:embed="rId5">
            <a:alphaModFix amt="70000"/>
          </a:blip>
          <a:srcRect l="2877" t="5499" r="4879"/>
          <a:stretch/>
        </p:blipFill>
        <p:spPr>
          <a:xfrm rot="-8">
            <a:off x="9933298" y="3985651"/>
            <a:ext cx="1955374" cy="1655396"/>
          </a:xfrm>
          <a:prstGeom prst="rect">
            <a:avLst/>
          </a:prstGeom>
          <a:noFill/>
          <a:ln>
            <a:noFill/>
          </a:ln>
        </p:spPr>
      </p:pic>
      <p:pic>
        <p:nvPicPr>
          <p:cNvPr id="9" name="Google Shape;282;g2e1be4a3bfb_0_0">
            <a:extLst>
              <a:ext uri="{FF2B5EF4-FFF2-40B4-BE49-F238E27FC236}">
                <a16:creationId xmlns:a16="http://schemas.microsoft.com/office/drawing/2014/main" id="{9E6E42E4-5A08-4E86-EC62-272D5379CBC3}"/>
              </a:ext>
            </a:extLst>
          </p:cNvPr>
          <p:cNvPicPr preferRelativeResize="0"/>
          <p:nvPr/>
        </p:nvPicPr>
        <p:blipFill>
          <a:blip r:embed="rId6">
            <a:alphaModFix amt="70000"/>
          </a:blip>
          <a:stretch>
            <a:fillRect/>
          </a:stretch>
        </p:blipFill>
        <p:spPr>
          <a:xfrm>
            <a:off x="8271196" y="4334450"/>
            <a:ext cx="1662100" cy="2523550"/>
          </a:xfrm>
          <a:prstGeom prst="rect">
            <a:avLst/>
          </a:prstGeom>
          <a:noFill/>
          <a:ln>
            <a:noFill/>
          </a:ln>
        </p:spPr>
      </p:pic>
    </p:spTree>
    <p:extLst>
      <p:ext uri="{BB962C8B-B14F-4D97-AF65-F5344CB8AC3E}">
        <p14:creationId xmlns:p14="http://schemas.microsoft.com/office/powerpoint/2010/main" val="183219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Different Types of Mental Health Myths</a:t>
            </a:r>
          </a:p>
        </p:txBody>
      </p:sp>
      <p:pic>
        <p:nvPicPr>
          <p:cNvPr id="2" name="Google Shape;289;g2e2b54668df_0_19">
            <a:extLst>
              <a:ext uri="{FF2B5EF4-FFF2-40B4-BE49-F238E27FC236}">
                <a16:creationId xmlns:a16="http://schemas.microsoft.com/office/drawing/2014/main" id="{6D924D42-7FFB-05CC-19F3-8492BE3498A6}"/>
              </a:ext>
            </a:extLst>
          </p:cNvPr>
          <p:cNvPicPr preferRelativeResize="0"/>
          <p:nvPr/>
        </p:nvPicPr>
        <p:blipFill>
          <a:blip r:embed="rId4">
            <a:alphaModFix amt="70000"/>
          </a:blip>
          <a:stretch>
            <a:fillRect/>
          </a:stretch>
        </p:blipFill>
        <p:spPr>
          <a:xfrm>
            <a:off x="7418717" y="4030107"/>
            <a:ext cx="3253683" cy="2743291"/>
          </a:xfrm>
          <a:prstGeom prst="rect">
            <a:avLst/>
          </a:prstGeom>
          <a:noFill/>
          <a:ln>
            <a:noFill/>
          </a:ln>
        </p:spPr>
      </p:pic>
      <p:sp>
        <p:nvSpPr>
          <p:cNvPr id="3" name="Google Shape;290;g2e2b54668df_0_19">
            <a:extLst>
              <a:ext uri="{FF2B5EF4-FFF2-40B4-BE49-F238E27FC236}">
                <a16:creationId xmlns:a16="http://schemas.microsoft.com/office/drawing/2014/main" id="{F815D7D8-09CC-2465-B638-FED60209941A}"/>
              </a:ext>
            </a:extLst>
          </p:cNvPr>
          <p:cNvSpPr txBox="1">
            <a:spLocks/>
          </p:cNvSpPr>
          <p:nvPr/>
        </p:nvSpPr>
        <p:spPr>
          <a:xfrm>
            <a:off x="576600" y="2607169"/>
            <a:ext cx="11038800" cy="31233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476250">
              <a:lnSpc>
                <a:spcPct val="150000"/>
              </a:lnSpc>
              <a:spcBef>
                <a:spcPts val="0"/>
              </a:spcBef>
              <a:buClr>
                <a:schemeClr val="dk1"/>
              </a:buClr>
              <a:buSzPts val="2700"/>
              <a:buFont typeface="Calibri"/>
              <a:buChar char="•"/>
            </a:pPr>
            <a:r>
              <a:rPr lang="en-US" sz="2700" dirty="0">
                <a:solidFill>
                  <a:schemeClr val="dk1"/>
                </a:solidFill>
                <a:latin typeface="Calibri"/>
                <a:ea typeface="Calibri"/>
                <a:cs typeface="Calibri"/>
                <a:sym typeface="Calibri"/>
              </a:rPr>
              <a:t> Myths about </a:t>
            </a:r>
            <a:r>
              <a:rPr lang="en-US" sz="2700" u="sng" dirty="0">
                <a:solidFill>
                  <a:schemeClr val="dk1"/>
                </a:solidFill>
                <a:latin typeface="Calibri"/>
                <a:ea typeface="Calibri"/>
                <a:cs typeface="Calibri"/>
                <a:sym typeface="Calibri"/>
              </a:rPr>
              <a:t>what causes mental illness</a:t>
            </a:r>
          </a:p>
          <a:p>
            <a:pPr marL="609600" indent="-476250">
              <a:lnSpc>
                <a:spcPct val="150000"/>
              </a:lnSpc>
              <a:spcBef>
                <a:spcPts val="0"/>
              </a:spcBef>
              <a:buClr>
                <a:schemeClr val="dk1"/>
              </a:buClr>
              <a:buSzPts val="2700"/>
              <a:buFont typeface="Calibri"/>
              <a:buChar char="•"/>
            </a:pPr>
            <a:r>
              <a:rPr lang="en-US" sz="2700" dirty="0">
                <a:solidFill>
                  <a:schemeClr val="dk1"/>
                </a:solidFill>
                <a:latin typeface="Calibri"/>
                <a:ea typeface="Calibri"/>
                <a:cs typeface="Calibri"/>
                <a:sym typeface="Calibri"/>
              </a:rPr>
              <a:t> Myths about </a:t>
            </a:r>
            <a:r>
              <a:rPr lang="en-US" sz="2700" u="sng" dirty="0">
                <a:solidFill>
                  <a:schemeClr val="dk1"/>
                </a:solidFill>
                <a:latin typeface="Calibri"/>
                <a:ea typeface="Calibri"/>
                <a:cs typeface="Calibri"/>
                <a:sym typeface="Calibri"/>
              </a:rPr>
              <a:t>what people who have a mental illness are like</a:t>
            </a:r>
          </a:p>
          <a:p>
            <a:pPr marL="609600" indent="-476250">
              <a:lnSpc>
                <a:spcPct val="150000"/>
              </a:lnSpc>
              <a:spcBef>
                <a:spcPts val="0"/>
              </a:spcBef>
              <a:buClr>
                <a:schemeClr val="dk1"/>
              </a:buClr>
              <a:buSzPts val="2700"/>
              <a:buFont typeface="Calibri"/>
              <a:buChar char="•"/>
            </a:pPr>
            <a:r>
              <a:rPr lang="en-US" sz="2700" dirty="0">
                <a:solidFill>
                  <a:schemeClr val="dk1"/>
                </a:solidFill>
                <a:latin typeface="Calibri"/>
                <a:ea typeface="Calibri"/>
                <a:cs typeface="Calibri"/>
                <a:sym typeface="Calibri"/>
              </a:rPr>
              <a:t> Myths about </a:t>
            </a:r>
            <a:r>
              <a:rPr lang="en-US" sz="2700" u="sng" dirty="0">
                <a:solidFill>
                  <a:schemeClr val="dk1"/>
                </a:solidFill>
                <a:latin typeface="Calibri"/>
                <a:ea typeface="Calibri"/>
                <a:cs typeface="Calibri"/>
                <a:sym typeface="Calibri"/>
              </a:rPr>
              <a:t>treatments for mental illnesses</a:t>
            </a:r>
          </a:p>
          <a:p>
            <a:pPr marL="609600" indent="-476250">
              <a:lnSpc>
                <a:spcPct val="150000"/>
              </a:lnSpc>
              <a:spcBef>
                <a:spcPts val="0"/>
              </a:spcBef>
              <a:buClr>
                <a:schemeClr val="dk1"/>
              </a:buClr>
              <a:buSzPts val="2700"/>
              <a:buFont typeface="Calibri"/>
              <a:buChar char="•"/>
            </a:pPr>
            <a:r>
              <a:rPr lang="en-US" sz="2700" dirty="0">
                <a:solidFill>
                  <a:schemeClr val="dk1"/>
                </a:solidFill>
                <a:latin typeface="Calibri"/>
                <a:ea typeface="Calibri"/>
                <a:cs typeface="Calibri"/>
                <a:sym typeface="Calibri"/>
              </a:rPr>
              <a:t> </a:t>
            </a:r>
            <a:r>
              <a:rPr lang="en-US" sz="2700" b="1" dirty="0">
                <a:solidFill>
                  <a:schemeClr val="dk1"/>
                </a:solidFill>
                <a:latin typeface="Calibri"/>
                <a:ea typeface="Calibri"/>
                <a:cs typeface="Calibri"/>
                <a:sym typeface="Calibri"/>
              </a:rPr>
              <a:t>These myths need “Myth Busting”</a:t>
            </a:r>
          </a:p>
          <a:p>
            <a:pPr marL="0" indent="0">
              <a:spcBef>
                <a:spcPts val="1600"/>
              </a:spcBef>
              <a:spcAft>
                <a:spcPts val="1600"/>
              </a:spcAft>
              <a:buClr>
                <a:schemeClr val="dk1"/>
              </a:buClr>
              <a:buSzPts val="2800"/>
              <a:buFont typeface="Arial" panose="020B0604020202020204" pitchFamily="34" charset="0"/>
              <a:buNone/>
            </a:pPr>
            <a:endParaRPr lang="en-US" dirty="0"/>
          </a:p>
        </p:txBody>
      </p:sp>
    </p:spTree>
    <p:extLst>
      <p:ext uri="{BB962C8B-B14F-4D97-AF65-F5344CB8AC3E}">
        <p14:creationId xmlns:p14="http://schemas.microsoft.com/office/powerpoint/2010/main" val="163986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MYTHS about Causes of Mental Illness</a:t>
            </a:r>
          </a:p>
        </p:txBody>
      </p:sp>
      <p:sp>
        <p:nvSpPr>
          <p:cNvPr id="5" name="Google Shape;297;g2e308b69470_0_0">
            <a:extLst>
              <a:ext uri="{FF2B5EF4-FFF2-40B4-BE49-F238E27FC236}">
                <a16:creationId xmlns:a16="http://schemas.microsoft.com/office/drawing/2014/main" id="{4395E6D2-F7D0-0458-792B-0B1CA3F40DB7}"/>
              </a:ext>
            </a:extLst>
          </p:cNvPr>
          <p:cNvSpPr txBox="1">
            <a:spLocks/>
          </p:cNvSpPr>
          <p:nvPr/>
        </p:nvSpPr>
        <p:spPr>
          <a:xfrm>
            <a:off x="3280633" y="1836721"/>
            <a:ext cx="7850038" cy="4385125"/>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spcBef>
                <a:spcPts val="0"/>
              </a:spcBef>
              <a:spcAft>
                <a:spcPts val="1200"/>
              </a:spcAft>
              <a:buClr>
                <a:schemeClr val="dk1"/>
              </a:buClr>
              <a:buSzPts val="2600"/>
              <a:buFont typeface="Calibri"/>
              <a:buChar char="●"/>
            </a:pPr>
            <a:r>
              <a:rPr lang="en-US" dirty="0">
                <a:solidFill>
                  <a:schemeClr val="dk1"/>
                </a:solidFill>
                <a:latin typeface="Calibri"/>
                <a:ea typeface="Calibri"/>
                <a:cs typeface="Calibri"/>
                <a:sym typeface="Calibri"/>
              </a:rPr>
              <a:t>What stories do you hear about the causes of mental illness?</a:t>
            </a:r>
          </a:p>
          <a:p>
            <a:pPr marL="457200" indent="-393700">
              <a:spcBef>
                <a:spcPts val="0"/>
              </a:spcBef>
              <a:spcAft>
                <a:spcPts val="1200"/>
              </a:spcAft>
              <a:buClr>
                <a:schemeClr val="dk1"/>
              </a:buClr>
              <a:buSzPts val="2600"/>
              <a:buFont typeface="Calibri"/>
              <a:buChar char="●"/>
            </a:pPr>
            <a:r>
              <a:rPr lang="en-US" dirty="0">
                <a:solidFill>
                  <a:schemeClr val="dk1"/>
                </a:solidFill>
                <a:latin typeface="Calibri"/>
                <a:ea typeface="Calibri"/>
                <a:cs typeface="Calibri"/>
                <a:sym typeface="Calibri"/>
              </a:rPr>
              <a:t>Consider how these perspectives could perpetuate stigma and violations of human rights.</a:t>
            </a:r>
          </a:p>
          <a:p>
            <a:pPr marL="457200" indent="-393700">
              <a:spcBef>
                <a:spcPts val="0"/>
              </a:spcBef>
              <a:spcAft>
                <a:spcPts val="1200"/>
              </a:spcAft>
              <a:buClr>
                <a:schemeClr val="dk1"/>
              </a:buClr>
              <a:buSzPts val="2600"/>
              <a:buFont typeface="Calibri"/>
              <a:buChar char="●"/>
            </a:pPr>
            <a:r>
              <a:rPr lang="en-US" dirty="0">
                <a:solidFill>
                  <a:schemeClr val="dk1"/>
                </a:solidFill>
                <a:latin typeface="Calibri"/>
                <a:ea typeface="Calibri"/>
                <a:cs typeface="Calibri"/>
                <a:sym typeface="Calibri"/>
              </a:rPr>
              <a:t>Common Myths</a:t>
            </a:r>
          </a:p>
          <a:p>
            <a:pPr marL="914400" lvl="1" indent="-393700">
              <a:spcBef>
                <a:spcPts val="0"/>
              </a:spcBef>
              <a:spcAft>
                <a:spcPts val="1200"/>
              </a:spcAft>
              <a:buClr>
                <a:schemeClr val="dk1"/>
              </a:buClr>
              <a:buSzPts val="2600"/>
              <a:buFont typeface="Calibri"/>
              <a:buChar char="○"/>
            </a:pPr>
            <a:r>
              <a:rPr lang="en-US" sz="2800" dirty="0">
                <a:solidFill>
                  <a:schemeClr val="dk1"/>
                </a:solidFill>
                <a:latin typeface="Calibri"/>
                <a:ea typeface="Calibri"/>
                <a:cs typeface="Calibri"/>
                <a:sym typeface="Calibri"/>
              </a:rPr>
              <a:t>Lazy</a:t>
            </a:r>
          </a:p>
          <a:p>
            <a:pPr marL="914400" lvl="1" indent="-393700">
              <a:spcBef>
                <a:spcPts val="0"/>
              </a:spcBef>
              <a:spcAft>
                <a:spcPts val="1200"/>
              </a:spcAft>
              <a:buClr>
                <a:schemeClr val="dk1"/>
              </a:buClr>
              <a:buSzPts val="2600"/>
              <a:buFont typeface="Calibri"/>
              <a:buChar char="○"/>
            </a:pPr>
            <a:r>
              <a:rPr lang="en-US" sz="2800" dirty="0">
                <a:solidFill>
                  <a:schemeClr val="dk1"/>
                </a:solidFill>
                <a:latin typeface="Calibri"/>
                <a:ea typeface="Calibri"/>
                <a:cs typeface="Calibri"/>
                <a:sym typeface="Calibri"/>
              </a:rPr>
              <a:t>Weak</a:t>
            </a:r>
          </a:p>
          <a:p>
            <a:pPr marL="914400" lvl="1" indent="-393700">
              <a:spcBef>
                <a:spcPts val="0"/>
              </a:spcBef>
              <a:spcAft>
                <a:spcPts val="1200"/>
              </a:spcAft>
              <a:buClr>
                <a:schemeClr val="dk1"/>
              </a:buClr>
              <a:buSzPts val="2600"/>
              <a:buFont typeface="Calibri"/>
              <a:buChar char="○"/>
            </a:pPr>
            <a:r>
              <a:rPr lang="en-US" sz="2800" dirty="0">
                <a:solidFill>
                  <a:schemeClr val="dk1"/>
                </a:solidFill>
                <a:latin typeface="Calibri"/>
                <a:ea typeface="Calibri"/>
                <a:cs typeface="Calibri"/>
                <a:sym typeface="Calibri"/>
              </a:rPr>
              <a:t>No willpower</a:t>
            </a:r>
          </a:p>
          <a:p>
            <a:pPr marL="914400" lvl="1" indent="-393700">
              <a:spcBef>
                <a:spcPts val="0"/>
              </a:spcBef>
              <a:spcAft>
                <a:spcPts val="1200"/>
              </a:spcAft>
              <a:buClr>
                <a:schemeClr val="dk1"/>
              </a:buClr>
              <a:buSzPts val="2600"/>
              <a:buFont typeface="Calibri"/>
              <a:buChar char="○"/>
            </a:pPr>
            <a:r>
              <a:rPr lang="en-US" sz="2800" dirty="0">
                <a:solidFill>
                  <a:schemeClr val="dk1"/>
                </a:solidFill>
                <a:latin typeface="Calibri"/>
                <a:ea typeface="Calibri"/>
                <a:cs typeface="Calibri"/>
                <a:sym typeface="Calibri"/>
              </a:rPr>
              <a:t>A bad day</a:t>
            </a:r>
            <a:endParaRPr lang="en-US" sz="2800" dirty="0"/>
          </a:p>
        </p:txBody>
      </p:sp>
      <p:pic>
        <p:nvPicPr>
          <p:cNvPr id="6" name="Google Shape;298;g2e308b69470_0_0">
            <a:extLst>
              <a:ext uri="{FF2B5EF4-FFF2-40B4-BE49-F238E27FC236}">
                <a16:creationId xmlns:a16="http://schemas.microsoft.com/office/drawing/2014/main" id="{F6BC28F2-6FB6-5C78-7F77-9226993CF05C}"/>
              </a:ext>
            </a:extLst>
          </p:cNvPr>
          <p:cNvPicPr preferRelativeResize="0"/>
          <p:nvPr/>
        </p:nvPicPr>
        <p:blipFill rotWithShape="1">
          <a:blip r:embed="rId4">
            <a:alphaModFix amt="70000"/>
          </a:blip>
          <a:srcRect l="9936" t="4105" r="4993" b="2793"/>
          <a:stretch/>
        </p:blipFill>
        <p:spPr>
          <a:xfrm>
            <a:off x="0" y="3011365"/>
            <a:ext cx="2659000" cy="2926080"/>
          </a:xfrm>
          <a:prstGeom prst="rect">
            <a:avLst/>
          </a:prstGeom>
          <a:noFill/>
          <a:ln>
            <a:noFill/>
          </a:ln>
        </p:spPr>
      </p:pic>
      <p:pic>
        <p:nvPicPr>
          <p:cNvPr id="7" name="Google Shape;299;g2e308b69470_0_0">
            <a:extLst>
              <a:ext uri="{FF2B5EF4-FFF2-40B4-BE49-F238E27FC236}">
                <a16:creationId xmlns:a16="http://schemas.microsoft.com/office/drawing/2014/main" id="{FBB64D04-855E-8AD0-F3AA-7A9650F8E340}"/>
              </a:ext>
            </a:extLst>
          </p:cNvPr>
          <p:cNvPicPr preferRelativeResize="0"/>
          <p:nvPr/>
        </p:nvPicPr>
        <p:blipFill rotWithShape="1">
          <a:blip r:embed="rId5">
            <a:alphaModFix amt="70000"/>
          </a:blip>
          <a:srcRect l="9177" t="1816" r="3248"/>
          <a:stretch/>
        </p:blipFill>
        <p:spPr>
          <a:xfrm>
            <a:off x="8911368" y="3866551"/>
            <a:ext cx="2010209" cy="2924926"/>
          </a:xfrm>
          <a:prstGeom prst="rect">
            <a:avLst/>
          </a:prstGeom>
          <a:noFill/>
          <a:ln>
            <a:noFill/>
          </a:ln>
        </p:spPr>
      </p:pic>
    </p:spTree>
    <p:extLst>
      <p:ext uri="{BB962C8B-B14F-4D97-AF65-F5344CB8AC3E}">
        <p14:creationId xmlns:p14="http://schemas.microsoft.com/office/powerpoint/2010/main" val="138269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REALITIES about Causes of Mental Illness</a:t>
            </a:r>
          </a:p>
        </p:txBody>
      </p:sp>
      <p:pic>
        <p:nvPicPr>
          <p:cNvPr id="3" name="Google Shape;307;g2e308b69470_0_8">
            <a:extLst>
              <a:ext uri="{FF2B5EF4-FFF2-40B4-BE49-F238E27FC236}">
                <a16:creationId xmlns:a16="http://schemas.microsoft.com/office/drawing/2014/main" id="{C611F9DB-6696-90B1-6FF9-E8D6B518D607}"/>
              </a:ext>
            </a:extLst>
          </p:cNvPr>
          <p:cNvPicPr preferRelativeResize="0"/>
          <p:nvPr/>
        </p:nvPicPr>
        <p:blipFill>
          <a:blip r:embed="rId4">
            <a:alphaModFix amt="70000"/>
          </a:blip>
          <a:stretch>
            <a:fillRect/>
          </a:stretch>
        </p:blipFill>
        <p:spPr>
          <a:xfrm>
            <a:off x="1362626" y="4046246"/>
            <a:ext cx="2730534" cy="2181599"/>
          </a:xfrm>
          <a:prstGeom prst="rect">
            <a:avLst/>
          </a:prstGeom>
          <a:noFill/>
          <a:ln>
            <a:noFill/>
          </a:ln>
        </p:spPr>
      </p:pic>
      <p:sp>
        <p:nvSpPr>
          <p:cNvPr id="2" name="Google Shape;306;g2e308b69470_0_8">
            <a:extLst>
              <a:ext uri="{FF2B5EF4-FFF2-40B4-BE49-F238E27FC236}">
                <a16:creationId xmlns:a16="http://schemas.microsoft.com/office/drawing/2014/main" id="{567A3A83-60CB-5785-2D05-6D01F47D240C}"/>
              </a:ext>
            </a:extLst>
          </p:cNvPr>
          <p:cNvSpPr txBox="1"/>
          <p:nvPr/>
        </p:nvSpPr>
        <p:spPr>
          <a:xfrm>
            <a:off x="3361099" y="1870646"/>
            <a:ext cx="8399928" cy="4351200"/>
          </a:xfrm>
          <a:prstGeom prst="rect">
            <a:avLst/>
          </a:prstGeom>
          <a:noFill/>
          <a:ln>
            <a:noFill/>
          </a:ln>
        </p:spPr>
        <p:txBody>
          <a:bodyPr spcFirstLastPara="1" wrap="square" lIns="91425" tIns="45700" rIns="91425" bIns="45700" anchor="t" anchorCtr="0">
            <a:normAutofit/>
          </a:bodyPr>
          <a:lstStyle/>
          <a:p>
            <a:pPr marL="457200" lvl="0" indent="-393700" algn="l" rtl="0">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Mental illnesses can be the result of </a:t>
            </a:r>
            <a:r>
              <a:rPr lang="en-US" sz="2600" b="1" dirty="0">
                <a:solidFill>
                  <a:schemeClr val="dk1"/>
                </a:solidFill>
                <a:latin typeface="Calibri"/>
                <a:ea typeface="Calibri"/>
                <a:cs typeface="Calibri"/>
                <a:sym typeface="Calibri"/>
              </a:rPr>
              <a:t>disturbances in usual brain</a:t>
            </a:r>
            <a:r>
              <a:rPr lang="en-US" sz="2600" dirty="0">
                <a:solidFill>
                  <a:schemeClr val="dk1"/>
                </a:solidFill>
                <a:latin typeface="Calibri"/>
                <a:ea typeface="Calibri"/>
                <a:cs typeface="Calibri"/>
                <a:sym typeface="Calibri"/>
              </a:rPr>
              <a:t> function or </a:t>
            </a:r>
            <a:r>
              <a:rPr lang="en-US" sz="2600" b="1" dirty="0">
                <a:solidFill>
                  <a:schemeClr val="dk1"/>
                </a:solidFill>
                <a:latin typeface="Calibri"/>
                <a:ea typeface="Calibri"/>
                <a:cs typeface="Calibri"/>
                <a:sym typeface="Calibri"/>
              </a:rPr>
              <a:t>genetics</a:t>
            </a:r>
            <a:r>
              <a:rPr lang="en-US" sz="2600" dirty="0">
                <a:solidFill>
                  <a:schemeClr val="dk1"/>
                </a:solidFill>
                <a:latin typeface="Calibri"/>
                <a:ea typeface="Calibri"/>
                <a:cs typeface="Calibri"/>
                <a:sym typeface="Calibri"/>
              </a:rPr>
              <a:t> that lead to difficulties with the control of feelings, thinking and behaviors</a:t>
            </a:r>
            <a:endParaRPr sz="2600" dirty="0">
              <a:solidFill>
                <a:schemeClr val="dk1"/>
              </a:solidFill>
              <a:latin typeface="Calibri"/>
              <a:ea typeface="Calibri"/>
              <a:cs typeface="Calibri"/>
              <a:sym typeface="Calibri"/>
            </a:endParaRPr>
          </a:p>
          <a:p>
            <a:pPr marL="457200" lvl="0" indent="-393700" algn="l" rtl="0">
              <a:spcBef>
                <a:spcPts val="0"/>
              </a:spcBef>
              <a:spcAft>
                <a:spcPts val="1200"/>
              </a:spcAft>
              <a:buClr>
                <a:schemeClr val="dk1"/>
              </a:buClr>
              <a:buSzPts val="2600"/>
              <a:buFont typeface="Calibri"/>
              <a:buChar char="•"/>
            </a:pPr>
            <a:r>
              <a:rPr lang="en-US" sz="2600" b="1" dirty="0">
                <a:solidFill>
                  <a:schemeClr val="dk1"/>
                </a:solidFill>
                <a:latin typeface="Calibri"/>
                <a:ea typeface="Calibri"/>
                <a:cs typeface="Calibri"/>
                <a:sym typeface="Calibri"/>
              </a:rPr>
              <a:t>Difficult life experiences</a:t>
            </a:r>
            <a:r>
              <a:rPr lang="en-US" sz="2600" dirty="0">
                <a:solidFill>
                  <a:schemeClr val="dk1"/>
                </a:solidFill>
                <a:latin typeface="Calibri"/>
                <a:ea typeface="Calibri"/>
                <a:cs typeface="Calibri"/>
                <a:sym typeface="Calibri"/>
              </a:rPr>
              <a:t> can impact our mental health </a:t>
            </a:r>
            <a:endParaRPr sz="2600" dirty="0">
              <a:solidFill>
                <a:schemeClr val="dk1"/>
              </a:solidFill>
              <a:latin typeface="Calibri"/>
              <a:ea typeface="Calibri"/>
              <a:cs typeface="Calibri"/>
              <a:sym typeface="Calibri"/>
            </a:endParaRPr>
          </a:p>
          <a:p>
            <a:pPr marL="457200" lvl="0" indent="-393700" algn="l" rtl="0">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Severe and persistent </a:t>
            </a:r>
            <a:r>
              <a:rPr lang="en-US" sz="2600" b="1" dirty="0">
                <a:solidFill>
                  <a:schemeClr val="dk1"/>
                </a:solidFill>
                <a:latin typeface="Calibri"/>
                <a:ea typeface="Calibri"/>
                <a:cs typeface="Calibri"/>
                <a:sym typeface="Calibri"/>
              </a:rPr>
              <a:t>stress</a:t>
            </a:r>
            <a:r>
              <a:rPr lang="en-US" sz="2600" dirty="0">
                <a:solidFill>
                  <a:schemeClr val="dk1"/>
                </a:solidFill>
                <a:latin typeface="Calibri"/>
                <a:ea typeface="Calibri"/>
                <a:cs typeface="Calibri"/>
                <a:sym typeface="Calibri"/>
              </a:rPr>
              <a:t> is a risk factor for mental illness</a:t>
            </a:r>
            <a:endParaRPr sz="2600" dirty="0">
              <a:solidFill>
                <a:schemeClr val="dk1"/>
              </a:solidFill>
              <a:latin typeface="Calibri"/>
              <a:ea typeface="Calibri"/>
              <a:cs typeface="Calibri"/>
              <a:sym typeface="Calibri"/>
            </a:endParaRPr>
          </a:p>
          <a:p>
            <a:pPr marL="457200" lvl="0" indent="-393700" algn="l" rtl="0">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Mental illnesses are not caused by a “moral failing” or laziness. </a:t>
            </a:r>
            <a:endParaRPr sz="2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2956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MYTHS about People with Mental Illness</a:t>
            </a:r>
          </a:p>
        </p:txBody>
      </p:sp>
      <p:pic>
        <p:nvPicPr>
          <p:cNvPr id="5" name="Google Shape;315;g2e1be4a3bfb_1_18">
            <a:extLst>
              <a:ext uri="{FF2B5EF4-FFF2-40B4-BE49-F238E27FC236}">
                <a16:creationId xmlns:a16="http://schemas.microsoft.com/office/drawing/2014/main" id="{1AE8DB2B-361D-CAE7-4A9D-6055216FC84D}"/>
              </a:ext>
            </a:extLst>
          </p:cNvPr>
          <p:cNvPicPr preferRelativeResize="0"/>
          <p:nvPr/>
        </p:nvPicPr>
        <p:blipFill>
          <a:blip r:embed="rId4">
            <a:alphaModFix amt="70000"/>
          </a:blip>
          <a:stretch>
            <a:fillRect/>
          </a:stretch>
        </p:blipFill>
        <p:spPr>
          <a:xfrm>
            <a:off x="9642657" y="2380889"/>
            <a:ext cx="2549343" cy="2876687"/>
          </a:xfrm>
          <a:prstGeom prst="rect">
            <a:avLst/>
          </a:prstGeom>
          <a:noFill/>
          <a:ln>
            <a:noFill/>
          </a:ln>
        </p:spPr>
      </p:pic>
      <p:sp>
        <p:nvSpPr>
          <p:cNvPr id="6" name="Google Shape;316;g2e1be4a3bfb_1_18">
            <a:extLst>
              <a:ext uri="{FF2B5EF4-FFF2-40B4-BE49-F238E27FC236}">
                <a16:creationId xmlns:a16="http://schemas.microsoft.com/office/drawing/2014/main" id="{A986E266-090A-FBD2-95E6-4F5D633DA50C}"/>
              </a:ext>
            </a:extLst>
          </p:cNvPr>
          <p:cNvSpPr txBox="1">
            <a:spLocks/>
          </p:cNvSpPr>
          <p:nvPr/>
        </p:nvSpPr>
        <p:spPr>
          <a:xfrm>
            <a:off x="355294" y="2012045"/>
            <a:ext cx="10174086" cy="433057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469900">
              <a:lnSpc>
                <a:spcPct val="100000"/>
              </a:lnSpc>
              <a:spcBef>
                <a:spcPts val="0"/>
              </a:spcBef>
              <a:spcAft>
                <a:spcPts val="1200"/>
              </a:spcAft>
              <a:buClr>
                <a:schemeClr val="dk1"/>
              </a:buClr>
              <a:buSzPts val="2600"/>
              <a:buFont typeface="Calibri"/>
              <a:buChar char="•"/>
            </a:pPr>
            <a:r>
              <a:rPr lang="en-US" dirty="0">
                <a:solidFill>
                  <a:schemeClr val="dk1"/>
                </a:solidFill>
                <a:latin typeface="Calibri"/>
                <a:ea typeface="Calibri"/>
                <a:cs typeface="Calibri"/>
                <a:sym typeface="Calibri"/>
              </a:rPr>
              <a:t>What stories do you hear about people with mental illness?</a:t>
            </a:r>
          </a:p>
          <a:p>
            <a:pPr marL="609600" indent="-469900">
              <a:spcBef>
                <a:spcPts val="0"/>
              </a:spcBef>
              <a:buClr>
                <a:schemeClr val="dk1"/>
              </a:buClr>
              <a:buSzPts val="2600"/>
              <a:buFont typeface="Calibri"/>
              <a:buChar char="•"/>
            </a:pPr>
            <a:r>
              <a:rPr lang="en-US" dirty="0">
                <a:solidFill>
                  <a:schemeClr val="dk1"/>
                </a:solidFill>
                <a:latin typeface="Calibri"/>
                <a:ea typeface="Calibri"/>
                <a:cs typeface="Calibri"/>
                <a:sym typeface="Calibri"/>
              </a:rPr>
              <a:t>What are some common myths?</a:t>
            </a:r>
          </a:p>
          <a:p>
            <a:pPr marL="1219200" lvl="1" indent="-469900">
              <a:spcBef>
                <a:spcPts val="0"/>
              </a:spcBef>
              <a:buClr>
                <a:schemeClr val="dk1"/>
              </a:buClr>
              <a:buSzPts val="2600"/>
              <a:buFont typeface="Calibri"/>
              <a:buChar char="•"/>
            </a:pPr>
            <a:r>
              <a:rPr lang="en-US" sz="2800" dirty="0">
                <a:solidFill>
                  <a:schemeClr val="dk1"/>
                </a:solidFill>
                <a:latin typeface="Calibri"/>
                <a:ea typeface="Calibri"/>
                <a:cs typeface="Calibri"/>
                <a:sym typeface="Calibri"/>
              </a:rPr>
              <a:t>Violent </a:t>
            </a:r>
          </a:p>
          <a:p>
            <a:pPr marL="1219200" lvl="1" indent="-469900">
              <a:spcBef>
                <a:spcPts val="0"/>
              </a:spcBef>
              <a:buClr>
                <a:schemeClr val="dk1"/>
              </a:buClr>
              <a:buSzPts val="2600"/>
              <a:buFont typeface="Calibri"/>
              <a:buChar char="•"/>
            </a:pPr>
            <a:r>
              <a:rPr lang="en-US" sz="2800" dirty="0">
                <a:solidFill>
                  <a:schemeClr val="dk1"/>
                </a:solidFill>
                <a:latin typeface="Calibri"/>
                <a:ea typeface="Calibri"/>
                <a:cs typeface="Calibri"/>
                <a:sym typeface="Calibri"/>
              </a:rPr>
              <a:t>Don’t contribute</a:t>
            </a:r>
          </a:p>
          <a:p>
            <a:pPr marL="1219200" lvl="1" indent="-469900">
              <a:spcBef>
                <a:spcPts val="0"/>
              </a:spcBef>
              <a:buClr>
                <a:schemeClr val="dk1"/>
              </a:buClr>
              <a:buSzPts val="2600"/>
              <a:buFont typeface="Calibri"/>
              <a:buChar char="•"/>
            </a:pPr>
            <a:r>
              <a:rPr lang="en-US" sz="2800" dirty="0">
                <a:solidFill>
                  <a:schemeClr val="dk1"/>
                </a:solidFill>
                <a:latin typeface="Calibri"/>
                <a:ea typeface="Calibri"/>
                <a:cs typeface="Calibri"/>
                <a:sym typeface="Calibri"/>
              </a:rPr>
              <a:t>Bad friends</a:t>
            </a:r>
          </a:p>
          <a:p>
            <a:pPr marL="1219200" lvl="1" indent="-469900">
              <a:spcBef>
                <a:spcPts val="0"/>
              </a:spcBef>
              <a:spcAft>
                <a:spcPts val="1200"/>
              </a:spcAft>
              <a:buClr>
                <a:schemeClr val="dk1"/>
              </a:buClr>
              <a:buSzPts val="2600"/>
              <a:buFont typeface="Calibri"/>
              <a:buChar char="•"/>
            </a:pPr>
            <a:r>
              <a:rPr lang="en-US" sz="2800" dirty="0">
                <a:solidFill>
                  <a:schemeClr val="dk1"/>
                </a:solidFill>
                <a:latin typeface="Calibri"/>
                <a:cs typeface="Calibri"/>
                <a:sym typeface="Calibri"/>
              </a:rPr>
              <a:t>Weak</a:t>
            </a:r>
          </a:p>
          <a:p>
            <a:pPr marL="609600" indent="-469900">
              <a:lnSpc>
                <a:spcPct val="100000"/>
              </a:lnSpc>
              <a:spcBef>
                <a:spcPts val="0"/>
              </a:spcBef>
              <a:spcAft>
                <a:spcPts val="1200"/>
              </a:spcAft>
              <a:buClr>
                <a:schemeClr val="dk1"/>
              </a:buClr>
              <a:buSzPts val="2600"/>
              <a:buFont typeface="Calibri"/>
              <a:buChar char="•"/>
            </a:pPr>
            <a:r>
              <a:rPr lang="en-US" dirty="0">
                <a:solidFill>
                  <a:schemeClr val="dk1"/>
                </a:solidFill>
                <a:latin typeface="Calibri"/>
                <a:cs typeface="Calibri"/>
                <a:sym typeface="Calibri"/>
              </a:rPr>
              <a:t>How could dispelling these myths provide hope for people living with mental illness?</a:t>
            </a:r>
          </a:p>
        </p:txBody>
      </p:sp>
    </p:spTree>
    <p:extLst>
      <p:ext uri="{BB962C8B-B14F-4D97-AF65-F5344CB8AC3E}">
        <p14:creationId xmlns:p14="http://schemas.microsoft.com/office/powerpoint/2010/main" val="419131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Google Shape;323;g2e1be4a3bfb_1_34">
            <a:extLst>
              <a:ext uri="{FF2B5EF4-FFF2-40B4-BE49-F238E27FC236}">
                <a16:creationId xmlns:a16="http://schemas.microsoft.com/office/drawing/2014/main" id="{59BC47C5-0685-42A0-C926-FE2D621BFB97}"/>
              </a:ext>
            </a:extLst>
          </p:cNvPr>
          <p:cNvPicPr preferRelativeResize="0"/>
          <p:nvPr/>
        </p:nvPicPr>
        <p:blipFill>
          <a:blip r:embed="rId4">
            <a:alphaModFix amt="70000"/>
          </a:blip>
          <a:stretch>
            <a:fillRect/>
          </a:stretch>
        </p:blipFill>
        <p:spPr>
          <a:xfrm>
            <a:off x="9389514" y="1713443"/>
            <a:ext cx="2668475" cy="2468749"/>
          </a:xfrm>
          <a:prstGeom prst="rect">
            <a:avLst/>
          </a:prstGeom>
          <a:noFill/>
          <a:ln>
            <a:noFill/>
          </a:ln>
        </p:spPr>
      </p:pic>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REALITIES about People with Mental Illness</a:t>
            </a:r>
          </a:p>
        </p:txBody>
      </p:sp>
      <p:sp>
        <p:nvSpPr>
          <p:cNvPr id="2" name="Google Shape;324;g2e1be4a3bfb_1_34">
            <a:extLst>
              <a:ext uri="{FF2B5EF4-FFF2-40B4-BE49-F238E27FC236}">
                <a16:creationId xmlns:a16="http://schemas.microsoft.com/office/drawing/2014/main" id="{D6AD2297-281A-C652-BAB2-B27C12598DD9}"/>
              </a:ext>
            </a:extLst>
          </p:cNvPr>
          <p:cNvSpPr txBox="1"/>
          <p:nvPr/>
        </p:nvSpPr>
        <p:spPr>
          <a:xfrm>
            <a:off x="534838" y="2817624"/>
            <a:ext cx="9143964" cy="3668426"/>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Clr>
                <a:schemeClr val="dk1"/>
              </a:buClr>
              <a:buSzPts val="2400"/>
              <a:buFont typeface="Calibri"/>
              <a:buChar char="•"/>
            </a:pPr>
            <a:r>
              <a:rPr lang="en-US" sz="2800" i="0" u="none" strike="noStrike" cap="none" dirty="0">
                <a:solidFill>
                  <a:schemeClr val="dk1"/>
                </a:solidFill>
                <a:latin typeface="Calibri"/>
                <a:ea typeface="Calibri"/>
                <a:cs typeface="Calibri"/>
                <a:sym typeface="Calibri"/>
              </a:rPr>
              <a:t>A mental illness rarely leads to violence, but people with </a:t>
            </a:r>
            <a:r>
              <a:rPr lang="en-US" sz="2800" dirty="0">
                <a:solidFill>
                  <a:schemeClr val="dk1"/>
                </a:solidFill>
                <a:latin typeface="Calibri"/>
                <a:ea typeface="Calibri"/>
                <a:cs typeface="Calibri"/>
                <a:sym typeface="Calibri"/>
              </a:rPr>
              <a:t>a mental illness are more likely to be victims of violence (including bullying)</a:t>
            </a:r>
            <a:endParaRPr sz="2800" i="0" u="none" strike="noStrike" cap="none" dirty="0">
              <a:solidFill>
                <a:srgbClr val="000000"/>
              </a:solidFill>
              <a:latin typeface="Calibri"/>
              <a:ea typeface="Calibri"/>
              <a:cs typeface="Calibri"/>
              <a:sym typeface="Calibri"/>
            </a:endParaRPr>
          </a:p>
          <a:p>
            <a:pPr marL="457200" marR="0" lvl="0" indent="-381000" algn="l" rtl="0">
              <a:lnSpc>
                <a:spcPct val="90000"/>
              </a:lnSpc>
              <a:spcBef>
                <a:spcPts val="1000"/>
              </a:spcBef>
              <a:spcAft>
                <a:spcPts val="0"/>
              </a:spcAft>
              <a:buClr>
                <a:schemeClr val="dk1"/>
              </a:buClr>
              <a:buSzPts val="2400"/>
              <a:buFont typeface="Calibri"/>
              <a:buChar char="•"/>
            </a:pPr>
            <a:r>
              <a:rPr lang="en-US" sz="2800" i="0" u="none" strike="noStrike" cap="none" dirty="0">
                <a:solidFill>
                  <a:schemeClr val="dk1"/>
                </a:solidFill>
                <a:latin typeface="Calibri"/>
                <a:ea typeface="Calibri"/>
                <a:cs typeface="Calibri"/>
                <a:sym typeface="Calibri"/>
              </a:rPr>
              <a:t>People with mental illness have the same rights as everyone else</a:t>
            </a:r>
            <a:endParaRPr sz="2800" i="0" u="none" strike="noStrike" cap="none" dirty="0">
              <a:solidFill>
                <a:srgbClr val="000000"/>
              </a:solidFill>
              <a:latin typeface="Calibri"/>
              <a:ea typeface="Calibri"/>
              <a:cs typeface="Calibri"/>
              <a:sym typeface="Calibri"/>
            </a:endParaRPr>
          </a:p>
          <a:p>
            <a:pPr marL="457200" marR="0" lvl="0" indent="-381000" algn="l" rtl="0">
              <a:lnSpc>
                <a:spcPct val="90000"/>
              </a:lnSpc>
              <a:spcBef>
                <a:spcPts val="1000"/>
              </a:spcBef>
              <a:spcAft>
                <a:spcPts val="0"/>
              </a:spcAft>
              <a:buClr>
                <a:schemeClr val="dk1"/>
              </a:buClr>
              <a:buSzPts val="2400"/>
              <a:buFont typeface="Calibri"/>
              <a:buChar char="•"/>
            </a:pPr>
            <a:r>
              <a:rPr lang="en-US" sz="2800" dirty="0">
                <a:solidFill>
                  <a:schemeClr val="dk1"/>
                </a:solidFill>
                <a:latin typeface="Calibri"/>
                <a:ea typeface="Calibri"/>
                <a:cs typeface="Calibri"/>
                <a:sym typeface="Calibri"/>
              </a:rPr>
              <a:t>People with a mental illness can</a:t>
            </a:r>
            <a:r>
              <a:rPr lang="en-US" sz="2800" i="0" u="none" strike="noStrike" cap="none" dirty="0">
                <a:solidFill>
                  <a:schemeClr val="dk1"/>
                </a:solidFill>
                <a:latin typeface="Calibri"/>
                <a:ea typeface="Calibri"/>
                <a:cs typeface="Calibri"/>
                <a:sym typeface="Calibri"/>
              </a:rPr>
              <a:t> be good friends</a:t>
            </a:r>
            <a:endParaRPr sz="280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9883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4B514CE4-4E06-4136-4126-7F6BFF0616B9}"/>
              </a:ext>
            </a:extLst>
          </p:cNvPr>
          <p:cNvSpPr/>
          <p:nvPr/>
        </p:nvSpPr>
        <p:spPr>
          <a:xfrm>
            <a:off x="-4675" y="3429000"/>
            <a:ext cx="10515601" cy="648300"/>
          </a:xfrm>
          <a:prstGeom prst="roundRect">
            <a:avLst/>
          </a:prstGeom>
          <a:solidFill>
            <a:srgbClr val="78C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Content Placeholder 2">
            <a:extLst>
              <a:ext uri="{FF2B5EF4-FFF2-40B4-BE49-F238E27FC236}">
                <a16:creationId xmlns:a16="http://schemas.microsoft.com/office/drawing/2014/main" id="{7860C1CA-57D8-6D00-A8E6-DCA8B7C70CF3}"/>
              </a:ext>
            </a:extLst>
          </p:cNvPr>
          <p:cNvSpPr>
            <a:spLocks noGrp="1"/>
          </p:cNvSpPr>
          <p:nvPr>
            <p:ph idx="1"/>
          </p:nvPr>
        </p:nvSpPr>
        <p:spPr/>
        <p:txBody>
          <a:bodyPr/>
          <a:lstStyle/>
          <a:p>
            <a:pPr marL="508000" indent="-457200">
              <a:lnSpc>
                <a:spcPct val="80000"/>
              </a:lnSpc>
              <a:spcBef>
                <a:spcPts val="800"/>
              </a:spcBef>
              <a:buClr>
                <a:schemeClr val="dk1"/>
              </a:buClr>
              <a:buSzPts val="2000"/>
            </a:pPr>
            <a:r>
              <a:rPr lang="en-US" dirty="0">
                <a:latin typeface="Calibri"/>
                <a:cs typeface="Calibri"/>
                <a:sym typeface="Calibri"/>
              </a:rPr>
              <a:t>Topic A:  What is mental health?</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chemeClr val="dk1"/>
              </a:buClr>
              <a:buSzPts val="2000"/>
            </a:pPr>
            <a:r>
              <a:rPr lang="en-US" sz="2800" dirty="0">
                <a:latin typeface="Calibri"/>
                <a:ea typeface="Calibri"/>
                <a:cs typeface="Calibri"/>
                <a:sym typeface="Calibri"/>
              </a:rPr>
              <a:t>Topic B:  How is the brain involved in mental health?</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b="1" dirty="0">
                <a:solidFill>
                  <a:schemeClr val="bg1"/>
                </a:solidFill>
                <a:latin typeface="Calibri"/>
                <a:ea typeface="Calibri"/>
                <a:cs typeface="Calibri"/>
                <a:sym typeface="Calibri"/>
              </a:rPr>
              <a:t>Topic C:  What is stigma?</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dirty="0">
                <a:solidFill>
                  <a:srgbClr val="000000"/>
                </a:solidFill>
                <a:latin typeface="Calibri"/>
                <a:ea typeface="Calibri"/>
                <a:cs typeface="Calibri"/>
                <a:sym typeface="Calibri"/>
              </a:rPr>
              <a:t>Topic D:  How can a person find support? </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dirty="0">
                <a:solidFill>
                  <a:srgbClr val="000000"/>
                </a:solidFill>
                <a:latin typeface="Calibri"/>
                <a:ea typeface="Calibri"/>
                <a:cs typeface="Calibri"/>
                <a:sym typeface="Calibri"/>
              </a:rPr>
              <a:t>Topic E:  How can positive mental health be maintained?</a:t>
            </a:r>
          </a:p>
        </p:txBody>
      </p:sp>
      <p:sp>
        <p:nvSpPr>
          <p:cNvPr id="6" name="Google Shape;280;g2ec74927de7_0_124">
            <a:extLst>
              <a:ext uri="{FF2B5EF4-FFF2-40B4-BE49-F238E27FC236}">
                <a16:creationId xmlns:a16="http://schemas.microsoft.com/office/drawing/2014/main" id="{59E55751-CCE2-9B5D-70B1-F56F262EE2AF}"/>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Table of Contents</a:t>
            </a:r>
            <a:endParaRP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884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REALITIES about People with Mental Illness</a:t>
            </a:r>
          </a:p>
        </p:txBody>
      </p:sp>
      <p:sp>
        <p:nvSpPr>
          <p:cNvPr id="2" name="Google Shape;324;g2e1be4a3bfb_1_34">
            <a:extLst>
              <a:ext uri="{FF2B5EF4-FFF2-40B4-BE49-F238E27FC236}">
                <a16:creationId xmlns:a16="http://schemas.microsoft.com/office/drawing/2014/main" id="{D6AD2297-281A-C652-BAB2-B27C12598DD9}"/>
              </a:ext>
            </a:extLst>
          </p:cNvPr>
          <p:cNvSpPr txBox="1"/>
          <p:nvPr/>
        </p:nvSpPr>
        <p:spPr>
          <a:xfrm>
            <a:off x="3191774" y="2173857"/>
            <a:ext cx="9000226" cy="4047989"/>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Clr>
                <a:schemeClr val="dk1"/>
              </a:buClr>
              <a:buSzPts val="2400"/>
              <a:buFont typeface="Calibri"/>
              <a:buChar char="•"/>
            </a:pPr>
            <a:r>
              <a:rPr lang="en-US" sz="2800" i="0" u="none" strike="noStrike" cap="none" dirty="0">
                <a:solidFill>
                  <a:schemeClr val="dk1"/>
                </a:solidFill>
                <a:latin typeface="Calibri"/>
                <a:ea typeface="Calibri"/>
                <a:cs typeface="Calibri"/>
                <a:sym typeface="Calibri"/>
              </a:rPr>
              <a:t>Sometimes a mental illness can make it difficult for a person to work (just like a physical illness), but with proper treatment and support a person with a mental illness can work very well </a:t>
            </a:r>
            <a:endParaRPr lang="en-US" sz="2800" i="0" u="none" strike="noStrike" cap="none" dirty="0">
              <a:solidFill>
                <a:srgbClr val="000000"/>
              </a:solidFill>
              <a:latin typeface="Calibri"/>
              <a:ea typeface="Calibri"/>
              <a:cs typeface="Calibri"/>
              <a:sym typeface="Calibri"/>
            </a:endParaRPr>
          </a:p>
          <a:p>
            <a:pPr marL="457200" marR="0" lvl="0" indent="-381000" algn="l" rtl="0">
              <a:lnSpc>
                <a:spcPct val="90000"/>
              </a:lnSpc>
              <a:spcBef>
                <a:spcPts val="1000"/>
              </a:spcBef>
              <a:spcAft>
                <a:spcPts val="0"/>
              </a:spcAft>
              <a:buClr>
                <a:schemeClr val="dk1"/>
              </a:buClr>
              <a:buSzPts val="2400"/>
              <a:buFont typeface="Calibri"/>
              <a:buChar char="•"/>
            </a:pPr>
            <a:r>
              <a:rPr lang="en-US" sz="2800" i="0" u="none" strike="noStrike" cap="none" dirty="0">
                <a:solidFill>
                  <a:schemeClr val="dk1"/>
                </a:solidFill>
                <a:latin typeface="Calibri"/>
                <a:ea typeface="Calibri"/>
                <a:cs typeface="Calibri"/>
                <a:sym typeface="Calibri"/>
              </a:rPr>
              <a:t>People with mental illness may experience “self-stigma” which may lead to shame and low self-esteem. It is made worse by the myths others have about people with a mental illness.</a:t>
            </a:r>
            <a:endParaRPr sz="2800" i="0" u="none" strike="noStrike" cap="none" dirty="0">
              <a:solidFill>
                <a:srgbClr val="000000"/>
              </a:solidFill>
              <a:latin typeface="Calibri"/>
              <a:ea typeface="Calibri"/>
              <a:cs typeface="Calibri"/>
              <a:sym typeface="Calibri"/>
            </a:endParaRPr>
          </a:p>
        </p:txBody>
      </p:sp>
      <p:pic>
        <p:nvPicPr>
          <p:cNvPr id="3" name="Google Shape;323;g2e1be4a3bfb_1_34">
            <a:extLst>
              <a:ext uri="{FF2B5EF4-FFF2-40B4-BE49-F238E27FC236}">
                <a16:creationId xmlns:a16="http://schemas.microsoft.com/office/drawing/2014/main" id="{59B06FCB-4004-FAB9-73BB-881AF2065B67}"/>
              </a:ext>
            </a:extLst>
          </p:cNvPr>
          <p:cNvPicPr preferRelativeResize="0"/>
          <p:nvPr/>
        </p:nvPicPr>
        <p:blipFill>
          <a:blip r:embed="rId4">
            <a:alphaModFix amt="70000"/>
          </a:blip>
          <a:stretch>
            <a:fillRect/>
          </a:stretch>
        </p:blipFill>
        <p:spPr>
          <a:xfrm>
            <a:off x="349030" y="3256775"/>
            <a:ext cx="2668475" cy="2468749"/>
          </a:xfrm>
          <a:prstGeom prst="rect">
            <a:avLst/>
          </a:prstGeom>
          <a:noFill/>
          <a:ln>
            <a:noFill/>
          </a:ln>
        </p:spPr>
      </p:pic>
    </p:spTree>
    <p:extLst>
      <p:ext uri="{BB962C8B-B14F-4D97-AF65-F5344CB8AC3E}">
        <p14:creationId xmlns:p14="http://schemas.microsoft.com/office/powerpoint/2010/main" val="2742843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MYTHS about Treatment of Mental Illness</a:t>
            </a:r>
          </a:p>
        </p:txBody>
      </p:sp>
      <p:sp>
        <p:nvSpPr>
          <p:cNvPr id="5" name="Google Shape;331;g2e1be4a3bfb_1_10">
            <a:extLst>
              <a:ext uri="{FF2B5EF4-FFF2-40B4-BE49-F238E27FC236}">
                <a16:creationId xmlns:a16="http://schemas.microsoft.com/office/drawing/2014/main" id="{64B433FE-5684-563C-4D6D-5E9D85E0C9E5}"/>
              </a:ext>
            </a:extLst>
          </p:cNvPr>
          <p:cNvSpPr txBox="1">
            <a:spLocks/>
          </p:cNvSpPr>
          <p:nvPr/>
        </p:nvSpPr>
        <p:spPr>
          <a:xfrm>
            <a:off x="2518913" y="1932317"/>
            <a:ext cx="8399929" cy="4531069"/>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5883" indent="0">
              <a:lnSpc>
                <a:spcPct val="115000"/>
              </a:lnSpc>
              <a:buClr>
                <a:schemeClr val="dk1"/>
              </a:buClr>
              <a:buSzPct val="100000"/>
              <a:buNone/>
            </a:pPr>
            <a:r>
              <a:rPr lang="en-US" sz="2600" dirty="0">
                <a:solidFill>
                  <a:schemeClr val="dk1"/>
                </a:solidFill>
                <a:latin typeface="Calibri"/>
                <a:ea typeface="Calibri"/>
                <a:cs typeface="Calibri"/>
                <a:sym typeface="Calibri"/>
              </a:rPr>
              <a:t>What stories do you hear about mental health treatment?</a:t>
            </a:r>
          </a:p>
          <a:p>
            <a:pPr marL="914400" lvl="1" indent="-381317">
              <a:lnSpc>
                <a:spcPct val="115000"/>
              </a:lnSpc>
              <a:buClr>
                <a:schemeClr val="dk1"/>
              </a:buClr>
              <a:buSzPct val="100000"/>
              <a:buFont typeface="Calibri"/>
              <a:buChar char="•"/>
            </a:pPr>
            <a:r>
              <a:rPr lang="en-US" sz="2600" dirty="0">
                <a:solidFill>
                  <a:schemeClr val="dk1"/>
                </a:solidFill>
                <a:latin typeface="Calibri"/>
                <a:ea typeface="Calibri"/>
                <a:cs typeface="Calibri"/>
                <a:sym typeface="Calibri"/>
              </a:rPr>
              <a:t>Overmedicated children</a:t>
            </a:r>
          </a:p>
          <a:p>
            <a:pPr marL="914400" lvl="1" indent="-381317">
              <a:lnSpc>
                <a:spcPct val="115000"/>
              </a:lnSpc>
              <a:buClr>
                <a:schemeClr val="dk1"/>
              </a:buClr>
              <a:buSzPct val="100000"/>
              <a:buFont typeface="Calibri"/>
              <a:buChar char="•"/>
            </a:pPr>
            <a:r>
              <a:rPr lang="en-US" sz="2600" dirty="0">
                <a:solidFill>
                  <a:schemeClr val="dk1"/>
                </a:solidFill>
                <a:latin typeface="Calibri"/>
                <a:ea typeface="Calibri"/>
                <a:cs typeface="Calibri"/>
                <a:sym typeface="Calibri"/>
              </a:rPr>
              <a:t>Not effective</a:t>
            </a:r>
          </a:p>
          <a:p>
            <a:pPr marL="914400" lvl="1" indent="-381317">
              <a:lnSpc>
                <a:spcPct val="115000"/>
              </a:lnSpc>
              <a:buClr>
                <a:schemeClr val="dk1"/>
              </a:buClr>
              <a:buSzPct val="100000"/>
              <a:buFont typeface="Calibri"/>
              <a:buChar char="•"/>
            </a:pPr>
            <a:r>
              <a:rPr lang="en-US" sz="2600" dirty="0">
                <a:solidFill>
                  <a:schemeClr val="dk1"/>
                </a:solidFill>
                <a:latin typeface="Calibri"/>
                <a:ea typeface="Calibri"/>
                <a:cs typeface="Calibri"/>
                <a:sym typeface="Calibri"/>
              </a:rPr>
              <a:t>Never ending </a:t>
            </a:r>
          </a:p>
          <a:p>
            <a:pPr marL="914400" lvl="1" indent="-381317">
              <a:lnSpc>
                <a:spcPct val="115000"/>
              </a:lnSpc>
              <a:buClr>
                <a:schemeClr val="dk1"/>
              </a:buClr>
              <a:buSzPct val="100000"/>
              <a:buFont typeface="Calibri"/>
              <a:buChar char="•"/>
            </a:pPr>
            <a:r>
              <a:rPr lang="en-US" sz="2600" dirty="0">
                <a:solidFill>
                  <a:schemeClr val="dk1"/>
                </a:solidFill>
                <a:latin typeface="Calibri"/>
                <a:ea typeface="Calibri"/>
                <a:cs typeface="Calibri"/>
                <a:sym typeface="Calibri"/>
              </a:rPr>
              <a:t>Children don’t need therapy </a:t>
            </a:r>
          </a:p>
          <a:p>
            <a:pPr marL="914400" lvl="1" indent="-381317">
              <a:lnSpc>
                <a:spcPct val="115000"/>
              </a:lnSpc>
              <a:buClr>
                <a:schemeClr val="dk1"/>
              </a:buClr>
              <a:buSzPct val="100000"/>
              <a:buFont typeface="Calibri"/>
              <a:buChar char="•"/>
            </a:pPr>
            <a:r>
              <a:rPr lang="en-US" sz="2600" dirty="0">
                <a:solidFill>
                  <a:schemeClr val="dk1"/>
                </a:solidFill>
                <a:latin typeface="Calibri"/>
                <a:ea typeface="Calibri"/>
                <a:cs typeface="Calibri"/>
                <a:sym typeface="Calibri"/>
              </a:rPr>
              <a:t>Not for me</a:t>
            </a:r>
          </a:p>
          <a:p>
            <a:pPr marL="914400" lvl="1" indent="-381317">
              <a:lnSpc>
                <a:spcPct val="115000"/>
              </a:lnSpc>
              <a:buClr>
                <a:schemeClr val="dk1"/>
              </a:buClr>
              <a:buSzPct val="100000"/>
              <a:buFont typeface="Calibri"/>
              <a:buChar char="•"/>
            </a:pPr>
            <a:r>
              <a:rPr lang="en-US" sz="2600" dirty="0">
                <a:solidFill>
                  <a:schemeClr val="dk1"/>
                </a:solidFill>
                <a:latin typeface="Calibri"/>
                <a:ea typeface="Calibri"/>
                <a:cs typeface="Calibri"/>
                <a:sym typeface="Calibri"/>
              </a:rPr>
              <a:t>Social media has all the answers </a:t>
            </a:r>
          </a:p>
          <a:p>
            <a:pPr marL="914400" lvl="1" indent="-381317">
              <a:lnSpc>
                <a:spcPct val="115000"/>
              </a:lnSpc>
              <a:buClr>
                <a:schemeClr val="dk1"/>
              </a:buClr>
              <a:buSzPct val="100000"/>
              <a:buFont typeface="Calibri"/>
              <a:buChar char="•"/>
            </a:pPr>
            <a:r>
              <a:rPr lang="en-US" sz="2600" dirty="0">
                <a:solidFill>
                  <a:schemeClr val="dk1"/>
                </a:solidFill>
                <a:latin typeface="Calibri"/>
                <a:ea typeface="Calibri"/>
                <a:cs typeface="Calibri"/>
                <a:sym typeface="Calibri"/>
              </a:rPr>
              <a:t>Therapy is just talking</a:t>
            </a:r>
          </a:p>
        </p:txBody>
      </p:sp>
      <p:pic>
        <p:nvPicPr>
          <p:cNvPr id="6" name="Google Shape;332;g2e1be4a3bfb_1_10">
            <a:extLst>
              <a:ext uri="{FF2B5EF4-FFF2-40B4-BE49-F238E27FC236}">
                <a16:creationId xmlns:a16="http://schemas.microsoft.com/office/drawing/2014/main" id="{5E5F1A92-DD23-8BC8-C826-2B31A593C869}"/>
              </a:ext>
            </a:extLst>
          </p:cNvPr>
          <p:cNvPicPr preferRelativeResize="0"/>
          <p:nvPr/>
        </p:nvPicPr>
        <p:blipFill>
          <a:blip r:embed="rId4">
            <a:alphaModFix/>
          </a:blip>
          <a:stretch>
            <a:fillRect/>
          </a:stretch>
        </p:blipFill>
        <p:spPr>
          <a:xfrm>
            <a:off x="9144424" y="3131798"/>
            <a:ext cx="3047576" cy="2447578"/>
          </a:xfrm>
          <a:prstGeom prst="rect">
            <a:avLst/>
          </a:prstGeom>
          <a:noFill/>
          <a:ln>
            <a:noFill/>
          </a:ln>
        </p:spPr>
      </p:pic>
    </p:spTree>
    <p:extLst>
      <p:ext uri="{BB962C8B-B14F-4D97-AF65-F5344CB8AC3E}">
        <p14:creationId xmlns:p14="http://schemas.microsoft.com/office/powerpoint/2010/main" val="3968944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REALITIES about Treatment of Mental Illness</a:t>
            </a:r>
          </a:p>
        </p:txBody>
      </p:sp>
      <p:pic>
        <p:nvPicPr>
          <p:cNvPr id="2" name="Google Shape;339;g2e1be4a3bfb_1_26">
            <a:extLst>
              <a:ext uri="{FF2B5EF4-FFF2-40B4-BE49-F238E27FC236}">
                <a16:creationId xmlns:a16="http://schemas.microsoft.com/office/drawing/2014/main" id="{75A3EAC9-072F-FB55-6EB2-196D95CDB4BC}"/>
              </a:ext>
            </a:extLst>
          </p:cNvPr>
          <p:cNvPicPr preferRelativeResize="0"/>
          <p:nvPr/>
        </p:nvPicPr>
        <p:blipFill>
          <a:blip r:embed="rId4">
            <a:alphaModFix amt="70000"/>
          </a:blip>
          <a:stretch>
            <a:fillRect/>
          </a:stretch>
        </p:blipFill>
        <p:spPr>
          <a:xfrm>
            <a:off x="0" y="3429000"/>
            <a:ext cx="2708694" cy="2435673"/>
          </a:xfrm>
          <a:prstGeom prst="rect">
            <a:avLst/>
          </a:prstGeom>
          <a:noFill/>
          <a:ln>
            <a:noFill/>
          </a:ln>
        </p:spPr>
      </p:pic>
      <p:sp>
        <p:nvSpPr>
          <p:cNvPr id="3" name="Google Shape;340;g2e1be4a3bfb_1_26">
            <a:extLst>
              <a:ext uri="{FF2B5EF4-FFF2-40B4-BE49-F238E27FC236}">
                <a16:creationId xmlns:a16="http://schemas.microsoft.com/office/drawing/2014/main" id="{1B6ADA7C-B688-AE1B-F891-E1AA96409127}"/>
              </a:ext>
            </a:extLst>
          </p:cNvPr>
          <p:cNvSpPr txBox="1"/>
          <p:nvPr/>
        </p:nvSpPr>
        <p:spPr>
          <a:xfrm>
            <a:off x="3260785" y="1738046"/>
            <a:ext cx="8575150" cy="4483800"/>
          </a:xfrm>
          <a:prstGeom prst="rect">
            <a:avLst/>
          </a:prstGeom>
          <a:noFill/>
          <a:ln>
            <a:noFill/>
          </a:ln>
        </p:spPr>
        <p:txBody>
          <a:bodyPr spcFirstLastPara="1" wrap="square" lIns="91425" tIns="45700" rIns="91425" bIns="45700" anchor="t" anchorCtr="0">
            <a:normAutofit/>
          </a:bodyPr>
          <a:lstStyle/>
          <a:p>
            <a:pPr marL="457200" marR="0" lvl="0" indent="-393700" algn="l" rtl="0">
              <a:lnSpc>
                <a:spcPct val="90000"/>
              </a:lnSpc>
              <a:spcBef>
                <a:spcPts val="1000"/>
              </a:spcBef>
              <a:spcAft>
                <a:spcPts val="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Therapy is a collaboration, requires work and participation. It is not magic. </a:t>
            </a:r>
            <a:endParaRPr sz="2600" i="0" u="none" strike="noStrike" cap="none" dirty="0">
              <a:solidFill>
                <a:schemeClr val="dk1"/>
              </a:solidFill>
              <a:latin typeface="Calibri"/>
              <a:ea typeface="Calibri"/>
              <a:cs typeface="Calibri"/>
              <a:sym typeface="Calibri"/>
            </a:endParaRPr>
          </a:p>
          <a:p>
            <a:pPr marL="457200" marR="0" lvl="0" indent="-393700" algn="l" rtl="0">
              <a:lnSpc>
                <a:spcPct val="90000"/>
              </a:lnSpc>
              <a:spcBef>
                <a:spcPts val="1000"/>
              </a:spcBef>
              <a:spcAft>
                <a:spcPts val="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With the right treatment, most people with mental illness will be able to live well and stay well. </a:t>
            </a:r>
            <a:endParaRPr sz="2600" i="0" u="none" strike="noStrike" cap="none" dirty="0">
              <a:solidFill>
                <a:schemeClr val="dk1"/>
              </a:solidFill>
              <a:latin typeface="Calibri"/>
              <a:ea typeface="Calibri"/>
              <a:cs typeface="Calibri"/>
              <a:sym typeface="Calibri"/>
            </a:endParaRPr>
          </a:p>
          <a:p>
            <a:pPr marL="457200" marR="0" lvl="0" indent="-393700" algn="l" rtl="0">
              <a:lnSpc>
                <a:spcPct val="90000"/>
              </a:lnSpc>
              <a:spcBef>
                <a:spcPts val="1000"/>
              </a:spcBef>
              <a:spcAft>
                <a:spcPts val="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Sometimes conditions can be chronic just like physical conditions but that does not mean people can’t live fulfilling lives while managing symptoms… just like a child with diabetes or asthma.</a:t>
            </a:r>
            <a:endParaRPr sz="2600" i="0" u="none" strike="noStrike" cap="none" dirty="0">
              <a:solidFill>
                <a:schemeClr val="dk1"/>
              </a:solidFill>
              <a:latin typeface="Calibri"/>
              <a:ea typeface="Calibri"/>
              <a:cs typeface="Calibri"/>
              <a:sym typeface="Calibri"/>
            </a:endParaRPr>
          </a:p>
          <a:p>
            <a:pPr marL="457200" marR="0" lvl="0" indent="-393700" algn="l" rtl="0">
              <a:lnSpc>
                <a:spcPct val="90000"/>
              </a:lnSpc>
              <a:spcBef>
                <a:spcPts val="1000"/>
              </a:spcBef>
              <a:spcAft>
                <a:spcPts val="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Finding the right treatment and therapist can be a process. The right treatment may include medication. </a:t>
            </a:r>
            <a:endParaRPr sz="260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90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Bust Myths – Be an Ally</a:t>
            </a:r>
          </a:p>
        </p:txBody>
      </p:sp>
      <p:sp>
        <p:nvSpPr>
          <p:cNvPr id="5" name="Google Shape;347;g2e2b54668df_0_6">
            <a:extLst>
              <a:ext uri="{FF2B5EF4-FFF2-40B4-BE49-F238E27FC236}">
                <a16:creationId xmlns:a16="http://schemas.microsoft.com/office/drawing/2014/main" id="{AB3E6C5E-C1D6-571F-5AB5-9D4630642B05}"/>
              </a:ext>
            </a:extLst>
          </p:cNvPr>
          <p:cNvSpPr txBox="1">
            <a:spLocks/>
          </p:cNvSpPr>
          <p:nvPr/>
        </p:nvSpPr>
        <p:spPr>
          <a:xfrm>
            <a:off x="3191774" y="2092932"/>
            <a:ext cx="8683924" cy="267747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nSpc>
                <a:spcPct val="100000"/>
              </a:lnSpc>
              <a:spcBef>
                <a:spcPts val="0"/>
              </a:spcBef>
              <a:spcAft>
                <a:spcPts val="1200"/>
              </a:spcAft>
              <a:buClr>
                <a:schemeClr val="dk1"/>
              </a:buClr>
              <a:buSzPts val="2600"/>
              <a:buNone/>
            </a:pPr>
            <a:r>
              <a:rPr lang="en-US" dirty="0">
                <a:solidFill>
                  <a:schemeClr val="dk1"/>
                </a:solidFill>
                <a:latin typeface="Calibri"/>
                <a:ea typeface="Calibri"/>
                <a:cs typeface="Calibri"/>
                <a:sym typeface="Calibri"/>
              </a:rPr>
              <a:t>Many people do not know about the realities of mental illness and so they continue to believe myths.</a:t>
            </a:r>
          </a:p>
          <a:p>
            <a:pPr marL="139700" indent="0">
              <a:lnSpc>
                <a:spcPct val="100000"/>
              </a:lnSpc>
              <a:spcBef>
                <a:spcPts val="0"/>
              </a:spcBef>
              <a:spcAft>
                <a:spcPts val="1200"/>
              </a:spcAft>
              <a:buClr>
                <a:schemeClr val="dk1"/>
              </a:buClr>
              <a:buSzPts val="2600"/>
              <a:buNone/>
            </a:pPr>
            <a:r>
              <a:rPr lang="en-US" dirty="0">
                <a:solidFill>
                  <a:schemeClr val="dk1"/>
                </a:solidFill>
                <a:latin typeface="Calibri"/>
                <a:ea typeface="Calibri"/>
                <a:cs typeface="Calibri"/>
                <a:sym typeface="Calibri"/>
              </a:rPr>
              <a:t>Once you know the realities about mental illnesses, you can help bust the myths by helping others better understand what’s true.</a:t>
            </a:r>
          </a:p>
        </p:txBody>
      </p:sp>
      <p:pic>
        <p:nvPicPr>
          <p:cNvPr id="6" name="Google Shape;348;g2e2b54668df_0_6">
            <a:extLst>
              <a:ext uri="{FF2B5EF4-FFF2-40B4-BE49-F238E27FC236}">
                <a16:creationId xmlns:a16="http://schemas.microsoft.com/office/drawing/2014/main" id="{8274FB3A-1850-85A4-EF3A-287BB4D07CF6}"/>
              </a:ext>
            </a:extLst>
          </p:cNvPr>
          <p:cNvPicPr preferRelativeResize="0"/>
          <p:nvPr/>
        </p:nvPicPr>
        <p:blipFill>
          <a:blip r:embed="rId4">
            <a:alphaModFix amt="70000"/>
          </a:blip>
          <a:stretch>
            <a:fillRect/>
          </a:stretch>
        </p:blipFill>
        <p:spPr>
          <a:xfrm>
            <a:off x="4554747" y="4767738"/>
            <a:ext cx="4111411" cy="2090262"/>
          </a:xfrm>
          <a:prstGeom prst="rect">
            <a:avLst/>
          </a:prstGeom>
          <a:noFill/>
          <a:ln>
            <a:noFill/>
          </a:ln>
        </p:spPr>
      </p:pic>
    </p:spTree>
    <p:extLst>
      <p:ext uri="{BB962C8B-B14F-4D97-AF65-F5344CB8AC3E}">
        <p14:creationId xmlns:p14="http://schemas.microsoft.com/office/powerpoint/2010/main" val="3141333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Optional: Extension Activity</a:t>
            </a:r>
            <a:endParaRPr sz="3600" dirty="0">
              <a:solidFill>
                <a:schemeClr val="bg1"/>
              </a:solidFill>
              <a:latin typeface="Calibri" panose="020F0502020204030204" pitchFamily="34" charset="0"/>
            </a:endParaRPr>
          </a:p>
        </p:txBody>
      </p:sp>
      <p:sp>
        <p:nvSpPr>
          <p:cNvPr id="2" name="Google Shape;355;g2e1be4a3bfb_0_39">
            <a:extLst>
              <a:ext uri="{FF2B5EF4-FFF2-40B4-BE49-F238E27FC236}">
                <a16:creationId xmlns:a16="http://schemas.microsoft.com/office/drawing/2014/main" id="{55865584-61D4-1710-C12D-A6F8C6EEA9B7}"/>
              </a:ext>
            </a:extLst>
          </p:cNvPr>
          <p:cNvSpPr txBox="1">
            <a:spLocks/>
          </p:cNvSpPr>
          <p:nvPr/>
        </p:nvSpPr>
        <p:spPr>
          <a:xfrm>
            <a:off x="838200" y="1782775"/>
            <a:ext cx="7021500" cy="38538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469900">
              <a:lnSpc>
                <a:spcPct val="100000"/>
              </a:lnSpc>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You are going to be working on a project aimed at debunking myths about people who experience mental health problems, the causes of mental health problems, or treatments for mental illness.</a:t>
            </a:r>
          </a:p>
          <a:p>
            <a:pPr marL="609600" indent="-469900">
              <a:lnSpc>
                <a:spcPct val="100000"/>
              </a:lnSpc>
              <a:spcBef>
                <a:spcPts val="0"/>
              </a:spcBef>
              <a:spcAft>
                <a:spcPts val="1200"/>
              </a:spcAft>
              <a:buClr>
                <a:schemeClr val="dk1"/>
              </a:buClr>
              <a:buSzPts val="2600"/>
              <a:buFont typeface="Calibri"/>
              <a:buChar char="•"/>
            </a:pPr>
            <a:r>
              <a:rPr lang="en-US" sz="2600" u="sng" dirty="0">
                <a:solidFill>
                  <a:srgbClr val="1155CD"/>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Myth-Busting</a:t>
            </a:r>
            <a:r>
              <a:rPr lang="en-US" sz="2600" dirty="0">
                <a:solidFill>
                  <a:schemeClr val="dk1"/>
                </a:solidFill>
                <a:latin typeface="Calibri"/>
                <a:ea typeface="Calibri"/>
                <a:cs typeface="Calibri"/>
                <a:sym typeface="Calibri"/>
              </a:rPr>
              <a:t> example</a:t>
            </a:r>
          </a:p>
          <a:p>
            <a:pPr marL="609600" indent="-469900">
              <a:lnSpc>
                <a:spcPct val="100000"/>
              </a:lnSpc>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Plan and present a skit or video aimed at “busting” one or more myths of this concept.</a:t>
            </a:r>
          </a:p>
        </p:txBody>
      </p:sp>
      <p:pic>
        <p:nvPicPr>
          <p:cNvPr id="6" name="Google Shape;356;g2e1be4a3bfb_0_39">
            <a:extLst>
              <a:ext uri="{FF2B5EF4-FFF2-40B4-BE49-F238E27FC236}">
                <a16:creationId xmlns:a16="http://schemas.microsoft.com/office/drawing/2014/main" id="{848F4818-E7AC-278A-B7EB-EDBCE73BCD7D}"/>
              </a:ext>
            </a:extLst>
          </p:cNvPr>
          <p:cNvPicPr preferRelativeResize="0"/>
          <p:nvPr/>
        </p:nvPicPr>
        <p:blipFill>
          <a:blip r:embed="rId5">
            <a:alphaModFix amt="70000"/>
          </a:blip>
          <a:stretch>
            <a:fillRect/>
          </a:stretch>
        </p:blipFill>
        <p:spPr>
          <a:xfrm>
            <a:off x="7859700" y="3709675"/>
            <a:ext cx="2097754" cy="3136019"/>
          </a:xfrm>
          <a:prstGeom prst="rect">
            <a:avLst/>
          </a:prstGeom>
          <a:noFill/>
          <a:ln>
            <a:noFill/>
          </a:ln>
        </p:spPr>
      </p:pic>
    </p:spTree>
    <p:extLst>
      <p:ext uri="{BB962C8B-B14F-4D97-AF65-F5344CB8AC3E}">
        <p14:creationId xmlns:p14="http://schemas.microsoft.com/office/powerpoint/2010/main" val="382756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3: Conceptual Understanding</a:t>
            </a:r>
            <a:endParaRPr sz="3600" dirty="0">
              <a:solidFill>
                <a:schemeClr val="bg1"/>
              </a:solidFill>
              <a:latin typeface="Calibri" panose="020F0502020204030204" pitchFamily="34" charset="0"/>
            </a:endParaRPr>
          </a:p>
        </p:txBody>
      </p:sp>
      <p:pic>
        <p:nvPicPr>
          <p:cNvPr id="3" name="Google Shape;363;g2ef8ee11149_1_29">
            <a:extLst>
              <a:ext uri="{FF2B5EF4-FFF2-40B4-BE49-F238E27FC236}">
                <a16:creationId xmlns:a16="http://schemas.microsoft.com/office/drawing/2014/main" id="{BDB14CC1-6366-BA11-DBCB-4437DC4E80FA}"/>
              </a:ext>
            </a:extLst>
          </p:cNvPr>
          <p:cNvPicPr preferRelativeResize="0"/>
          <p:nvPr/>
        </p:nvPicPr>
        <p:blipFill>
          <a:blip r:embed="rId4">
            <a:alphaModFix/>
          </a:blip>
          <a:stretch>
            <a:fillRect/>
          </a:stretch>
        </p:blipFill>
        <p:spPr>
          <a:xfrm>
            <a:off x="2302775" y="2232702"/>
            <a:ext cx="3681325" cy="3645750"/>
          </a:xfrm>
          <a:prstGeom prst="rect">
            <a:avLst/>
          </a:prstGeom>
          <a:noFill/>
          <a:ln>
            <a:noFill/>
          </a:ln>
        </p:spPr>
      </p:pic>
      <p:pic>
        <p:nvPicPr>
          <p:cNvPr id="5" name="Google Shape;364;g2ef8ee11149_1_29">
            <a:extLst>
              <a:ext uri="{FF2B5EF4-FFF2-40B4-BE49-F238E27FC236}">
                <a16:creationId xmlns:a16="http://schemas.microsoft.com/office/drawing/2014/main" id="{AB8BC329-B24C-9A16-5643-54A0A9245521}"/>
              </a:ext>
            </a:extLst>
          </p:cNvPr>
          <p:cNvPicPr preferRelativeResize="0"/>
          <p:nvPr/>
        </p:nvPicPr>
        <p:blipFill rotWithShape="1">
          <a:blip r:embed="rId5">
            <a:alphaModFix/>
          </a:blip>
          <a:srcRect l="5776" t="6475" r="4665" b="6248"/>
          <a:stretch/>
        </p:blipFill>
        <p:spPr>
          <a:xfrm>
            <a:off x="6499550" y="2986840"/>
            <a:ext cx="3240376" cy="2631400"/>
          </a:xfrm>
          <a:prstGeom prst="rect">
            <a:avLst/>
          </a:prstGeom>
          <a:noFill/>
          <a:ln>
            <a:noFill/>
          </a:ln>
        </p:spPr>
      </p:pic>
    </p:spTree>
    <p:extLst>
      <p:ext uri="{BB962C8B-B14F-4D97-AF65-F5344CB8AC3E}">
        <p14:creationId xmlns:p14="http://schemas.microsoft.com/office/powerpoint/2010/main" val="576531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3: Conceptual Understanding</a:t>
            </a:r>
            <a:endParaRPr sz="3600" dirty="0">
              <a:solidFill>
                <a:schemeClr val="bg1"/>
              </a:solidFill>
              <a:latin typeface="Calibri" panose="020F0502020204030204" pitchFamily="34" charset="0"/>
            </a:endParaRPr>
          </a:p>
        </p:txBody>
      </p:sp>
      <p:sp>
        <p:nvSpPr>
          <p:cNvPr id="2" name="Google Shape;371;g2e4bc652890_0_6">
            <a:extLst>
              <a:ext uri="{FF2B5EF4-FFF2-40B4-BE49-F238E27FC236}">
                <a16:creationId xmlns:a16="http://schemas.microsoft.com/office/drawing/2014/main" id="{4401E9E0-F569-C629-E161-CBFC5FF5EB1E}"/>
              </a:ext>
            </a:extLst>
          </p:cNvPr>
          <p:cNvSpPr txBox="1"/>
          <p:nvPr/>
        </p:nvSpPr>
        <p:spPr>
          <a:xfrm>
            <a:off x="963087" y="1758378"/>
            <a:ext cx="6575400" cy="420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US" sz="2600" b="1" dirty="0">
                <a:solidFill>
                  <a:schemeClr val="dk1"/>
                </a:solidFill>
                <a:latin typeface="Calibri"/>
                <a:ea typeface="Calibri"/>
                <a:cs typeface="Calibri"/>
                <a:sym typeface="Calibri"/>
              </a:rPr>
              <a:t>Demonstrate your understanding of two or more conceptual connections addressed in this topic:</a:t>
            </a:r>
            <a:endParaRPr sz="2600" b="1" dirty="0">
              <a:solidFill>
                <a:schemeClr val="dk1"/>
              </a:solidFill>
              <a:latin typeface="Calibri"/>
              <a:ea typeface="Calibri"/>
              <a:cs typeface="Calibri"/>
              <a:sym typeface="Calibri"/>
            </a:endParaRPr>
          </a:p>
          <a:p>
            <a:pPr marL="457200" lvl="0" indent="-393700" algn="l" rtl="0">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Stigma leads to discrimination</a:t>
            </a:r>
            <a:endParaRPr sz="2600" dirty="0">
              <a:solidFill>
                <a:schemeClr val="dk1"/>
              </a:solidFill>
              <a:latin typeface="Calibri"/>
              <a:ea typeface="Calibri"/>
              <a:cs typeface="Calibri"/>
              <a:sym typeface="Calibri"/>
            </a:endParaRPr>
          </a:p>
          <a:p>
            <a:pPr marL="457200" lvl="0" indent="-393700" algn="l" rtl="0">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Stigma can make it harder to ask for help</a:t>
            </a:r>
            <a:endParaRPr sz="2600" dirty="0">
              <a:solidFill>
                <a:schemeClr val="dk1"/>
              </a:solidFill>
              <a:latin typeface="Calibri"/>
              <a:ea typeface="Calibri"/>
              <a:cs typeface="Calibri"/>
              <a:sym typeface="Calibri"/>
            </a:endParaRPr>
          </a:p>
          <a:p>
            <a:pPr marL="457200" lvl="0" indent="-393700" algn="l" rtl="0">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Stigma may be decreased by expanding our knowledge of mental health facts</a:t>
            </a:r>
            <a:endParaRPr sz="2600" dirty="0">
              <a:solidFill>
                <a:schemeClr val="dk1"/>
              </a:solidFill>
              <a:latin typeface="Calibri"/>
              <a:ea typeface="Calibri"/>
              <a:cs typeface="Calibri"/>
              <a:sym typeface="Calibri"/>
            </a:endParaRPr>
          </a:p>
        </p:txBody>
      </p:sp>
      <p:pic>
        <p:nvPicPr>
          <p:cNvPr id="6" name="Google Shape;372;g2e4bc652890_0_6">
            <a:extLst>
              <a:ext uri="{FF2B5EF4-FFF2-40B4-BE49-F238E27FC236}">
                <a16:creationId xmlns:a16="http://schemas.microsoft.com/office/drawing/2014/main" id="{303E2387-D455-C685-BBB5-81DE0710EFD7}"/>
              </a:ext>
            </a:extLst>
          </p:cNvPr>
          <p:cNvPicPr preferRelativeResize="0"/>
          <p:nvPr/>
        </p:nvPicPr>
        <p:blipFill>
          <a:blip r:embed="rId4">
            <a:alphaModFix amt="70000"/>
          </a:blip>
          <a:stretch>
            <a:fillRect/>
          </a:stretch>
        </p:blipFill>
        <p:spPr>
          <a:xfrm>
            <a:off x="7941214" y="2829464"/>
            <a:ext cx="2744431" cy="3392382"/>
          </a:xfrm>
          <a:prstGeom prst="rect">
            <a:avLst/>
          </a:prstGeom>
          <a:noFill/>
          <a:ln>
            <a:noFill/>
          </a:ln>
        </p:spPr>
      </p:pic>
    </p:spTree>
    <p:extLst>
      <p:ext uri="{BB962C8B-B14F-4D97-AF65-F5344CB8AC3E}">
        <p14:creationId xmlns:p14="http://schemas.microsoft.com/office/powerpoint/2010/main" val="1304120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3: Conceptual Understanding</a:t>
            </a:r>
            <a:endParaRPr sz="3600" dirty="0">
              <a:solidFill>
                <a:schemeClr val="bg1"/>
              </a:solidFill>
              <a:latin typeface="Calibri" panose="020F0502020204030204" pitchFamily="34" charset="0"/>
            </a:endParaRPr>
          </a:p>
        </p:txBody>
      </p:sp>
      <p:pic>
        <p:nvPicPr>
          <p:cNvPr id="3" name="Google Shape;379;g2e4f4ef8e14_0_1">
            <a:extLst>
              <a:ext uri="{FF2B5EF4-FFF2-40B4-BE49-F238E27FC236}">
                <a16:creationId xmlns:a16="http://schemas.microsoft.com/office/drawing/2014/main" id="{12D9553D-2CAC-07E0-36AF-4D29D9FB8A58}"/>
              </a:ext>
            </a:extLst>
          </p:cNvPr>
          <p:cNvPicPr preferRelativeResize="0"/>
          <p:nvPr/>
        </p:nvPicPr>
        <p:blipFill>
          <a:blip r:embed="rId4">
            <a:alphaModFix amt="70000"/>
          </a:blip>
          <a:stretch>
            <a:fillRect/>
          </a:stretch>
        </p:blipFill>
        <p:spPr>
          <a:xfrm>
            <a:off x="8399929" y="2485173"/>
            <a:ext cx="3684168" cy="2658822"/>
          </a:xfrm>
          <a:prstGeom prst="rect">
            <a:avLst/>
          </a:prstGeom>
          <a:noFill/>
          <a:ln>
            <a:noFill/>
          </a:ln>
        </p:spPr>
      </p:pic>
      <p:sp>
        <p:nvSpPr>
          <p:cNvPr id="5" name="Google Shape;380;g2e4f4ef8e14_0_1">
            <a:extLst>
              <a:ext uri="{FF2B5EF4-FFF2-40B4-BE49-F238E27FC236}">
                <a16:creationId xmlns:a16="http://schemas.microsoft.com/office/drawing/2014/main" id="{63BF223F-995D-9123-90F4-C7869038B690}"/>
              </a:ext>
            </a:extLst>
          </p:cNvPr>
          <p:cNvSpPr txBox="1"/>
          <p:nvPr/>
        </p:nvSpPr>
        <p:spPr>
          <a:xfrm>
            <a:off x="638355" y="1714005"/>
            <a:ext cx="8114295" cy="41549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US" sz="2600" b="1" dirty="0">
                <a:solidFill>
                  <a:schemeClr val="dk1"/>
                </a:solidFill>
                <a:latin typeface="Calibri"/>
                <a:ea typeface="Calibri"/>
                <a:cs typeface="Calibri"/>
                <a:sym typeface="Calibri"/>
              </a:rPr>
              <a:t>How could your conceptual understanding be applied in a “real world” context?</a:t>
            </a:r>
            <a:endParaRPr sz="2600" b="1" dirty="0">
              <a:solidFill>
                <a:schemeClr val="dk1"/>
              </a:solidFill>
              <a:latin typeface="Calibri"/>
              <a:ea typeface="Calibri"/>
              <a:cs typeface="Calibri"/>
              <a:sym typeface="Calibri"/>
            </a:endParaRPr>
          </a:p>
          <a:p>
            <a:pPr marL="457200" lvl="0" indent="-381000" algn="l" rtl="0">
              <a:spcBef>
                <a:spcPts val="0"/>
              </a:spcBef>
              <a:spcAft>
                <a:spcPts val="1200"/>
              </a:spcAft>
              <a:buClr>
                <a:schemeClr val="dk1"/>
              </a:buClr>
              <a:buSzPts val="2400"/>
              <a:buFont typeface="Calibri"/>
              <a:buChar char="●"/>
            </a:pPr>
            <a:r>
              <a:rPr lang="en-US" sz="2600" dirty="0">
                <a:solidFill>
                  <a:schemeClr val="dk1"/>
                </a:solidFill>
                <a:latin typeface="Calibri"/>
                <a:ea typeface="Calibri"/>
                <a:cs typeface="Calibri"/>
                <a:sym typeface="Calibri"/>
              </a:rPr>
              <a:t>If this school had a news station, how would you share about the information we just covered?</a:t>
            </a:r>
            <a:endParaRPr sz="2600" dirty="0">
              <a:solidFill>
                <a:schemeClr val="dk1"/>
              </a:solidFill>
              <a:latin typeface="Calibri"/>
              <a:ea typeface="Calibri"/>
              <a:cs typeface="Calibri"/>
              <a:sym typeface="Calibri"/>
            </a:endParaRPr>
          </a:p>
          <a:p>
            <a:pPr marL="457200" lvl="0" indent="-381000" algn="l" rtl="0">
              <a:spcBef>
                <a:spcPts val="0"/>
              </a:spcBef>
              <a:spcAft>
                <a:spcPts val="1200"/>
              </a:spcAft>
              <a:buClr>
                <a:schemeClr val="dk1"/>
              </a:buClr>
              <a:buSzPts val="2400"/>
              <a:buFont typeface="Calibri"/>
              <a:buChar char="●"/>
            </a:pPr>
            <a:r>
              <a:rPr lang="en-US" sz="2600" dirty="0">
                <a:solidFill>
                  <a:schemeClr val="dk1"/>
                </a:solidFill>
                <a:latin typeface="Calibri"/>
                <a:ea typeface="Calibri"/>
                <a:cs typeface="Calibri"/>
                <a:sym typeface="Calibri"/>
              </a:rPr>
              <a:t>What would be included on a website about the topic?</a:t>
            </a:r>
            <a:endParaRPr sz="2600" dirty="0">
              <a:solidFill>
                <a:schemeClr val="dk1"/>
              </a:solidFill>
              <a:latin typeface="Calibri"/>
              <a:ea typeface="Calibri"/>
              <a:cs typeface="Calibri"/>
              <a:sym typeface="Calibri"/>
            </a:endParaRPr>
          </a:p>
          <a:p>
            <a:pPr marL="457200" lvl="0" indent="-381000" algn="l" rtl="0">
              <a:spcBef>
                <a:spcPts val="0"/>
              </a:spcBef>
              <a:spcAft>
                <a:spcPts val="1200"/>
              </a:spcAft>
              <a:buClr>
                <a:schemeClr val="dk1"/>
              </a:buClr>
              <a:buSzPts val="2400"/>
              <a:buFont typeface="Calibri"/>
              <a:buChar char="●"/>
            </a:pPr>
            <a:r>
              <a:rPr lang="en-US" sz="2600" dirty="0">
                <a:solidFill>
                  <a:schemeClr val="dk1"/>
                </a:solidFill>
                <a:latin typeface="Calibri"/>
                <a:ea typeface="Calibri"/>
                <a:cs typeface="Calibri"/>
                <a:sym typeface="Calibri"/>
              </a:rPr>
              <a:t>How would you share about the topic on social media?</a:t>
            </a:r>
            <a:endParaRPr sz="2600" dirty="0">
              <a:solidFill>
                <a:schemeClr val="dk1"/>
              </a:solidFill>
              <a:latin typeface="Calibri"/>
              <a:ea typeface="Calibri"/>
              <a:cs typeface="Calibri"/>
              <a:sym typeface="Calibri"/>
            </a:endParaRPr>
          </a:p>
          <a:p>
            <a:pPr marL="457200" lvl="0" indent="-381000" algn="l" rtl="0">
              <a:spcBef>
                <a:spcPts val="0"/>
              </a:spcBef>
              <a:spcAft>
                <a:spcPts val="1200"/>
              </a:spcAft>
              <a:buClr>
                <a:schemeClr val="dk1"/>
              </a:buClr>
              <a:buSzPts val="2400"/>
              <a:buFont typeface="Calibri"/>
              <a:buChar char="●"/>
            </a:pPr>
            <a:r>
              <a:rPr lang="en-US" sz="2600" dirty="0">
                <a:solidFill>
                  <a:schemeClr val="dk1"/>
                </a:solidFill>
                <a:latin typeface="Calibri"/>
                <a:ea typeface="Calibri"/>
                <a:cs typeface="Calibri"/>
                <a:sym typeface="Calibri"/>
              </a:rPr>
              <a:t>How could you use art to share information about the topic?</a:t>
            </a:r>
            <a:endParaRPr sz="2600" dirty="0"/>
          </a:p>
        </p:txBody>
      </p:sp>
    </p:spTree>
    <p:extLst>
      <p:ext uri="{BB962C8B-B14F-4D97-AF65-F5344CB8AC3E}">
        <p14:creationId xmlns:p14="http://schemas.microsoft.com/office/powerpoint/2010/main" val="2381074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Google Shape;908;g2eea3792cd9_0_361">
            <a:extLst>
              <a:ext uri="{FF2B5EF4-FFF2-40B4-BE49-F238E27FC236}">
                <a16:creationId xmlns:a16="http://schemas.microsoft.com/office/drawing/2014/main" id="{DB18E526-34A3-9EA7-5120-F075066C4C22}"/>
              </a:ext>
            </a:extLst>
          </p:cNvPr>
          <p:cNvPicPr preferRelativeResize="0"/>
          <p:nvPr/>
        </p:nvPicPr>
        <p:blipFill rotWithShape="1">
          <a:blip r:embed="rId4">
            <a:alphaModFix amt="70000"/>
          </a:blip>
          <a:srcRect l="4807" t="7663"/>
          <a:stretch/>
        </p:blipFill>
        <p:spPr>
          <a:xfrm>
            <a:off x="9816860" y="2927017"/>
            <a:ext cx="2259613" cy="2253639"/>
          </a:xfrm>
          <a:prstGeom prst="rect">
            <a:avLst/>
          </a:prstGeom>
          <a:noFill/>
          <a:ln>
            <a:noFill/>
          </a:ln>
        </p:spPr>
      </p:pic>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Topic C: Questions?</a:t>
            </a:r>
            <a:endParaRPr sz="3600" dirty="0">
              <a:solidFill>
                <a:schemeClr val="bg1"/>
              </a:solidFill>
              <a:latin typeface="Calibri" panose="020F0502020204030204" pitchFamily="34" charset="0"/>
            </a:endParaRPr>
          </a:p>
        </p:txBody>
      </p:sp>
      <p:sp>
        <p:nvSpPr>
          <p:cNvPr id="2" name="Google Shape;907;g2eea3792cd9_0_361">
            <a:extLst>
              <a:ext uri="{FF2B5EF4-FFF2-40B4-BE49-F238E27FC236}">
                <a16:creationId xmlns:a16="http://schemas.microsoft.com/office/drawing/2014/main" id="{AAB2FC08-3E8D-F20F-C512-B1AD4FF2EF52}"/>
              </a:ext>
            </a:extLst>
          </p:cNvPr>
          <p:cNvSpPr txBox="1"/>
          <p:nvPr/>
        </p:nvSpPr>
        <p:spPr>
          <a:xfrm>
            <a:off x="115527" y="1780739"/>
            <a:ext cx="10184413" cy="4201140"/>
          </a:xfrm>
          <a:prstGeom prst="rect">
            <a:avLst/>
          </a:prstGeom>
          <a:noFill/>
          <a:ln>
            <a:noFill/>
          </a:ln>
        </p:spPr>
        <p:txBody>
          <a:bodyPr spcFirstLastPara="1" wrap="square" lIns="68575" tIns="68575" rIns="68575" bIns="68575" anchor="t" anchorCtr="0">
            <a:spAutoFit/>
          </a:bodyPr>
          <a:lstStyle/>
          <a:p>
            <a:pPr marL="50800" lvl="0" algn="ctr" rtl="0">
              <a:spcBef>
                <a:spcPts val="0"/>
              </a:spcBef>
              <a:spcAft>
                <a:spcPts val="0"/>
              </a:spcAft>
              <a:buSzPts val="2000"/>
            </a:pPr>
            <a:r>
              <a:rPr lang="en-US" sz="2400" b="1" dirty="0">
                <a:latin typeface="Calibri"/>
                <a:ea typeface="Calibri"/>
                <a:cs typeface="Calibri"/>
                <a:sym typeface="Calibri"/>
              </a:rPr>
              <a:t>Important reminders!</a:t>
            </a:r>
          </a:p>
          <a:p>
            <a:pPr marL="50800" lvl="0" algn="l" rtl="0">
              <a:spcBef>
                <a:spcPts val="0"/>
              </a:spcBef>
              <a:spcAft>
                <a:spcPts val="0"/>
              </a:spcAft>
              <a:buSzPts val="2000"/>
            </a:pPr>
            <a:endParaRPr lang="en-US" sz="2400" dirty="0">
              <a:latin typeface="Calibri"/>
              <a:ea typeface="Calibri"/>
              <a:cs typeface="Calibri"/>
              <a:sym typeface="Calibri"/>
            </a:endParaRPr>
          </a:p>
          <a:p>
            <a:pPr marL="393700" lvl="1" algn="l" rtl="0">
              <a:spcBef>
                <a:spcPts val="0"/>
              </a:spcBef>
              <a:spcAft>
                <a:spcPts val="0"/>
              </a:spcAft>
              <a:buSzPts val="2000"/>
            </a:pPr>
            <a:r>
              <a:rPr lang="en" sz="2400" dirty="0">
                <a:latin typeface="Calibri"/>
                <a:ea typeface="Calibri"/>
                <a:cs typeface="Calibri"/>
                <a:sym typeface="Calibri"/>
              </a:rPr>
              <a:t>The teachers and staff at [</a:t>
            </a:r>
            <a:r>
              <a:rPr lang="en" sz="2400" dirty="0">
                <a:highlight>
                  <a:srgbClr val="FFFF00"/>
                </a:highlight>
                <a:latin typeface="Calibri"/>
                <a:ea typeface="Calibri"/>
                <a:cs typeface="Calibri"/>
                <a:sym typeface="Calibri"/>
              </a:rPr>
              <a:t>insert school</a:t>
            </a:r>
            <a:r>
              <a:rPr lang="en" sz="2400" dirty="0">
                <a:latin typeface="Calibri"/>
                <a:ea typeface="Calibri"/>
                <a:cs typeface="Calibri"/>
                <a:sym typeface="Calibri"/>
              </a:rPr>
              <a:t>] are here to help you. It’s normal to need to ask for help sometimes.</a:t>
            </a:r>
          </a:p>
          <a:p>
            <a:pPr marL="393700" lvl="1" algn="l" rtl="0">
              <a:spcBef>
                <a:spcPts val="0"/>
              </a:spcBef>
              <a:spcAft>
                <a:spcPts val="0"/>
              </a:spcAft>
              <a:buSzPts val="2000"/>
            </a:pPr>
            <a:endParaRPr sz="2400" dirty="0">
              <a:latin typeface="Calibri"/>
              <a:ea typeface="Calibri"/>
              <a:cs typeface="Calibri"/>
              <a:sym typeface="Calibri"/>
            </a:endParaRPr>
          </a:p>
          <a:p>
            <a:pPr marL="393700" lvl="1" algn="l" rtl="0">
              <a:spcBef>
                <a:spcPts val="0"/>
              </a:spcBef>
              <a:spcAft>
                <a:spcPts val="0"/>
              </a:spcAft>
              <a:buSzPts val="2000"/>
            </a:pPr>
            <a:r>
              <a:rPr lang="en" sz="2400" dirty="0">
                <a:latin typeface="Calibri"/>
                <a:ea typeface="Calibri"/>
                <a:cs typeface="Calibri"/>
                <a:sym typeface="Calibri"/>
              </a:rPr>
              <a:t>The mental health workers in your school are:</a:t>
            </a:r>
            <a:endParaRPr sz="2400" dirty="0">
              <a:latin typeface="Calibri"/>
              <a:ea typeface="Calibri"/>
              <a:cs typeface="Calibri"/>
              <a:sym typeface="Calibri"/>
            </a:endParaRPr>
          </a:p>
          <a:p>
            <a:pPr marL="736600" lvl="2" algn="l" rtl="0">
              <a:spcBef>
                <a:spcPts val="0"/>
              </a:spcBef>
              <a:spcAft>
                <a:spcPts val="0"/>
              </a:spcAft>
              <a:buSzPts val="2000"/>
            </a:pPr>
            <a:r>
              <a:rPr lang="en" sz="2400" dirty="0">
                <a:latin typeface="Calibri"/>
                <a:ea typeface="Calibri"/>
                <a:cs typeface="Calibri"/>
                <a:sym typeface="Calibri"/>
              </a:rPr>
              <a:t>	[</a:t>
            </a:r>
            <a:r>
              <a:rPr lang="en" sz="2400" dirty="0">
                <a:highlight>
                  <a:srgbClr val="FFFF00"/>
                </a:highlight>
                <a:latin typeface="Calibri"/>
                <a:ea typeface="Calibri"/>
                <a:cs typeface="Calibri"/>
                <a:sym typeface="Calibri"/>
              </a:rPr>
              <a:t>Name mental health professionals</a:t>
            </a:r>
            <a:r>
              <a:rPr lang="en" sz="2400" dirty="0">
                <a:latin typeface="Calibri"/>
                <a:ea typeface="Calibri"/>
                <a:cs typeface="Calibri"/>
                <a:sym typeface="Calibri"/>
              </a:rPr>
              <a:t>]</a:t>
            </a:r>
          </a:p>
          <a:p>
            <a:pPr marL="736600" lvl="2" algn="l" rtl="0">
              <a:spcBef>
                <a:spcPts val="0"/>
              </a:spcBef>
              <a:spcAft>
                <a:spcPts val="0"/>
              </a:spcAft>
              <a:buSzPts val="2000"/>
            </a:pPr>
            <a:endParaRPr sz="2400" dirty="0">
              <a:latin typeface="Calibri"/>
              <a:ea typeface="Calibri"/>
              <a:cs typeface="Calibri"/>
              <a:sym typeface="Calibri"/>
            </a:endParaRPr>
          </a:p>
          <a:p>
            <a:pPr marL="393700" lvl="1" algn="l" rtl="0">
              <a:spcBef>
                <a:spcPts val="0"/>
              </a:spcBef>
              <a:spcAft>
                <a:spcPts val="0"/>
              </a:spcAft>
              <a:buSzPts val="2000"/>
            </a:pPr>
            <a:r>
              <a:rPr lang="en" sz="2400" dirty="0">
                <a:latin typeface="Calibri"/>
                <a:ea typeface="Calibri"/>
                <a:cs typeface="Calibri"/>
                <a:sym typeface="Calibri"/>
              </a:rPr>
              <a:t>If you or a friend would like to talk to someone about your mental health, </a:t>
            </a:r>
            <a:r>
              <a:rPr lang="en" sz="2400" b="1" dirty="0">
                <a:latin typeface="Calibri"/>
                <a:ea typeface="Calibri"/>
                <a:cs typeface="Calibri"/>
                <a:sym typeface="Calibri"/>
              </a:rPr>
              <a:t>please see one of the mental health team members at your school or let your teacher know. </a:t>
            </a:r>
            <a:r>
              <a:rPr lang="en" sz="2400" dirty="0">
                <a:latin typeface="Calibri"/>
                <a:ea typeface="Calibri"/>
                <a:cs typeface="Calibri"/>
                <a:sym typeface="Calibri"/>
              </a:rPr>
              <a:t>They can connect you with the best person to help. </a:t>
            </a:r>
            <a:endParaRPr sz="2400" dirty="0">
              <a:latin typeface="Calibri"/>
              <a:ea typeface="Calibri"/>
              <a:cs typeface="Calibri"/>
              <a:sym typeface="Calibri"/>
            </a:endParaRPr>
          </a:p>
        </p:txBody>
      </p:sp>
    </p:spTree>
    <p:extLst>
      <p:ext uri="{BB962C8B-B14F-4D97-AF65-F5344CB8AC3E}">
        <p14:creationId xmlns:p14="http://schemas.microsoft.com/office/powerpoint/2010/main" val="68603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Connect and Learn More!</a:t>
            </a:r>
            <a:endParaRPr sz="3600" dirty="0">
              <a:solidFill>
                <a:schemeClr val="bg1"/>
              </a:solidFill>
              <a:latin typeface="Calibri" panose="020F0502020204030204" pitchFamily="34" charset="0"/>
            </a:endParaRPr>
          </a:p>
        </p:txBody>
      </p:sp>
      <p:pic>
        <p:nvPicPr>
          <p:cNvPr id="5" name="Google Shape;923;g2eea3792cd9_0_429">
            <a:extLst>
              <a:ext uri="{FF2B5EF4-FFF2-40B4-BE49-F238E27FC236}">
                <a16:creationId xmlns:a16="http://schemas.microsoft.com/office/drawing/2014/main" id="{F1AEB95E-8F67-806D-91BF-BF744172BD5D}"/>
              </a:ext>
            </a:extLst>
          </p:cNvPr>
          <p:cNvPicPr preferRelativeResize="0"/>
          <p:nvPr/>
        </p:nvPicPr>
        <p:blipFill>
          <a:blip r:embed="rId4">
            <a:alphaModFix amt="70000"/>
          </a:blip>
          <a:stretch>
            <a:fillRect/>
          </a:stretch>
        </p:blipFill>
        <p:spPr>
          <a:xfrm>
            <a:off x="7032710" y="2930881"/>
            <a:ext cx="2887346" cy="2671217"/>
          </a:xfrm>
          <a:prstGeom prst="rect">
            <a:avLst/>
          </a:prstGeom>
          <a:noFill/>
          <a:ln>
            <a:noFill/>
          </a:ln>
        </p:spPr>
      </p:pic>
      <p:grpSp>
        <p:nvGrpSpPr>
          <p:cNvPr id="6" name="Group 5">
            <a:extLst>
              <a:ext uri="{FF2B5EF4-FFF2-40B4-BE49-F238E27FC236}">
                <a16:creationId xmlns:a16="http://schemas.microsoft.com/office/drawing/2014/main" id="{88B5CF5B-6122-31F1-68F8-67DB730C4229}"/>
              </a:ext>
            </a:extLst>
          </p:cNvPr>
          <p:cNvGrpSpPr/>
          <p:nvPr/>
        </p:nvGrpSpPr>
        <p:grpSpPr>
          <a:xfrm>
            <a:off x="750937" y="4282323"/>
            <a:ext cx="2812559" cy="686074"/>
            <a:chOff x="260049" y="3341764"/>
            <a:chExt cx="2812559" cy="686074"/>
          </a:xfrm>
        </p:grpSpPr>
        <p:sp>
          <p:nvSpPr>
            <p:cNvPr id="7" name="Google Shape;917;g2eea3792cd9_0_429">
              <a:extLst>
                <a:ext uri="{FF2B5EF4-FFF2-40B4-BE49-F238E27FC236}">
                  <a16:creationId xmlns:a16="http://schemas.microsoft.com/office/drawing/2014/main" id="{B095BC49-6A19-3F85-64C9-0B84DF17B9CB}"/>
                </a:ext>
              </a:extLst>
            </p:cNvPr>
            <p:cNvSpPr txBox="1"/>
            <p:nvPr/>
          </p:nvSpPr>
          <p:spPr>
            <a:xfrm>
              <a:off x="1034408" y="3436422"/>
              <a:ext cx="2038200" cy="49675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a:solidFill>
                    <a:schemeClr val="dk1"/>
                  </a:solidFill>
                  <a:latin typeface="Calibri"/>
                  <a:ea typeface="Calibri"/>
                  <a:cs typeface="Calibri"/>
                  <a:sym typeface="Calibri"/>
                </a:rPr>
                <a:t>@</a:t>
              </a:r>
              <a:r>
                <a:rPr lang="en" sz="2400" i="0" u="none" strike="noStrike" cap="none" dirty="0" err="1">
                  <a:solidFill>
                    <a:schemeClr val="dk1"/>
                  </a:solidFill>
                  <a:latin typeface="Calibri"/>
                  <a:ea typeface="Calibri"/>
                  <a:cs typeface="Calibri"/>
                  <a:sym typeface="Calibri"/>
                </a:rPr>
                <a:t>MHLiteracy</a:t>
              </a:r>
              <a:endParaRPr sz="2400" i="0" u="none" strike="noStrike" cap="none" dirty="0">
                <a:solidFill>
                  <a:srgbClr val="000000"/>
                </a:solidFill>
                <a:latin typeface="Calibri"/>
                <a:ea typeface="Calibri"/>
                <a:cs typeface="Calibri"/>
                <a:sym typeface="Calibri"/>
              </a:endParaRPr>
            </a:p>
          </p:txBody>
        </p:sp>
        <p:pic>
          <p:nvPicPr>
            <p:cNvPr id="8" name="Google Shape;918;g2eea3792cd9_0_429">
              <a:extLst>
                <a:ext uri="{FF2B5EF4-FFF2-40B4-BE49-F238E27FC236}">
                  <a16:creationId xmlns:a16="http://schemas.microsoft.com/office/drawing/2014/main" id="{17ACEA25-1482-CEF1-58E4-949CFFA2D666}"/>
                </a:ext>
              </a:extLst>
            </p:cNvPr>
            <p:cNvPicPr preferRelativeResize="0"/>
            <p:nvPr/>
          </p:nvPicPr>
          <p:blipFill>
            <a:blip r:embed="rId5">
              <a:alphaModFix/>
            </a:blip>
            <a:stretch>
              <a:fillRect/>
            </a:stretch>
          </p:blipFill>
          <p:spPr>
            <a:xfrm>
              <a:off x="260049" y="3341764"/>
              <a:ext cx="696651" cy="686074"/>
            </a:xfrm>
            <a:prstGeom prst="rect">
              <a:avLst/>
            </a:prstGeom>
            <a:noFill/>
            <a:ln>
              <a:noFill/>
            </a:ln>
          </p:spPr>
        </p:pic>
      </p:grpSp>
      <p:grpSp>
        <p:nvGrpSpPr>
          <p:cNvPr id="9" name="Group 8">
            <a:extLst>
              <a:ext uri="{FF2B5EF4-FFF2-40B4-BE49-F238E27FC236}">
                <a16:creationId xmlns:a16="http://schemas.microsoft.com/office/drawing/2014/main" id="{3698180D-CFBC-F0D9-7036-EABD0D4BE62F}"/>
              </a:ext>
            </a:extLst>
          </p:cNvPr>
          <p:cNvGrpSpPr/>
          <p:nvPr/>
        </p:nvGrpSpPr>
        <p:grpSpPr>
          <a:xfrm>
            <a:off x="750941" y="2344253"/>
            <a:ext cx="3169409" cy="691238"/>
            <a:chOff x="260053" y="1403694"/>
            <a:chExt cx="3169409" cy="691238"/>
          </a:xfrm>
        </p:grpSpPr>
        <p:pic>
          <p:nvPicPr>
            <p:cNvPr id="10" name="Google Shape;919;g2eea3792cd9_0_429">
              <a:extLst>
                <a:ext uri="{FF2B5EF4-FFF2-40B4-BE49-F238E27FC236}">
                  <a16:creationId xmlns:a16="http://schemas.microsoft.com/office/drawing/2014/main" id="{B2EF6BA9-41CD-44EA-B0BA-28C75773F106}"/>
                </a:ext>
              </a:extLst>
            </p:cNvPr>
            <p:cNvPicPr preferRelativeResize="0"/>
            <p:nvPr/>
          </p:nvPicPr>
          <p:blipFill>
            <a:blip r:embed="rId6">
              <a:alphaModFix/>
            </a:blip>
            <a:stretch>
              <a:fillRect/>
            </a:stretch>
          </p:blipFill>
          <p:spPr>
            <a:xfrm>
              <a:off x="260053" y="1403694"/>
              <a:ext cx="696647" cy="691238"/>
            </a:xfrm>
            <a:prstGeom prst="rect">
              <a:avLst/>
            </a:prstGeom>
            <a:noFill/>
            <a:ln>
              <a:noFill/>
            </a:ln>
          </p:spPr>
        </p:pic>
        <p:sp>
          <p:nvSpPr>
            <p:cNvPr id="11" name="Google Shape;916;g2eea3792cd9_0_429">
              <a:extLst>
                <a:ext uri="{FF2B5EF4-FFF2-40B4-BE49-F238E27FC236}">
                  <a16:creationId xmlns:a16="http://schemas.microsoft.com/office/drawing/2014/main" id="{9CFE45CA-B98E-7B94-2D7B-F07059624EB3}"/>
                </a:ext>
              </a:extLst>
            </p:cNvPr>
            <p:cNvSpPr txBox="1"/>
            <p:nvPr/>
          </p:nvSpPr>
          <p:spPr>
            <a:xfrm>
              <a:off x="1038162" y="1523086"/>
              <a:ext cx="2391300" cy="46723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a:solidFill>
                    <a:schemeClr val="dk1"/>
                  </a:solidFill>
                  <a:latin typeface="Calibri"/>
                  <a:ea typeface="Calibri"/>
                  <a:cs typeface="Calibri"/>
                  <a:sym typeface="Calibri"/>
                </a:rPr>
                <a:t>@</a:t>
              </a:r>
              <a:r>
                <a:rPr lang="en" sz="2400" i="0" u="none" strike="noStrike" cap="none" dirty="0" err="1">
                  <a:solidFill>
                    <a:schemeClr val="dk1"/>
                  </a:solidFill>
                  <a:latin typeface="Calibri"/>
                  <a:ea typeface="Calibri"/>
                  <a:cs typeface="Calibri"/>
                  <a:sym typeface="Calibri"/>
                </a:rPr>
                <a:t>MHLiteracy</a:t>
              </a:r>
              <a:endParaRPr sz="2400" i="0" u="none" strike="noStrike" cap="none" dirty="0">
                <a:solidFill>
                  <a:schemeClr val="dk1"/>
                </a:solidFill>
                <a:latin typeface="Calibri"/>
                <a:ea typeface="Calibri"/>
                <a:cs typeface="Calibri"/>
                <a:sym typeface="Calibri"/>
              </a:endParaRPr>
            </a:p>
          </p:txBody>
        </p:sp>
      </p:grpSp>
      <p:grpSp>
        <p:nvGrpSpPr>
          <p:cNvPr id="12" name="Group 11">
            <a:extLst>
              <a:ext uri="{FF2B5EF4-FFF2-40B4-BE49-F238E27FC236}">
                <a16:creationId xmlns:a16="http://schemas.microsoft.com/office/drawing/2014/main" id="{30346DB2-7F61-4153-BAC4-0177BA1AE23E}"/>
              </a:ext>
            </a:extLst>
          </p:cNvPr>
          <p:cNvGrpSpPr/>
          <p:nvPr/>
        </p:nvGrpSpPr>
        <p:grpSpPr>
          <a:xfrm>
            <a:off x="676888" y="3296846"/>
            <a:ext cx="4828913" cy="842550"/>
            <a:chOff x="186000" y="2356287"/>
            <a:chExt cx="4828913" cy="842550"/>
          </a:xfrm>
        </p:grpSpPr>
        <p:sp>
          <p:nvSpPr>
            <p:cNvPr id="13" name="Google Shape;916;g2eea3792cd9_0_429">
              <a:extLst>
                <a:ext uri="{FF2B5EF4-FFF2-40B4-BE49-F238E27FC236}">
                  <a16:creationId xmlns:a16="http://schemas.microsoft.com/office/drawing/2014/main" id="{945B4325-E18F-9235-4157-9F132C39AE13}"/>
                </a:ext>
              </a:extLst>
            </p:cNvPr>
            <p:cNvSpPr txBox="1"/>
            <p:nvPr/>
          </p:nvSpPr>
          <p:spPr>
            <a:xfrm>
              <a:off x="1028550" y="2529183"/>
              <a:ext cx="3986363" cy="49675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err="1">
                  <a:solidFill>
                    <a:schemeClr val="dk1"/>
                  </a:solidFill>
                  <a:latin typeface="Calibri"/>
                  <a:ea typeface="Calibri"/>
                  <a:cs typeface="Calibri"/>
                  <a:sym typeface="Calibri"/>
                </a:rPr>
                <a:t>www.mentalhealthliteracy.org</a:t>
              </a:r>
              <a:endParaRPr sz="2400" i="0" u="none" strike="noStrike" cap="none" dirty="0">
                <a:solidFill>
                  <a:schemeClr val="dk1"/>
                </a:solidFill>
                <a:latin typeface="Calibri"/>
                <a:ea typeface="Calibri"/>
                <a:cs typeface="Calibri"/>
                <a:sym typeface="Calibri"/>
              </a:endParaRPr>
            </a:p>
          </p:txBody>
        </p:sp>
        <p:pic>
          <p:nvPicPr>
            <p:cNvPr id="14" name="Graphic 13" descr="Internet with solid fill">
              <a:extLst>
                <a:ext uri="{FF2B5EF4-FFF2-40B4-BE49-F238E27FC236}">
                  <a16:creationId xmlns:a16="http://schemas.microsoft.com/office/drawing/2014/main" id="{5311F02F-CB82-D66A-78CD-A3E5E40BFF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6000" y="2356287"/>
              <a:ext cx="842550" cy="842550"/>
            </a:xfrm>
            <a:prstGeom prst="rect">
              <a:avLst/>
            </a:prstGeom>
          </p:spPr>
        </p:pic>
      </p:grpSp>
    </p:spTree>
    <p:extLst>
      <p:ext uri="{BB962C8B-B14F-4D97-AF65-F5344CB8AC3E}">
        <p14:creationId xmlns:p14="http://schemas.microsoft.com/office/powerpoint/2010/main" val="41007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87;g2ec74927de7_0_184">
            <a:extLst>
              <a:ext uri="{FF2B5EF4-FFF2-40B4-BE49-F238E27FC236}">
                <a16:creationId xmlns:a16="http://schemas.microsoft.com/office/drawing/2014/main" id="{B07AC0C0-9197-EA1B-95DB-793C20A1B883}"/>
              </a:ext>
            </a:extLst>
          </p:cNvPr>
          <p:cNvSpPr/>
          <p:nvPr/>
        </p:nvSpPr>
        <p:spPr>
          <a:xfrm>
            <a:off x="0" y="2832482"/>
            <a:ext cx="12192000" cy="841194"/>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solidFill>
                  <a:schemeClr val="bg1"/>
                </a:solidFill>
                <a:latin typeface="Calibri" panose="020F0502020204030204" pitchFamily="34" charset="0"/>
                <a:cs typeface="Calibri" panose="020F0502020204030204" pitchFamily="34" charset="0"/>
              </a:rPr>
              <a:t>What is Stigma?</a:t>
            </a:r>
            <a:endParaRPr sz="3200" dirty="0">
              <a:solidFill>
                <a:schemeClr val="bg1"/>
              </a:solidFill>
              <a:latin typeface="Calibri" panose="020F0502020204030204" pitchFamily="34" charset="0"/>
              <a:cs typeface="Calibri" panose="020F0502020204030204" pitchFamily="34" charset="0"/>
            </a:endParaRPr>
          </a:p>
        </p:txBody>
      </p:sp>
      <p:sp>
        <p:nvSpPr>
          <p:cNvPr id="6" name="Google Shape;289;g2ec74927de7_0_184">
            <a:extLst>
              <a:ext uri="{FF2B5EF4-FFF2-40B4-BE49-F238E27FC236}">
                <a16:creationId xmlns:a16="http://schemas.microsoft.com/office/drawing/2014/main" id="{76603A80-1740-2067-4AAD-567890320164}"/>
              </a:ext>
            </a:extLst>
          </p:cNvPr>
          <p:cNvSpPr/>
          <p:nvPr/>
        </p:nvSpPr>
        <p:spPr>
          <a:xfrm>
            <a:off x="3342983" y="1299107"/>
            <a:ext cx="5065551" cy="897245"/>
          </a:xfrm>
          <a:prstGeom prst="roundRect">
            <a:avLst>
              <a:gd name="adj" fmla="val 16667"/>
            </a:avLst>
          </a:prstGeom>
          <a:solidFill>
            <a:srgbClr val="11AEE1"/>
          </a:solidFill>
          <a:ln w="9525" cap="flat" cmpd="sng">
            <a:solidFill>
              <a:srgbClr val="11AEE1"/>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Clr>
                <a:schemeClr val="dk1"/>
              </a:buClr>
              <a:buSzPts val="2700"/>
              <a:buFont typeface="Arial"/>
              <a:buNone/>
            </a:pPr>
            <a:r>
              <a:rPr lang="en" sz="3600" b="1" dirty="0">
                <a:solidFill>
                  <a:schemeClr val="lt1"/>
                </a:solidFill>
                <a:latin typeface="Calibri"/>
                <a:ea typeface="Calibri"/>
                <a:cs typeface="Calibri"/>
                <a:sym typeface="Calibri"/>
              </a:rPr>
              <a:t>Topic C:</a:t>
            </a:r>
            <a:endParaRPr sz="1600" dirty="0">
              <a:solidFill>
                <a:schemeClr val="lt1"/>
              </a:solidFill>
              <a:latin typeface="Calibri" panose="020F0502020204030204" pitchFamily="34" charset="0"/>
            </a:endParaRPr>
          </a:p>
        </p:txBody>
      </p:sp>
      <p:sp>
        <p:nvSpPr>
          <p:cNvPr id="7" name="TextBox 6">
            <a:extLst>
              <a:ext uri="{FF2B5EF4-FFF2-40B4-BE49-F238E27FC236}">
                <a16:creationId xmlns:a16="http://schemas.microsoft.com/office/drawing/2014/main" id="{8B09F6F9-F52A-6D1E-E947-9F07A4E8BE24}"/>
              </a:ext>
            </a:extLst>
          </p:cNvPr>
          <p:cNvSpPr txBox="1"/>
          <p:nvPr/>
        </p:nvSpPr>
        <p:spPr>
          <a:xfrm>
            <a:off x="3704234" y="4309806"/>
            <a:ext cx="434304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t>
            </a:r>
            <a:r>
              <a:rPr lang="en-US" sz="2400" dirty="0">
                <a:highlight>
                  <a:srgbClr val="FFFF00"/>
                </a:highlight>
                <a:latin typeface="Calibri" panose="020F0502020204030204" pitchFamily="34" charset="0"/>
                <a:cs typeface="Calibri" panose="020F0502020204030204" pitchFamily="34" charset="0"/>
              </a:rPr>
              <a:t>Insert teacher / facilitator name</a:t>
            </a:r>
            <a:r>
              <a:rPr lang="en-US"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1927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Topic C: What Stigma?</a:t>
            </a:r>
            <a:endParaRPr sz="3600" dirty="0">
              <a:solidFill>
                <a:schemeClr val="bg1"/>
              </a:solidFill>
              <a:latin typeface="Calibri" panose="020F0502020204030204" pitchFamily="34" charset="0"/>
            </a:endParaRPr>
          </a:p>
        </p:txBody>
      </p:sp>
      <p:sp>
        <p:nvSpPr>
          <p:cNvPr id="2" name="Google Shape;188;g2df5c05e784_0_222">
            <a:extLst>
              <a:ext uri="{FF2B5EF4-FFF2-40B4-BE49-F238E27FC236}">
                <a16:creationId xmlns:a16="http://schemas.microsoft.com/office/drawing/2014/main" id="{0AC71B90-04EC-2907-968F-A5C26A0E3DA0}"/>
              </a:ext>
            </a:extLst>
          </p:cNvPr>
          <p:cNvSpPr txBox="1"/>
          <p:nvPr/>
        </p:nvSpPr>
        <p:spPr>
          <a:xfrm>
            <a:off x="596814" y="4732798"/>
            <a:ext cx="2622038" cy="782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Calibri"/>
              <a:buNone/>
            </a:pPr>
            <a:r>
              <a:rPr lang="en-US" sz="2400" b="0" i="0" u="none" strike="noStrike" cap="none" dirty="0">
                <a:solidFill>
                  <a:srgbClr val="000000"/>
                </a:solidFill>
                <a:latin typeface="Calibri"/>
                <a:ea typeface="Calibri"/>
                <a:cs typeface="Calibri"/>
                <a:sym typeface="Calibri"/>
              </a:rPr>
              <a:t>A</a:t>
            </a:r>
            <a:r>
              <a:rPr lang="en-US" sz="2400" dirty="0">
                <a:latin typeface="Calibri"/>
                <a:ea typeface="Calibri"/>
                <a:cs typeface="Calibri"/>
                <a:sym typeface="Calibri"/>
              </a:rPr>
              <a:t>ctivity 1</a:t>
            </a:r>
            <a:r>
              <a:rPr lang="en-US" sz="2400" b="0" i="0" u="none" strike="noStrike" cap="none" dirty="0">
                <a:solidFill>
                  <a:srgbClr val="000000"/>
                </a:solidFill>
                <a:latin typeface="Calibri"/>
                <a:ea typeface="Calibri"/>
                <a:cs typeface="Calibri"/>
                <a:sym typeface="Calibri"/>
              </a:rPr>
              <a:t>: </a:t>
            </a:r>
          </a:p>
          <a:p>
            <a:pPr marL="0" marR="0" lvl="0" indent="0" algn="ctr" rtl="0">
              <a:lnSpc>
                <a:spcPct val="90000"/>
              </a:lnSpc>
              <a:spcBef>
                <a:spcPts val="0"/>
              </a:spcBef>
              <a:spcAft>
                <a:spcPts val="0"/>
              </a:spcAft>
              <a:buClr>
                <a:srgbClr val="000000"/>
              </a:buClr>
              <a:buSzPts val="4400"/>
              <a:buFont typeface="Calibri"/>
              <a:buNone/>
            </a:pPr>
            <a:r>
              <a:rPr lang="en-US" sz="2400" dirty="0">
                <a:latin typeface="Calibri"/>
                <a:ea typeface="Calibri"/>
                <a:cs typeface="Calibri"/>
                <a:sym typeface="Calibri"/>
              </a:rPr>
              <a:t>Defining Stigma</a:t>
            </a:r>
            <a:endParaRPr sz="2400" b="0" i="0" u="none" strike="noStrike" cap="none" dirty="0">
              <a:solidFill>
                <a:srgbClr val="000000"/>
              </a:solidFill>
              <a:latin typeface="Calibri"/>
              <a:ea typeface="Calibri"/>
              <a:cs typeface="Calibri"/>
              <a:sym typeface="Calibri"/>
            </a:endParaRPr>
          </a:p>
        </p:txBody>
      </p:sp>
      <p:sp>
        <p:nvSpPr>
          <p:cNvPr id="3" name="Google Shape;189;g2df5c05e784_0_222">
            <a:extLst>
              <a:ext uri="{FF2B5EF4-FFF2-40B4-BE49-F238E27FC236}">
                <a16:creationId xmlns:a16="http://schemas.microsoft.com/office/drawing/2014/main" id="{BF98304E-49E3-D2C4-788B-B35862E3E0E0}"/>
              </a:ext>
            </a:extLst>
          </p:cNvPr>
          <p:cNvSpPr txBox="1"/>
          <p:nvPr/>
        </p:nvSpPr>
        <p:spPr>
          <a:xfrm>
            <a:off x="7000548" y="4735456"/>
            <a:ext cx="2622038" cy="1130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Calibri"/>
              <a:buNone/>
            </a:pPr>
            <a:r>
              <a:rPr lang="en-US" sz="2400" b="0" i="0" u="none" strike="noStrike" cap="none" dirty="0">
                <a:solidFill>
                  <a:srgbClr val="000000"/>
                </a:solidFill>
                <a:latin typeface="Calibri"/>
                <a:ea typeface="Calibri"/>
                <a:cs typeface="Calibri"/>
                <a:sym typeface="Calibri"/>
              </a:rPr>
              <a:t>A</a:t>
            </a:r>
            <a:r>
              <a:rPr lang="en-US" sz="2400" dirty="0">
                <a:latin typeface="Calibri"/>
                <a:ea typeface="Calibri"/>
                <a:cs typeface="Calibri"/>
                <a:sym typeface="Calibri"/>
              </a:rPr>
              <a:t>ctivity 3</a:t>
            </a:r>
            <a:r>
              <a:rPr lang="en-US" sz="2400" b="0" i="0" u="none" strike="noStrike" cap="none" dirty="0">
                <a:solidFill>
                  <a:srgbClr val="000000"/>
                </a:solidFill>
                <a:latin typeface="Calibri"/>
                <a:ea typeface="Calibri"/>
                <a:cs typeface="Calibri"/>
                <a:sym typeface="Calibri"/>
              </a:rPr>
              <a:t>: </a:t>
            </a:r>
            <a:r>
              <a:rPr lang="en-US" sz="2400" dirty="0">
                <a:latin typeface="Calibri"/>
                <a:ea typeface="Calibri"/>
                <a:cs typeface="Calibri"/>
                <a:sym typeface="Calibri"/>
              </a:rPr>
              <a:t>Conceptual Understanding</a:t>
            </a:r>
            <a:endParaRPr sz="2400" b="0" i="0" u="none" strike="noStrike" cap="none" dirty="0">
              <a:solidFill>
                <a:srgbClr val="000000"/>
              </a:solidFill>
              <a:latin typeface="Calibri"/>
              <a:ea typeface="Calibri"/>
              <a:cs typeface="Calibri"/>
              <a:sym typeface="Calibri"/>
            </a:endParaRPr>
          </a:p>
        </p:txBody>
      </p:sp>
      <p:sp>
        <p:nvSpPr>
          <p:cNvPr id="5" name="Google Shape;190;g2df5c05e784_0_222">
            <a:extLst>
              <a:ext uri="{FF2B5EF4-FFF2-40B4-BE49-F238E27FC236}">
                <a16:creationId xmlns:a16="http://schemas.microsoft.com/office/drawing/2014/main" id="{15577135-B197-7A1C-899F-93EFE0D51935}"/>
              </a:ext>
            </a:extLst>
          </p:cNvPr>
          <p:cNvSpPr txBox="1"/>
          <p:nvPr/>
        </p:nvSpPr>
        <p:spPr>
          <a:xfrm>
            <a:off x="3798681" y="4733684"/>
            <a:ext cx="2622038" cy="1130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Calibri"/>
              <a:buNone/>
            </a:pPr>
            <a:r>
              <a:rPr lang="en-US" sz="2400" dirty="0">
                <a:latin typeface="Calibri"/>
                <a:ea typeface="Calibri"/>
                <a:cs typeface="Calibri"/>
                <a:sym typeface="Calibri"/>
              </a:rPr>
              <a:t>Activity 2: </a:t>
            </a:r>
          </a:p>
          <a:p>
            <a:pPr marL="0" marR="0" lvl="0" indent="0" algn="ctr" rtl="0">
              <a:lnSpc>
                <a:spcPct val="90000"/>
              </a:lnSpc>
              <a:spcBef>
                <a:spcPts val="0"/>
              </a:spcBef>
              <a:spcAft>
                <a:spcPts val="0"/>
              </a:spcAft>
              <a:buClr>
                <a:srgbClr val="000000"/>
              </a:buClr>
              <a:buSzPts val="4400"/>
              <a:buFont typeface="Calibri"/>
              <a:buNone/>
            </a:pPr>
            <a:r>
              <a:rPr lang="en-US" sz="2400" dirty="0">
                <a:latin typeface="Calibri"/>
                <a:ea typeface="Calibri"/>
                <a:cs typeface="Calibri"/>
                <a:sym typeface="Calibri"/>
              </a:rPr>
              <a:t>Myths and Realities of Mental Illness</a:t>
            </a:r>
            <a:endParaRPr sz="2400" b="0" i="0" u="none" strike="noStrike" cap="none" dirty="0">
              <a:solidFill>
                <a:srgbClr val="000000"/>
              </a:solidFill>
              <a:latin typeface="Calibri"/>
              <a:ea typeface="Calibri"/>
              <a:cs typeface="Calibri"/>
              <a:sym typeface="Calibri"/>
            </a:endParaRPr>
          </a:p>
        </p:txBody>
      </p:sp>
      <p:pic>
        <p:nvPicPr>
          <p:cNvPr id="21" name="Google Shape;191;g2df5c05e784_0_222">
            <a:extLst>
              <a:ext uri="{FF2B5EF4-FFF2-40B4-BE49-F238E27FC236}">
                <a16:creationId xmlns:a16="http://schemas.microsoft.com/office/drawing/2014/main" id="{FDBB09E0-3216-DA80-BEEB-9F6F88B6AE62}"/>
              </a:ext>
            </a:extLst>
          </p:cNvPr>
          <p:cNvPicPr preferRelativeResize="0"/>
          <p:nvPr/>
        </p:nvPicPr>
        <p:blipFill>
          <a:blip r:embed="rId4">
            <a:alphaModFix/>
          </a:blip>
          <a:stretch>
            <a:fillRect/>
          </a:stretch>
        </p:blipFill>
        <p:spPr>
          <a:xfrm>
            <a:off x="762846" y="2278487"/>
            <a:ext cx="2289975" cy="2301025"/>
          </a:xfrm>
          <a:prstGeom prst="rect">
            <a:avLst/>
          </a:prstGeom>
          <a:noFill/>
          <a:ln>
            <a:noFill/>
          </a:ln>
        </p:spPr>
      </p:pic>
      <p:pic>
        <p:nvPicPr>
          <p:cNvPr id="22" name="Google Shape;192;g2df5c05e784_0_222">
            <a:extLst>
              <a:ext uri="{FF2B5EF4-FFF2-40B4-BE49-F238E27FC236}">
                <a16:creationId xmlns:a16="http://schemas.microsoft.com/office/drawing/2014/main" id="{7CAD4808-4CC0-81CC-E960-47F0412D838A}"/>
              </a:ext>
            </a:extLst>
          </p:cNvPr>
          <p:cNvPicPr preferRelativeResize="0"/>
          <p:nvPr/>
        </p:nvPicPr>
        <p:blipFill>
          <a:blip r:embed="rId5">
            <a:alphaModFix/>
          </a:blip>
          <a:stretch>
            <a:fillRect/>
          </a:stretch>
        </p:blipFill>
        <p:spPr>
          <a:xfrm>
            <a:off x="3964713" y="2306625"/>
            <a:ext cx="2289975" cy="2289975"/>
          </a:xfrm>
          <a:prstGeom prst="rect">
            <a:avLst/>
          </a:prstGeom>
          <a:noFill/>
          <a:ln>
            <a:noFill/>
          </a:ln>
        </p:spPr>
      </p:pic>
      <p:pic>
        <p:nvPicPr>
          <p:cNvPr id="23" name="Google Shape;193;g2df5c05e784_0_222">
            <a:extLst>
              <a:ext uri="{FF2B5EF4-FFF2-40B4-BE49-F238E27FC236}">
                <a16:creationId xmlns:a16="http://schemas.microsoft.com/office/drawing/2014/main" id="{05953ACF-6B17-0AC0-2AAA-D1BDF0817EC2}"/>
              </a:ext>
            </a:extLst>
          </p:cNvPr>
          <p:cNvPicPr preferRelativeResize="0"/>
          <p:nvPr/>
        </p:nvPicPr>
        <p:blipFill>
          <a:blip r:embed="rId6">
            <a:alphaModFix/>
          </a:blip>
          <a:stretch>
            <a:fillRect/>
          </a:stretch>
        </p:blipFill>
        <p:spPr>
          <a:xfrm>
            <a:off x="7166580" y="2317691"/>
            <a:ext cx="2289975" cy="2267841"/>
          </a:xfrm>
          <a:prstGeom prst="rect">
            <a:avLst/>
          </a:prstGeom>
          <a:noFill/>
          <a:ln>
            <a:noFill/>
          </a:ln>
        </p:spPr>
      </p:pic>
    </p:spTree>
    <p:extLst>
      <p:ext uri="{BB962C8B-B14F-4D97-AF65-F5344CB8AC3E}">
        <p14:creationId xmlns:p14="http://schemas.microsoft.com/office/powerpoint/2010/main" val="118801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1: Defining Stigma</a:t>
            </a:r>
            <a:endParaRPr sz="3600" dirty="0">
              <a:solidFill>
                <a:schemeClr val="bg1"/>
              </a:solidFill>
              <a:latin typeface="Calibri" panose="020F0502020204030204" pitchFamily="34" charset="0"/>
            </a:endParaRPr>
          </a:p>
        </p:txBody>
      </p:sp>
      <p:pic>
        <p:nvPicPr>
          <p:cNvPr id="6" name="Google Shape;200;g2e18b0c353e_0_76">
            <a:extLst>
              <a:ext uri="{FF2B5EF4-FFF2-40B4-BE49-F238E27FC236}">
                <a16:creationId xmlns:a16="http://schemas.microsoft.com/office/drawing/2014/main" id="{23BDD1CC-AC5E-6C25-9959-A3F3905D73EB}"/>
              </a:ext>
            </a:extLst>
          </p:cNvPr>
          <p:cNvPicPr preferRelativeResize="0"/>
          <p:nvPr/>
        </p:nvPicPr>
        <p:blipFill>
          <a:blip r:embed="rId3">
            <a:alphaModFix/>
          </a:blip>
          <a:stretch>
            <a:fillRect/>
          </a:stretch>
        </p:blipFill>
        <p:spPr>
          <a:xfrm>
            <a:off x="1838962" y="2454314"/>
            <a:ext cx="2840793" cy="2854500"/>
          </a:xfrm>
          <a:prstGeom prst="rect">
            <a:avLst/>
          </a:prstGeom>
          <a:noFill/>
          <a:ln>
            <a:noFill/>
          </a:ln>
        </p:spPr>
      </p:pic>
      <p:pic>
        <p:nvPicPr>
          <p:cNvPr id="7" name="Google Shape;201;g2e18b0c353e_0_76">
            <a:extLst>
              <a:ext uri="{FF2B5EF4-FFF2-40B4-BE49-F238E27FC236}">
                <a16:creationId xmlns:a16="http://schemas.microsoft.com/office/drawing/2014/main" id="{29030527-184C-3984-6BEF-1EC74A2D1DF7}"/>
              </a:ext>
            </a:extLst>
          </p:cNvPr>
          <p:cNvPicPr preferRelativeResize="0"/>
          <p:nvPr/>
        </p:nvPicPr>
        <p:blipFill>
          <a:blip r:embed="rId4">
            <a:alphaModFix/>
          </a:blip>
          <a:stretch>
            <a:fillRect/>
          </a:stretch>
        </p:blipFill>
        <p:spPr>
          <a:xfrm>
            <a:off x="5149711" y="2680140"/>
            <a:ext cx="4726249" cy="2402849"/>
          </a:xfrm>
          <a:prstGeom prst="rect">
            <a:avLst/>
          </a:prstGeom>
          <a:noFill/>
          <a:ln>
            <a:noFill/>
          </a:ln>
        </p:spPr>
      </p:pic>
    </p:spTree>
    <p:extLst>
      <p:ext uri="{BB962C8B-B14F-4D97-AF65-F5344CB8AC3E}">
        <p14:creationId xmlns:p14="http://schemas.microsoft.com/office/powerpoint/2010/main" val="293304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1: Defining Stigma</a:t>
            </a:r>
            <a:endParaRPr sz="3600" dirty="0">
              <a:solidFill>
                <a:schemeClr val="bg1"/>
              </a:solidFill>
              <a:latin typeface="Calibri" panose="020F0502020204030204" pitchFamily="34" charset="0"/>
            </a:endParaRPr>
          </a:p>
        </p:txBody>
      </p:sp>
      <p:pic>
        <p:nvPicPr>
          <p:cNvPr id="3" name="Google Shape;209;g2ef8ee11149_1_12">
            <a:extLst>
              <a:ext uri="{FF2B5EF4-FFF2-40B4-BE49-F238E27FC236}">
                <a16:creationId xmlns:a16="http://schemas.microsoft.com/office/drawing/2014/main" id="{B49F5A12-2852-876E-0882-E0D3ACA10181}"/>
              </a:ext>
            </a:extLst>
          </p:cNvPr>
          <p:cNvPicPr preferRelativeResize="0"/>
          <p:nvPr/>
        </p:nvPicPr>
        <p:blipFill rotWithShape="1">
          <a:blip r:embed="rId4">
            <a:alphaModFix amt="70000"/>
          </a:blip>
          <a:srcRect b="4425"/>
          <a:stretch/>
        </p:blipFill>
        <p:spPr>
          <a:xfrm>
            <a:off x="7433017" y="4026045"/>
            <a:ext cx="2534756" cy="2286000"/>
          </a:xfrm>
          <a:prstGeom prst="rect">
            <a:avLst/>
          </a:prstGeom>
          <a:noFill/>
          <a:ln>
            <a:noFill/>
          </a:ln>
        </p:spPr>
      </p:pic>
      <p:pic>
        <p:nvPicPr>
          <p:cNvPr id="9" name="Google Shape;210;g2ef8ee11149_1_12">
            <a:extLst>
              <a:ext uri="{FF2B5EF4-FFF2-40B4-BE49-F238E27FC236}">
                <a16:creationId xmlns:a16="http://schemas.microsoft.com/office/drawing/2014/main" id="{7E698EEE-D8FF-0818-223C-2C1707D451F8}"/>
              </a:ext>
            </a:extLst>
          </p:cNvPr>
          <p:cNvPicPr preferRelativeResize="0"/>
          <p:nvPr/>
        </p:nvPicPr>
        <p:blipFill rotWithShape="1">
          <a:blip r:embed="rId5">
            <a:alphaModFix amt="70000"/>
          </a:blip>
          <a:srcRect r="4489"/>
          <a:stretch/>
        </p:blipFill>
        <p:spPr>
          <a:xfrm>
            <a:off x="9967773" y="3080333"/>
            <a:ext cx="2045072" cy="2088712"/>
          </a:xfrm>
          <a:prstGeom prst="rect">
            <a:avLst/>
          </a:prstGeom>
          <a:noFill/>
          <a:ln>
            <a:noFill/>
          </a:ln>
        </p:spPr>
      </p:pic>
      <p:sp>
        <p:nvSpPr>
          <p:cNvPr id="2" name="Google Shape;208;g2ef8ee11149_1_12">
            <a:extLst>
              <a:ext uri="{FF2B5EF4-FFF2-40B4-BE49-F238E27FC236}">
                <a16:creationId xmlns:a16="http://schemas.microsoft.com/office/drawing/2014/main" id="{48125BF9-07BE-1A62-6E94-C2CFDCF2289C}"/>
              </a:ext>
            </a:extLst>
          </p:cNvPr>
          <p:cNvSpPr txBox="1"/>
          <p:nvPr/>
        </p:nvSpPr>
        <p:spPr>
          <a:xfrm>
            <a:off x="674497" y="1445426"/>
            <a:ext cx="7376199" cy="466201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300" i="1" dirty="0">
                <a:latin typeface="Calibri"/>
                <a:ea typeface="Calibri"/>
                <a:cs typeface="Calibri"/>
                <a:sym typeface="Calibri"/>
              </a:rPr>
              <a:t>My cousin experienced a mental health problem, but she didn’t seek help from anyone because she was afraid the </a:t>
            </a:r>
            <a:r>
              <a:rPr lang="en-US" sz="2300" b="1" i="1" dirty="0">
                <a:latin typeface="Calibri"/>
                <a:ea typeface="Calibri"/>
                <a:cs typeface="Calibri"/>
                <a:sym typeface="Calibri"/>
              </a:rPr>
              <a:t>stigma</a:t>
            </a:r>
            <a:r>
              <a:rPr lang="en-US" sz="2300" i="1" dirty="0">
                <a:latin typeface="Calibri"/>
                <a:ea typeface="Calibri"/>
                <a:cs typeface="Calibri"/>
                <a:sym typeface="Calibri"/>
              </a:rPr>
              <a:t> would be harder to handle than the mental health problem.</a:t>
            </a:r>
            <a:endParaRPr sz="2300" i="1" dirty="0">
              <a:latin typeface="Calibri"/>
              <a:ea typeface="Calibri"/>
              <a:cs typeface="Calibri"/>
              <a:sym typeface="Calibri"/>
            </a:endParaRPr>
          </a:p>
          <a:p>
            <a:pPr marL="0" lvl="0" indent="0" algn="l" rtl="0">
              <a:lnSpc>
                <a:spcPct val="115000"/>
              </a:lnSpc>
              <a:spcBef>
                <a:spcPts val="0"/>
              </a:spcBef>
              <a:spcAft>
                <a:spcPts val="0"/>
              </a:spcAft>
              <a:buNone/>
            </a:pPr>
            <a:br>
              <a:rPr lang="en-US" sz="2300" i="1" dirty="0">
                <a:latin typeface="Calibri"/>
                <a:ea typeface="Calibri"/>
                <a:cs typeface="Calibri"/>
                <a:sym typeface="Calibri"/>
              </a:rPr>
            </a:br>
            <a:r>
              <a:rPr lang="en-US" sz="2300" dirty="0">
                <a:latin typeface="Calibri"/>
                <a:ea typeface="Calibri"/>
                <a:cs typeface="Calibri"/>
                <a:sym typeface="Calibri"/>
              </a:rPr>
              <a:t>The </a:t>
            </a:r>
            <a:r>
              <a:rPr lang="en-US" sz="2300" b="1" dirty="0">
                <a:latin typeface="Calibri"/>
                <a:ea typeface="Calibri"/>
                <a:cs typeface="Calibri"/>
                <a:sym typeface="Calibri"/>
              </a:rPr>
              <a:t>stigma</a:t>
            </a:r>
            <a:r>
              <a:rPr lang="en-US" sz="2300" dirty="0">
                <a:latin typeface="Calibri"/>
                <a:ea typeface="Calibri"/>
                <a:cs typeface="Calibri"/>
                <a:sym typeface="Calibri"/>
              </a:rPr>
              <a:t> surrounding mental health problems grows when the media portrayals of people with mental health problems are inaccurate and exaggerated.</a:t>
            </a:r>
            <a:endParaRPr sz="2300" dirty="0">
              <a:latin typeface="Calibri"/>
              <a:ea typeface="Calibri"/>
              <a:cs typeface="Calibri"/>
              <a:sym typeface="Calibri"/>
            </a:endParaRPr>
          </a:p>
          <a:p>
            <a:pPr marL="0" lvl="0" indent="0" algn="l" rtl="0">
              <a:lnSpc>
                <a:spcPct val="115000"/>
              </a:lnSpc>
              <a:spcBef>
                <a:spcPts val="0"/>
              </a:spcBef>
              <a:spcAft>
                <a:spcPts val="0"/>
              </a:spcAft>
              <a:buNone/>
            </a:pPr>
            <a:br>
              <a:rPr lang="en-US" sz="2300" dirty="0">
                <a:latin typeface="Calibri"/>
                <a:ea typeface="Calibri"/>
                <a:cs typeface="Calibri"/>
                <a:sym typeface="Calibri"/>
              </a:rPr>
            </a:br>
            <a:r>
              <a:rPr lang="en-US" sz="2300" b="1" dirty="0">
                <a:latin typeface="Calibri"/>
                <a:ea typeface="Calibri"/>
                <a:cs typeface="Calibri"/>
                <a:sym typeface="Calibri"/>
              </a:rPr>
              <a:t>Stigma</a:t>
            </a:r>
            <a:r>
              <a:rPr lang="en-US" sz="2300" dirty="0">
                <a:latin typeface="Calibri"/>
                <a:ea typeface="Calibri"/>
                <a:cs typeface="Calibri"/>
                <a:sym typeface="Calibri"/>
              </a:rPr>
              <a:t> creates stereotypes, which lead to prejudice, which leads to discrimination.</a:t>
            </a:r>
            <a:endParaRPr sz="2300" dirty="0">
              <a:latin typeface="Calibri"/>
              <a:ea typeface="Calibri"/>
              <a:cs typeface="Calibri"/>
              <a:sym typeface="Calibri"/>
            </a:endParaRPr>
          </a:p>
        </p:txBody>
      </p:sp>
    </p:spTree>
    <p:extLst>
      <p:ext uri="{BB962C8B-B14F-4D97-AF65-F5344CB8AC3E}">
        <p14:creationId xmlns:p14="http://schemas.microsoft.com/office/powerpoint/2010/main" val="365573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1: Defining Stigma</a:t>
            </a:r>
            <a:endParaRPr sz="3600" dirty="0">
              <a:solidFill>
                <a:schemeClr val="bg1"/>
              </a:solidFill>
              <a:latin typeface="Calibri" panose="020F0502020204030204" pitchFamily="34" charset="0"/>
            </a:endParaRPr>
          </a:p>
        </p:txBody>
      </p:sp>
      <p:sp>
        <p:nvSpPr>
          <p:cNvPr id="5" name="Google Shape;217;g2e18b0c353e_0_8">
            <a:extLst>
              <a:ext uri="{FF2B5EF4-FFF2-40B4-BE49-F238E27FC236}">
                <a16:creationId xmlns:a16="http://schemas.microsoft.com/office/drawing/2014/main" id="{0A2E7F46-D986-9E06-7A3F-1E1A38C54FB6}"/>
              </a:ext>
            </a:extLst>
          </p:cNvPr>
          <p:cNvSpPr/>
          <p:nvPr/>
        </p:nvSpPr>
        <p:spPr>
          <a:xfrm>
            <a:off x="2004900" y="2306293"/>
            <a:ext cx="8182200" cy="3220200"/>
          </a:xfrm>
          <a:prstGeom prst="roundRect">
            <a:avLst>
              <a:gd name="adj" fmla="val 16667"/>
            </a:avLst>
          </a:prstGeom>
          <a:solidFill>
            <a:srgbClr val="22ACE2"/>
          </a:solidFill>
          <a:ln w="9525" cap="flat" cmpd="sng">
            <a:solidFill>
              <a:srgbClr val="22ACE2"/>
            </a:solidFill>
            <a:prstDash val="solid"/>
            <a:round/>
            <a:headEnd type="none" w="sm" len="sm"/>
            <a:tailEnd type="none" w="sm" len="sm"/>
          </a:ln>
        </p:spPr>
        <p:txBody>
          <a:bodyPr spcFirstLastPara="1" wrap="square" lIns="91425" tIns="91425" rIns="91425" bIns="91425" anchor="ctr" anchorCtr="0">
            <a:noAutofit/>
          </a:bodyPr>
          <a:lstStyle/>
          <a:p>
            <a:pPr algn="ctr"/>
            <a:r>
              <a:rPr lang="en-US" sz="4800" b="1" dirty="0">
                <a:solidFill>
                  <a:schemeClr val="lt1"/>
                </a:solidFill>
                <a:latin typeface="Calibri"/>
                <a:ea typeface="Calibri"/>
                <a:cs typeface="Calibri"/>
                <a:sym typeface="Calibri"/>
              </a:rPr>
              <a:t>Let’s share and compare our definitions of stigma!</a:t>
            </a:r>
          </a:p>
        </p:txBody>
      </p:sp>
      <p:pic>
        <p:nvPicPr>
          <p:cNvPr id="7" name="Google Shape;219;g2e18b0c353e_0_8">
            <a:extLst>
              <a:ext uri="{FF2B5EF4-FFF2-40B4-BE49-F238E27FC236}">
                <a16:creationId xmlns:a16="http://schemas.microsoft.com/office/drawing/2014/main" id="{C6F0C86D-4D4E-C227-7B81-0B74F79F9976}"/>
              </a:ext>
            </a:extLst>
          </p:cNvPr>
          <p:cNvPicPr preferRelativeResize="0"/>
          <p:nvPr/>
        </p:nvPicPr>
        <p:blipFill>
          <a:blip r:embed="rId4">
            <a:alphaModFix amt="70000"/>
          </a:blip>
          <a:stretch>
            <a:fillRect/>
          </a:stretch>
        </p:blipFill>
        <p:spPr>
          <a:xfrm>
            <a:off x="56880" y="3916393"/>
            <a:ext cx="1894712" cy="1866608"/>
          </a:xfrm>
          <a:prstGeom prst="rect">
            <a:avLst/>
          </a:prstGeom>
          <a:noFill/>
          <a:ln>
            <a:noFill/>
          </a:ln>
        </p:spPr>
      </p:pic>
    </p:spTree>
    <p:extLst>
      <p:ext uri="{BB962C8B-B14F-4D97-AF65-F5344CB8AC3E}">
        <p14:creationId xmlns:p14="http://schemas.microsoft.com/office/powerpoint/2010/main" val="256034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1: Defining Stigma</a:t>
            </a:r>
            <a:endParaRPr sz="3600" dirty="0">
              <a:solidFill>
                <a:schemeClr val="bg1"/>
              </a:solidFill>
              <a:latin typeface="Calibri" panose="020F0502020204030204" pitchFamily="34" charset="0"/>
            </a:endParaRPr>
          </a:p>
        </p:txBody>
      </p:sp>
      <p:sp>
        <p:nvSpPr>
          <p:cNvPr id="2" name="Google Shape;226;g2e18b0c353e_0_0">
            <a:extLst>
              <a:ext uri="{FF2B5EF4-FFF2-40B4-BE49-F238E27FC236}">
                <a16:creationId xmlns:a16="http://schemas.microsoft.com/office/drawing/2014/main" id="{0DF8D53C-4021-E5A3-3609-6A4884721B6E}"/>
              </a:ext>
            </a:extLst>
          </p:cNvPr>
          <p:cNvSpPr txBox="1"/>
          <p:nvPr/>
        </p:nvSpPr>
        <p:spPr>
          <a:xfrm>
            <a:off x="832750" y="1690925"/>
            <a:ext cx="8499900" cy="39846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en-US" sz="2800" b="1" dirty="0">
                <a:latin typeface="Calibri"/>
                <a:ea typeface="Calibri"/>
                <a:cs typeface="Calibri"/>
                <a:sym typeface="Calibri"/>
              </a:rPr>
              <a:t>stigma</a:t>
            </a:r>
            <a:endParaRPr sz="2800" b="1" dirty="0">
              <a:latin typeface="Calibri"/>
              <a:ea typeface="Calibri"/>
              <a:cs typeface="Calibri"/>
              <a:sym typeface="Calibri"/>
            </a:endParaRPr>
          </a:p>
          <a:p>
            <a:pPr marL="0" lvl="0" indent="0" algn="l" rtl="0">
              <a:lnSpc>
                <a:spcPct val="150000"/>
              </a:lnSpc>
              <a:spcBef>
                <a:spcPts val="0"/>
              </a:spcBef>
              <a:spcAft>
                <a:spcPts val="0"/>
              </a:spcAft>
              <a:buNone/>
            </a:pPr>
            <a:r>
              <a:rPr lang="en-US" sz="2800" i="1" dirty="0">
                <a:latin typeface="Calibri"/>
                <a:ea typeface="Calibri"/>
                <a:cs typeface="Calibri"/>
                <a:sym typeface="Calibri"/>
              </a:rPr>
              <a:t>noun</a:t>
            </a:r>
            <a:r>
              <a:rPr lang="en-US" sz="2800" dirty="0">
                <a:latin typeface="Calibri"/>
                <a:ea typeface="Calibri"/>
                <a:cs typeface="Calibri"/>
                <a:sym typeface="Calibri"/>
              </a:rPr>
              <a:t>; the negative social attitude attached to a characteristic of an individual that may be regarded as a mental, physical, or social deficiency. A stigma implies social disapproval and can lead unfairly to discrimination against and exclusion of the individual.</a:t>
            </a:r>
            <a:endParaRPr sz="2800" dirty="0">
              <a:latin typeface="Calibri"/>
              <a:ea typeface="Calibri"/>
              <a:cs typeface="Calibri"/>
              <a:sym typeface="Calibri"/>
            </a:endParaRPr>
          </a:p>
        </p:txBody>
      </p:sp>
      <p:pic>
        <p:nvPicPr>
          <p:cNvPr id="3" name="Google Shape;227;g2e18b0c353e_0_0">
            <a:extLst>
              <a:ext uri="{FF2B5EF4-FFF2-40B4-BE49-F238E27FC236}">
                <a16:creationId xmlns:a16="http://schemas.microsoft.com/office/drawing/2014/main" id="{7192FC3F-22FE-CD15-D798-E6574B5F051D}"/>
              </a:ext>
            </a:extLst>
          </p:cNvPr>
          <p:cNvPicPr preferRelativeResize="0"/>
          <p:nvPr/>
        </p:nvPicPr>
        <p:blipFill>
          <a:blip r:embed="rId4">
            <a:alphaModFix amt="70000"/>
          </a:blip>
          <a:stretch>
            <a:fillRect/>
          </a:stretch>
        </p:blipFill>
        <p:spPr>
          <a:xfrm>
            <a:off x="9520126" y="1825625"/>
            <a:ext cx="2056725" cy="2843650"/>
          </a:xfrm>
          <a:prstGeom prst="rect">
            <a:avLst/>
          </a:prstGeom>
          <a:noFill/>
          <a:ln>
            <a:noFill/>
          </a:ln>
        </p:spPr>
      </p:pic>
      <p:pic>
        <p:nvPicPr>
          <p:cNvPr id="6" name="Google Shape;228;g2e18b0c353e_0_0">
            <a:extLst>
              <a:ext uri="{FF2B5EF4-FFF2-40B4-BE49-F238E27FC236}">
                <a16:creationId xmlns:a16="http://schemas.microsoft.com/office/drawing/2014/main" id="{AC0B8BD4-734F-C05C-7631-2D74A0049DEB}"/>
              </a:ext>
            </a:extLst>
          </p:cNvPr>
          <p:cNvPicPr preferRelativeResize="0"/>
          <p:nvPr/>
        </p:nvPicPr>
        <p:blipFill rotWithShape="1">
          <a:blip r:embed="rId5">
            <a:alphaModFix amt="70000"/>
          </a:blip>
          <a:srcRect l="4752"/>
          <a:stretch/>
        </p:blipFill>
        <p:spPr>
          <a:xfrm>
            <a:off x="7492366" y="4804875"/>
            <a:ext cx="2813024" cy="2053125"/>
          </a:xfrm>
          <a:prstGeom prst="rect">
            <a:avLst/>
          </a:prstGeom>
          <a:noFill/>
          <a:ln>
            <a:noFill/>
          </a:ln>
        </p:spPr>
      </p:pic>
    </p:spTree>
    <p:extLst>
      <p:ext uri="{BB962C8B-B14F-4D97-AF65-F5344CB8AC3E}">
        <p14:creationId xmlns:p14="http://schemas.microsoft.com/office/powerpoint/2010/main" val="327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1: Defining Stigma</a:t>
            </a:r>
            <a:endParaRPr sz="3600" dirty="0">
              <a:solidFill>
                <a:schemeClr val="bg1"/>
              </a:solidFill>
              <a:latin typeface="Calibri" panose="020F0502020204030204" pitchFamily="34" charset="0"/>
            </a:endParaRPr>
          </a:p>
        </p:txBody>
      </p:sp>
      <p:pic>
        <p:nvPicPr>
          <p:cNvPr id="7" name="Google Shape;237;g2e18b0c353e_0_12">
            <a:extLst>
              <a:ext uri="{FF2B5EF4-FFF2-40B4-BE49-F238E27FC236}">
                <a16:creationId xmlns:a16="http://schemas.microsoft.com/office/drawing/2014/main" id="{98DE51E2-516B-73FD-BF2B-D04EECF4A415}"/>
              </a:ext>
            </a:extLst>
          </p:cNvPr>
          <p:cNvPicPr preferRelativeResize="0"/>
          <p:nvPr/>
        </p:nvPicPr>
        <p:blipFill>
          <a:blip r:embed="rId4">
            <a:alphaModFix amt="70000"/>
          </a:blip>
          <a:stretch>
            <a:fillRect/>
          </a:stretch>
        </p:blipFill>
        <p:spPr>
          <a:xfrm flipH="1">
            <a:off x="9846075" y="2964650"/>
            <a:ext cx="1885650" cy="2242700"/>
          </a:xfrm>
          <a:prstGeom prst="rect">
            <a:avLst/>
          </a:prstGeom>
          <a:noFill/>
          <a:ln>
            <a:noFill/>
          </a:ln>
        </p:spPr>
      </p:pic>
      <p:pic>
        <p:nvPicPr>
          <p:cNvPr id="8" name="Google Shape;238;g2e18b0c353e_0_12">
            <a:extLst>
              <a:ext uri="{FF2B5EF4-FFF2-40B4-BE49-F238E27FC236}">
                <a16:creationId xmlns:a16="http://schemas.microsoft.com/office/drawing/2014/main" id="{509B9199-0981-EB8F-E68C-F239D702E4A9}"/>
              </a:ext>
            </a:extLst>
          </p:cNvPr>
          <p:cNvPicPr preferRelativeResize="0"/>
          <p:nvPr/>
        </p:nvPicPr>
        <p:blipFill rotWithShape="1">
          <a:blip r:embed="rId5">
            <a:alphaModFix amt="70000"/>
          </a:blip>
          <a:srcRect l="5776" t="6475" r="4665" b="6248"/>
          <a:stretch/>
        </p:blipFill>
        <p:spPr>
          <a:xfrm flipH="1">
            <a:off x="394325" y="3224125"/>
            <a:ext cx="2122700" cy="1723750"/>
          </a:xfrm>
          <a:prstGeom prst="rect">
            <a:avLst/>
          </a:prstGeom>
          <a:noFill/>
          <a:ln>
            <a:noFill/>
          </a:ln>
        </p:spPr>
      </p:pic>
      <p:sp>
        <p:nvSpPr>
          <p:cNvPr id="9" name="Google Shape;235;g2e18b0c353e_0_12">
            <a:extLst>
              <a:ext uri="{FF2B5EF4-FFF2-40B4-BE49-F238E27FC236}">
                <a16:creationId xmlns:a16="http://schemas.microsoft.com/office/drawing/2014/main" id="{8D5EA14B-5893-88D6-C8EA-D603C58D26A4}"/>
              </a:ext>
            </a:extLst>
          </p:cNvPr>
          <p:cNvSpPr/>
          <p:nvPr/>
        </p:nvSpPr>
        <p:spPr>
          <a:xfrm>
            <a:off x="2994200" y="1910100"/>
            <a:ext cx="6374700" cy="4351800"/>
          </a:xfrm>
          <a:prstGeom prst="roundRect">
            <a:avLst>
              <a:gd name="adj" fmla="val 16667"/>
            </a:avLst>
          </a:prstGeom>
          <a:solidFill>
            <a:srgbClr val="22ACE2"/>
          </a:solidFill>
          <a:ln w="9525" cap="flat" cmpd="sng">
            <a:solidFill>
              <a:srgbClr val="22AC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solidFill>
                  <a:schemeClr val="bg1"/>
                </a:solidFill>
                <a:latin typeface="Calibri" panose="020F0502020204030204" pitchFamily="34" charset="0"/>
                <a:cs typeface="Calibri" panose="020F0502020204030204" pitchFamily="34" charset="0"/>
              </a:rPr>
              <a:t>Practice using the word stigma correctly by creating your own sentences and/or questions about mental health problems.</a:t>
            </a:r>
            <a:endParaRPr sz="4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0718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637aa7-d664-472d-8622-999f9d76b9f3">
      <Terms xmlns="http://schemas.microsoft.com/office/infopath/2007/PartnerControls"/>
    </lcf76f155ced4ddcb4097134ff3c332f>
    <TaxCatchAll xmlns="956d1f87-6a71-46a5-92b3-c96dd3cace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35B7FE77F22D4193C0089C75D90BEF" ma:contentTypeVersion="18" ma:contentTypeDescription="Create a new document." ma:contentTypeScope="" ma:versionID="e3c99a29d802596b94e7a02535fb19c8">
  <xsd:schema xmlns:xsd="http://www.w3.org/2001/XMLSchema" xmlns:xs="http://www.w3.org/2001/XMLSchema" xmlns:p="http://schemas.microsoft.com/office/2006/metadata/properties" xmlns:ns2="19637aa7-d664-472d-8622-999f9d76b9f3" xmlns:ns3="956d1f87-6a71-46a5-92b3-c96dd3cacebb" targetNamespace="http://schemas.microsoft.com/office/2006/metadata/properties" ma:root="true" ma:fieldsID="1433c916c3c088c0e8019fc6910c5edd" ns2:_="" ns3:_="">
    <xsd:import namespace="19637aa7-d664-472d-8622-999f9d76b9f3"/>
    <xsd:import namespace="956d1f87-6a71-46a5-92b3-c96dd3cace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37aa7-d664-472d-8622-999f9d76b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eb1200-ba6e-4cde-9974-9e593fd12a0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6d1f87-6a71-46a5-92b3-c96dd3cace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cb0299-6475-4c4b-87ca-4f6315cc431d}" ma:internalName="TaxCatchAll" ma:showField="CatchAllData" ma:web="956d1f87-6a71-46a5-92b3-c96dd3cace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709088-98A5-4FE0-B4DE-EB4FF761664D}">
  <ds:schemaRefs>
    <ds:schemaRef ds:uri="http://schemas.microsoft.com/sharepoint/v3/contenttype/forms"/>
  </ds:schemaRefs>
</ds:datastoreItem>
</file>

<file path=customXml/itemProps2.xml><?xml version="1.0" encoding="utf-8"?>
<ds:datastoreItem xmlns:ds="http://schemas.openxmlformats.org/officeDocument/2006/customXml" ds:itemID="{FA585287-E773-4C3D-824B-9DCAF6D83F5C}">
  <ds:schemaRefs>
    <ds:schemaRef ds:uri="http://schemas.microsoft.com/office/2006/metadata/properties"/>
    <ds:schemaRef ds:uri="http://schemas.microsoft.com/office/infopath/2007/PartnerControls"/>
    <ds:schemaRef ds:uri="19637aa7-d664-472d-8622-999f9d76b9f3"/>
    <ds:schemaRef ds:uri="956d1f87-6a71-46a5-92b3-c96dd3cacebb"/>
  </ds:schemaRefs>
</ds:datastoreItem>
</file>

<file path=customXml/itemProps3.xml><?xml version="1.0" encoding="utf-8"?>
<ds:datastoreItem xmlns:ds="http://schemas.openxmlformats.org/officeDocument/2006/customXml" ds:itemID="{B0F71DED-4164-4611-999E-C5518DDD2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637aa7-d664-472d-8622-999f9d76b9f3"/>
    <ds:schemaRef ds:uri="956d1f87-6a71-46a5-92b3-c96dd3cac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TotalTime>
  <Words>1225</Words>
  <Application>Microsoft Office PowerPoint</Application>
  <PresentationFormat>Widescreen</PresentationFormat>
  <Paragraphs>150</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Chehoski, Brooke</dc:creator>
  <cp:lastModifiedBy>Chehoski, Brooke</cp:lastModifiedBy>
  <cp:revision>29</cp:revision>
  <dcterms:created xsi:type="dcterms:W3CDTF">2024-08-08T18:45:21Z</dcterms:created>
  <dcterms:modified xsi:type="dcterms:W3CDTF">2024-08-12T13:29:49Z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0x010100F235B7FE77F22D4193C0089C75D90BEF</vt:lpwstr>
  </property>
  <property fmtid="{D5CDD505-2E9C-101B-9397-08002B2CF9AE}" pid="3" name="MediaServiceImageTags">
    <vt:lpwstr/>
  </property>
</Properties>
</file>