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60" r:id="rId6"/>
    <p:sldId id="257" r:id="rId7"/>
    <p:sldId id="261" r:id="rId8"/>
    <p:sldId id="268" r:id="rId9"/>
    <p:sldId id="344" r:id="rId10"/>
    <p:sldId id="364" r:id="rId11"/>
    <p:sldId id="365" r:id="rId12"/>
    <p:sldId id="366" r:id="rId13"/>
    <p:sldId id="367" r:id="rId14"/>
    <p:sldId id="368" r:id="rId15"/>
    <p:sldId id="369" r:id="rId16"/>
    <p:sldId id="370" r:id="rId17"/>
    <p:sldId id="371" r:id="rId18"/>
    <p:sldId id="390" r:id="rId19"/>
    <p:sldId id="372" r:id="rId20"/>
    <p:sldId id="262" r:id="rId21"/>
    <p:sldId id="373" r:id="rId22"/>
    <p:sldId id="374" r:id="rId23"/>
    <p:sldId id="375" r:id="rId24"/>
    <p:sldId id="376" r:id="rId25"/>
    <p:sldId id="377" r:id="rId26"/>
    <p:sldId id="378" r:id="rId27"/>
    <p:sldId id="379" r:id="rId28"/>
    <p:sldId id="380" r:id="rId29"/>
    <p:sldId id="381" r:id="rId30"/>
    <p:sldId id="382" r:id="rId31"/>
    <p:sldId id="383" r:id="rId32"/>
    <p:sldId id="363" r:id="rId33"/>
    <p:sldId id="385" r:id="rId34"/>
    <p:sldId id="386" r:id="rId35"/>
    <p:sldId id="343" r:id="rId36"/>
    <p:sldId id="388" r:id="rId37"/>
    <p:sldId id="389" r:id="rId38"/>
    <p:sldId id="384" r:id="rId39"/>
    <p:sldId id="38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AEE2"/>
    <a:srgbClr val="78C143"/>
    <a:srgbClr val="79C144"/>
    <a:srgbClr val="13A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F6783-45D7-8474-12DE-1E1FD25ED8B6}" v="41" dt="2024-08-12T13:39:39.331"/>
    <p1510:client id="{A5DB373A-7472-2930-9DEF-FF1E4FF08EB4}" v="104" dt="2024-08-13T15:57:50.6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31"/>
    <p:restoredTop sz="95820"/>
  </p:normalViewPr>
  <p:slideViewPr>
    <p:cSldViewPr snapToGrid="0">
      <p:cViewPr varScale="1">
        <p:scale>
          <a:sx n="92" d="100"/>
          <a:sy n="92" d="100"/>
        </p:scale>
        <p:origin x="200"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z, Ruth" userId="S::rmoniz@email.sc.edu::d05f30c4-f871-4127-a9e3-954eefdf8394" providerId="AD" clId="Web-{5E2F6783-45D7-8474-12DE-1E1FD25ED8B6}"/>
    <pc:docChg chg="modSld">
      <pc:chgData name="Moniz, Ruth" userId="S::rmoniz@email.sc.edu::d05f30c4-f871-4127-a9e3-954eefdf8394" providerId="AD" clId="Web-{5E2F6783-45D7-8474-12DE-1E1FD25ED8B6}" dt="2024-08-12T13:39:46.488" v="68"/>
      <pc:docMkLst>
        <pc:docMk/>
      </pc:docMkLst>
      <pc:sldChg chg="modNotes">
        <pc:chgData name="Moniz, Ruth" userId="S::rmoniz@email.sc.edu::d05f30c4-f871-4127-a9e3-954eefdf8394" providerId="AD" clId="Web-{5E2F6783-45D7-8474-12DE-1E1FD25ED8B6}" dt="2024-08-12T13:30:14.057" v="2"/>
        <pc:sldMkLst>
          <pc:docMk/>
          <pc:sldMk cId="1119271160" sldId="257"/>
        </pc:sldMkLst>
      </pc:sldChg>
      <pc:sldChg chg="modNotes">
        <pc:chgData name="Moniz, Ruth" userId="S::rmoniz@email.sc.edu::d05f30c4-f871-4127-a9e3-954eefdf8394" providerId="AD" clId="Web-{5E2F6783-45D7-8474-12DE-1E1FD25ED8B6}" dt="2024-08-12T13:30:08.854" v="1"/>
        <pc:sldMkLst>
          <pc:docMk/>
          <pc:sldMk cId="4108848926" sldId="260"/>
        </pc:sldMkLst>
      </pc:sldChg>
      <pc:sldChg chg="modNotes">
        <pc:chgData name="Moniz, Ruth" userId="S::rmoniz@email.sc.edu::d05f30c4-f871-4127-a9e3-954eefdf8394" providerId="AD" clId="Web-{5E2F6783-45D7-8474-12DE-1E1FD25ED8B6}" dt="2024-08-12T13:30:19.182" v="4"/>
        <pc:sldMkLst>
          <pc:docMk/>
          <pc:sldMk cId="1188018844" sldId="261"/>
        </pc:sldMkLst>
      </pc:sldChg>
      <pc:sldChg chg="modNotes">
        <pc:chgData name="Moniz, Ruth" userId="S::rmoniz@email.sc.edu::d05f30c4-f871-4127-a9e3-954eefdf8394" providerId="AD" clId="Web-{5E2F6783-45D7-8474-12DE-1E1FD25ED8B6}" dt="2024-08-12T13:37:35.185" v="27"/>
        <pc:sldMkLst>
          <pc:docMk/>
          <pc:sldMk cId="1292279413" sldId="262"/>
        </pc:sldMkLst>
      </pc:sldChg>
      <pc:sldChg chg="modNotes">
        <pc:chgData name="Moniz, Ruth" userId="S::rmoniz@email.sc.edu::d05f30c4-f871-4127-a9e3-954eefdf8394" providerId="AD" clId="Web-{5E2F6783-45D7-8474-12DE-1E1FD25ED8B6}" dt="2024-08-12T13:30:24.651" v="6"/>
        <pc:sldMkLst>
          <pc:docMk/>
          <pc:sldMk cId="2933041638" sldId="268"/>
        </pc:sldMkLst>
      </pc:sldChg>
      <pc:sldChg chg="modNotes">
        <pc:chgData name="Moniz, Ruth" userId="S::rmoniz@email.sc.edu::d05f30c4-f871-4127-a9e3-954eefdf8394" providerId="AD" clId="Web-{5E2F6783-45D7-8474-12DE-1E1FD25ED8B6}" dt="2024-08-12T13:39:24.752" v="61"/>
        <pc:sldMkLst>
          <pc:docMk/>
          <pc:sldMk cId="410074061" sldId="343"/>
        </pc:sldMkLst>
      </pc:sldChg>
      <pc:sldChg chg="modNotes">
        <pc:chgData name="Moniz, Ruth" userId="S::rmoniz@email.sc.edu::d05f30c4-f871-4127-a9e3-954eefdf8394" providerId="AD" clId="Web-{5E2F6783-45D7-8474-12DE-1E1FD25ED8B6}" dt="2024-08-12T13:30:29.183" v="8"/>
        <pc:sldMkLst>
          <pc:docMk/>
          <pc:sldMk cId="3760736222" sldId="344"/>
        </pc:sldMkLst>
      </pc:sldChg>
      <pc:sldChg chg="modNotes">
        <pc:chgData name="Moniz, Ruth" userId="S::rmoniz@email.sc.edu::d05f30c4-f871-4127-a9e3-954eefdf8394" providerId="AD" clId="Web-{5E2F6783-45D7-8474-12DE-1E1FD25ED8B6}" dt="2024-08-12T13:39:08.392" v="56"/>
        <pc:sldMkLst>
          <pc:docMk/>
          <pc:sldMk cId="3579983675" sldId="363"/>
        </pc:sldMkLst>
      </pc:sldChg>
      <pc:sldChg chg="modNotes">
        <pc:chgData name="Moniz, Ruth" userId="S::rmoniz@email.sc.edu::d05f30c4-f871-4127-a9e3-954eefdf8394" providerId="AD" clId="Web-{5E2F6783-45D7-8474-12DE-1E1FD25ED8B6}" dt="2024-08-12T13:30:34.075" v="9"/>
        <pc:sldMkLst>
          <pc:docMk/>
          <pc:sldMk cId="692743503" sldId="364"/>
        </pc:sldMkLst>
      </pc:sldChg>
      <pc:sldChg chg="modNotes">
        <pc:chgData name="Moniz, Ruth" userId="S::rmoniz@email.sc.edu::d05f30c4-f871-4127-a9e3-954eefdf8394" providerId="AD" clId="Web-{5E2F6783-45D7-8474-12DE-1E1FD25ED8B6}" dt="2024-08-12T13:36:36.042" v="11"/>
        <pc:sldMkLst>
          <pc:docMk/>
          <pc:sldMk cId="279598204" sldId="365"/>
        </pc:sldMkLst>
      </pc:sldChg>
      <pc:sldChg chg="modNotes">
        <pc:chgData name="Moniz, Ruth" userId="S::rmoniz@email.sc.edu::d05f30c4-f871-4127-a9e3-954eefdf8394" providerId="AD" clId="Web-{5E2F6783-45D7-8474-12DE-1E1FD25ED8B6}" dt="2024-08-12T13:36:39.433" v="12"/>
        <pc:sldMkLst>
          <pc:docMk/>
          <pc:sldMk cId="1587979682" sldId="366"/>
        </pc:sldMkLst>
      </pc:sldChg>
      <pc:sldChg chg="modNotes">
        <pc:chgData name="Moniz, Ruth" userId="S::rmoniz@email.sc.edu::d05f30c4-f871-4127-a9e3-954eefdf8394" providerId="AD" clId="Web-{5E2F6783-45D7-8474-12DE-1E1FD25ED8B6}" dt="2024-08-12T13:36:44.902" v="14"/>
        <pc:sldMkLst>
          <pc:docMk/>
          <pc:sldMk cId="2606005082" sldId="367"/>
        </pc:sldMkLst>
      </pc:sldChg>
      <pc:sldChg chg="modNotes">
        <pc:chgData name="Moniz, Ruth" userId="S::rmoniz@email.sc.edu::d05f30c4-f871-4127-a9e3-954eefdf8394" providerId="AD" clId="Web-{5E2F6783-45D7-8474-12DE-1E1FD25ED8B6}" dt="2024-08-12T13:36:50.074" v="16"/>
        <pc:sldMkLst>
          <pc:docMk/>
          <pc:sldMk cId="136403973" sldId="368"/>
        </pc:sldMkLst>
      </pc:sldChg>
      <pc:sldChg chg="modNotes">
        <pc:chgData name="Moniz, Ruth" userId="S::rmoniz@email.sc.edu::d05f30c4-f871-4127-a9e3-954eefdf8394" providerId="AD" clId="Web-{5E2F6783-45D7-8474-12DE-1E1FD25ED8B6}" dt="2024-08-12T13:36:55.949" v="18"/>
        <pc:sldMkLst>
          <pc:docMk/>
          <pc:sldMk cId="256048533" sldId="369"/>
        </pc:sldMkLst>
      </pc:sldChg>
      <pc:sldChg chg="modNotes">
        <pc:chgData name="Moniz, Ruth" userId="S::rmoniz@email.sc.edu::d05f30c4-f871-4127-a9e3-954eefdf8394" providerId="AD" clId="Web-{5E2F6783-45D7-8474-12DE-1E1FD25ED8B6}" dt="2024-08-12T13:37:02.137" v="20"/>
        <pc:sldMkLst>
          <pc:docMk/>
          <pc:sldMk cId="3459884308" sldId="370"/>
        </pc:sldMkLst>
      </pc:sldChg>
      <pc:sldChg chg="modNotes">
        <pc:chgData name="Moniz, Ruth" userId="S::rmoniz@email.sc.edu::d05f30c4-f871-4127-a9e3-954eefdf8394" providerId="AD" clId="Web-{5E2F6783-45D7-8474-12DE-1E1FD25ED8B6}" dt="2024-08-12T13:37:06.637" v="22"/>
        <pc:sldMkLst>
          <pc:docMk/>
          <pc:sldMk cId="977082008" sldId="371"/>
        </pc:sldMkLst>
      </pc:sldChg>
      <pc:sldChg chg="modNotes">
        <pc:chgData name="Moniz, Ruth" userId="S::rmoniz@email.sc.edu::d05f30c4-f871-4127-a9e3-954eefdf8394" providerId="AD" clId="Web-{5E2F6783-45D7-8474-12DE-1E1FD25ED8B6}" dt="2024-08-12T13:37:28.154" v="25"/>
        <pc:sldMkLst>
          <pc:docMk/>
          <pc:sldMk cId="4118341369" sldId="372"/>
        </pc:sldMkLst>
      </pc:sldChg>
      <pc:sldChg chg="modNotes">
        <pc:chgData name="Moniz, Ruth" userId="S::rmoniz@email.sc.edu::d05f30c4-f871-4127-a9e3-954eefdf8394" providerId="AD" clId="Web-{5E2F6783-45D7-8474-12DE-1E1FD25ED8B6}" dt="2024-08-12T13:37:41.607" v="29"/>
        <pc:sldMkLst>
          <pc:docMk/>
          <pc:sldMk cId="1980294660" sldId="373"/>
        </pc:sldMkLst>
      </pc:sldChg>
      <pc:sldChg chg="modNotes">
        <pc:chgData name="Moniz, Ruth" userId="S::rmoniz@email.sc.edu::d05f30c4-f871-4127-a9e3-954eefdf8394" providerId="AD" clId="Web-{5E2F6783-45D7-8474-12DE-1E1FD25ED8B6}" dt="2024-08-12T13:38:00.095" v="37"/>
        <pc:sldMkLst>
          <pc:docMk/>
          <pc:sldMk cId="3534076290" sldId="374"/>
        </pc:sldMkLst>
      </pc:sldChg>
      <pc:sldChg chg="modNotes">
        <pc:chgData name="Moniz, Ruth" userId="S::rmoniz@email.sc.edu::d05f30c4-f871-4127-a9e3-954eefdf8394" providerId="AD" clId="Web-{5E2F6783-45D7-8474-12DE-1E1FD25ED8B6}" dt="2024-08-12T13:38:07.265" v="39"/>
        <pc:sldMkLst>
          <pc:docMk/>
          <pc:sldMk cId="2344686663" sldId="375"/>
        </pc:sldMkLst>
      </pc:sldChg>
      <pc:sldChg chg="modNotes">
        <pc:chgData name="Moniz, Ruth" userId="S::rmoniz@email.sc.edu::d05f30c4-f871-4127-a9e3-954eefdf8394" providerId="AD" clId="Web-{5E2F6783-45D7-8474-12DE-1E1FD25ED8B6}" dt="2024-08-12T13:38:12.218" v="40"/>
        <pc:sldMkLst>
          <pc:docMk/>
          <pc:sldMk cId="1100306347" sldId="376"/>
        </pc:sldMkLst>
      </pc:sldChg>
      <pc:sldChg chg="modNotes">
        <pc:chgData name="Moniz, Ruth" userId="S::rmoniz@email.sc.edu::d05f30c4-f871-4127-a9e3-954eefdf8394" providerId="AD" clId="Web-{5E2F6783-45D7-8474-12DE-1E1FD25ED8B6}" dt="2024-08-12T13:38:18.234" v="42"/>
        <pc:sldMkLst>
          <pc:docMk/>
          <pc:sldMk cId="3596236018" sldId="377"/>
        </pc:sldMkLst>
      </pc:sldChg>
      <pc:sldChg chg="modNotes">
        <pc:chgData name="Moniz, Ruth" userId="S::rmoniz@email.sc.edu::d05f30c4-f871-4127-a9e3-954eefdf8394" providerId="AD" clId="Web-{5E2F6783-45D7-8474-12DE-1E1FD25ED8B6}" dt="2024-08-12T13:38:22.906" v="44"/>
        <pc:sldMkLst>
          <pc:docMk/>
          <pc:sldMk cId="2732777874" sldId="378"/>
        </pc:sldMkLst>
      </pc:sldChg>
      <pc:sldChg chg="modNotes">
        <pc:chgData name="Moniz, Ruth" userId="S::rmoniz@email.sc.edu::d05f30c4-f871-4127-a9e3-954eefdf8394" providerId="AD" clId="Web-{5E2F6783-45D7-8474-12DE-1E1FD25ED8B6}" dt="2024-08-12T13:38:29.297" v="46"/>
        <pc:sldMkLst>
          <pc:docMk/>
          <pc:sldMk cId="3789185313" sldId="379"/>
        </pc:sldMkLst>
      </pc:sldChg>
      <pc:sldChg chg="modNotes">
        <pc:chgData name="Moniz, Ruth" userId="S::rmoniz@email.sc.edu::d05f30c4-f871-4127-a9e3-954eefdf8394" providerId="AD" clId="Web-{5E2F6783-45D7-8474-12DE-1E1FD25ED8B6}" dt="2024-08-12T13:38:33.891" v="48"/>
        <pc:sldMkLst>
          <pc:docMk/>
          <pc:sldMk cId="3552549952" sldId="380"/>
        </pc:sldMkLst>
      </pc:sldChg>
      <pc:sldChg chg="modNotes">
        <pc:chgData name="Moniz, Ruth" userId="S::rmoniz@email.sc.edu::d05f30c4-f871-4127-a9e3-954eefdf8394" providerId="AD" clId="Web-{5E2F6783-45D7-8474-12DE-1E1FD25ED8B6}" dt="2024-08-12T13:38:41.610" v="50"/>
        <pc:sldMkLst>
          <pc:docMk/>
          <pc:sldMk cId="1213913211" sldId="381"/>
        </pc:sldMkLst>
      </pc:sldChg>
      <pc:sldChg chg="modNotes">
        <pc:chgData name="Moniz, Ruth" userId="S::rmoniz@email.sc.edu::d05f30c4-f871-4127-a9e3-954eefdf8394" providerId="AD" clId="Web-{5E2F6783-45D7-8474-12DE-1E1FD25ED8B6}" dt="2024-08-12T13:38:49.298" v="52"/>
        <pc:sldMkLst>
          <pc:docMk/>
          <pc:sldMk cId="1537310105" sldId="382"/>
        </pc:sldMkLst>
      </pc:sldChg>
      <pc:sldChg chg="modNotes">
        <pc:chgData name="Moniz, Ruth" userId="S::rmoniz@email.sc.edu::d05f30c4-f871-4127-a9e3-954eefdf8394" providerId="AD" clId="Web-{5E2F6783-45D7-8474-12DE-1E1FD25ED8B6}" dt="2024-08-12T13:39:06.580" v="54"/>
        <pc:sldMkLst>
          <pc:docMk/>
          <pc:sldMk cId="4125343183" sldId="383"/>
        </pc:sldMkLst>
      </pc:sldChg>
      <pc:sldChg chg="modNotes">
        <pc:chgData name="Moniz, Ruth" userId="S::rmoniz@email.sc.edu::d05f30c4-f871-4127-a9e3-954eefdf8394" providerId="AD" clId="Web-{5E2F6783-45D7-8474-12DE-1E1FD25ED8B6}" dt="2024-08-12T13:39:41.987" v="67"/>
        <pc:sldMkLst>
          <pc:docMk/>
          <pc:sldMk cId="2199622995" sldId="384"/>
        </pc:sldMkLst>
      </pc:sldChg>
      <pc:sldChg chg="modNotes">
        <pc:chgData name="Moniz, Ruth" userId="S::rmoniz@email.sc.edu::d05f30c4-f871-4127-a9e3-954eefdf8394" providerId="AD" clId="Web-{5E2F6783-45D7-8474-12DE-1E1FD25ED8B6}" dt="2024-08-12T13:39:16.627" v="58"/>
        <pc:sldMkLst>
          <pc:docMk/>
          <pc:sldMk cId="3925713550" sldId="385"/>
        </pc:sldMkLst>
      </pc:sldChg>
      <pc:sldChg chg="modNotes">
        <pc:chgData name="Moniz, Ruth" userId="S::rmoniz@email.sc.edu::d05f30c4-f871-4127-a9e3-954eefdf8394" providerId="AD" clId="Web-{5E2F6783-45D7-8474-12DE-1E1FD25ED8B6}" dt="2024-08-12T13:39:20.924" v="60"/>
        <pc:sldMkLst>
          <pc:docMk/>
          <pc:sldMk cId="522659994" sldId="386"/>
        </pc:sldMkLst>
      </pc:sldChg>
      <pc:sldChg chg="modNotes">
        <pc:chgData name="Moniz, Ruth" userId="S::rmoniz@email.sc.edu::d05f30c4-f871-4127-a9e3-954eefdf8394" providerId="AD" clId="Web-{5E2F6783-45D7-8474-12DE-1E1FD25ED8B6}" dt="2024-08-12T13:39:46.488" v="68"/>
        <pc:sldMkLst>
          <pc:docMk/>
          <pc:sldMk cId="3144727953" sldId="387"/>
        </pc:sldMkLst>
      </pc:sldChg>
      <pc:sldChg chg="modNotes">
        <pc:chgData name="Moniz, Ruth" userId="S::rmoniz@email.sc.edu::d05f30c4-f871-4127-a9e3-954eefdf8394" providerId="AD" clId="Web-{5E2F6783-45D7-8474-12DE-1E1FD25ED8B6}" dt="2024-08-12T13:39:31.346" v="63"/>
        <pc:sldMkLst>
          <pc:docMk/>
          <pc:sldMk cId="124923872" sldId="388"/>
        </pc:sldMkLst>
      </pc:sldChg>
      <pc:sldChg chg="modNotes">
        <pc:chgData name="Moniz, Ruth" userId="S::rmoniz@email.sc.edu::d05f30c4-f871-4127-a9e3-954eefdf8394" providerId="AD" clId="Web-{5E2F6783-45D7-8474-12DE-1E1FD25ED8B6}" dt="2024-08-12T13:39:37.440" v="65"/>
        <pc:sldMkLst>
          <pc:docMk/>
          <pc:sldMk cId="3721119788" sldId="389"/>
        </pc:sldMkLst>
      </pc:sldChg>
    </pc:docChg>
  </pc:docChgLst>
  <pc:docChgLst>
    <pc:chgData name="Moniz, Ruth" userId="S::rmoniz@email.sc.edu::d05f30c4-f871-4127-a9e3-954eefdf8394" providerId="AD" clId="Web-{A5DB373A-7472-2930-9DEF-FF1E4FF08EB4}"/>
    <pc:docChg chg="addSld modSld">
      <pc:chgData name="Moniz, Ruth" userId="S::rmoniz@email.sc.edu::d05f30c4-f871-4127-a9e3-954eefdf8394" providerId="AD" clId="Web-{A5DB373A-7472-2930-9DEF-FF1E4FF08EB4}" dt="2024-08-13T15:57:50.643" v="98" actId="1076"/>
      <pc:docMkLst>
        <pc:docMk/>
      </pc:docMkLst>
      <pc:sldChg chg="delSp modSp">
        <pc:chgData name="Moniz, Ruth" userId="S::rmoniz@email.sc.edu::d05f30c4-f871-4127-a9e3-954eefdf8394" providerId="AD" clId="Web-{A5DB373A-7472-2930-9DEF-FF1E4FF08EB4}" dt="2024-08-13T15:57:50.643" v="98" actId="1076"/>
        <pc:sldMkLst>
          <pc:docMk/>
          <pc:sldMk cId="977082008" sldId="371"/>
        </pc:sldMkLst>
        <pc:spChg chg="del">
          <ac:chgData name="Moniz, Ruth" userId="S::rmoniz@email.sc.edu::d05f30c4-f871-4127-a9e3-954eefdf8394" providerId="AD" clId="Web-{A5DB373A-7472-2930-9DEF-FF1E4FF08EB4}" dt="2024-08-13T15:57:19.956" v="94"/>
          <ac:spMkLst>
            <pc:docMk/>
            <pc:sldMk cId="977082008" sldId="371"/>
            <ac:spMk id="2" creationId="{233EDD1A-D410-83CB-2223-E3B98E3C92E0}"/>
          </ac:spMkLst>
        </pc:spChg>
        <pc:spChg chg="del mod">
          <ac:chgData name="Moniz, Ruth" userId="S::rmoniz@email.sc.edu::d05f30c4-f871-4127-a9e3-954eefdf8394" providerId="AD" clId="Web-{A5DB373A-7472-2930-9DEF-FF1E4FF08EB4}" dt="2024-08-13T15:57:34.425" v="96"/>
          <ac:spMkLst>
            <pc:docMk/>
            <pc:sldMk cId="977082008" sldId="371"/>
            <ac:spMk id="6" creationId="{342A367B-9566-41EC-1CE2-F76D2AD951E9}"/>
          </ac:spMkLst>
        </pc:spChg>
        <pc:spChg chg="mod">
          <ac:chgData name="Moniz, Ruth" userId="S::rmoniz@email.sc.edu::d05f30c4-f871-4127-a9e3-954eefdf8394" providerId="AD" clId="Web-{A5DB373A-7472-2930-9DEF-FF1E4FF08EB4}" dt="2024-08-13T15:57:50.643" v="98" actId="1076"/>
          <ac:spMkLst>
            <pc:docMk/>
            <pc:sldMk cId="977082008" sldId="371"/>
            <ac:spMk id="7" creationId="{7CABBECD-1967-681D-F813-48191A920301}"/>
          </ac:spMkLst>
        </pc:spChg>
      </pc:sldChg>
      <pc:sldChg chg="addSp delSp modSp add replId">
        <pc:chgData name="Moniz, Ruth" userId="S::rmoniz@email.sc.edu::d05f30c4-f871-4127-a9e3-954eefdf8394" providerId="AD" clId="Web-{A5DB373A-7472-2930-9DEF-FF1E4FF08EB4}" dt="2024-08-13T15:46:23.831" v="93"/>
        <pc:sldMkLst>
          <pc:docMk/>
          <pc:sldMk cId="914982524" sldId="390"/>
        </pc:sldMkLst>
        <pc:spChg chg="del">
          <ac:chgData name="Moniz, Ruth" userId="S::rmoniz@email.sc.edu::d05f30c4-f871-4127-a9e3-954eefdf8394" providerId="AD" clId="Web-{A5DB373A-7472-2930-9DEF-FF1E4FF08EB4}" dt="2024-08-13T15:46:23.831" v="93"/>
          <ac:spMkLst>
            <pc:docMk/>
            <pc:sldMk cId="914982524" sldId="390"/>
            <ac:spMk id="6" creationId="{342A367B-9566-41EC-1CE2-F76D2AD951E9}"/>
          </ac:spMkLst>
        </pc:spChg>
        <pc:spChg chg="mod">
          <ac:chgData name="Moniz, Ruth" userId="S::rmoniz@email.sc.edu::d05f30c4-f871-4127-a9e3-954eefdf8394" providerId="AD" clId="Web-{A5DB373A-7472-2930-9DEF-FF1E4FF08EB4}" dt="2024-08-13T15:40:12.862" v="85" actId="20577"/>
          <ac:spMkLst>
            <pc:docMk/>
            <pc:sldMk cId="914982524" sldId="390"/>
            <ac:spMk id="7" creationId="{7CABBECD-1967-681D-F813-48191A920301}"/>
          </ac:spMkLst>
        </pc:spChg>
        <pc:picChg chg="add del mod">
          <ac:chgData name="Moniz, Ruth" userId="S::rmoniz@email.sc.edu::d05f30c4-f871-4127-a9e3-954eefdf8394" providerId="AD" clId="Web-{A5DB373A-7472-2930-9DEF-FF1E4FF08EB4}" dt="2024-08-13T15:45:57.784" v="88"/>
          <ac:picMkLst>
            <pc:docMk/>
            <pc:sldMk cId="914982524" sldId="390"/>
            <ac:picMk id="3" creationId="{A8509AC8-9102-19D9-76FB-A0A85E39EC91}"/>
          </ac:picMkLst>
        </pc:picChg>
        <pc:picChg chg="del">
          <ac:chgData name="Moniz, Ruth" userId="S::rmoniz@email.sc.edu::d05f30c4-f871-4127-a9e3-954eefdf8394" providerId="AD" clId="Web-{A5DB373A-7472-2930-9DEF-FF1E4FF08EB4}" dt="2024-08-13T15:24:28.434" v="78"/>
          <ac:picMkLst>
            <pc:docMk/>
            <pc:sldMk cId="914982524" sldId="390"/>
            <ac:picMk id="5" creationId="{463B077F-9C39-ADA1-820C-F4CD13F46BD4}"/>
          </ac:picMkLst>
        </pc:picChg>
        <pc:picChg chg="add mod modCrop">
          <ac:chgData name="Moniz, Ruth" userId="S::rmoniz@email.sc.edu::d05f30c4-f871-4127-a9e3-954eefdf8394" providerId="AD" clId="Web-{A5DB373A-7472-2930-9DEF-FF1E4FF08EB4}" dt="2024-08-13T15:46:22.894" v="92"/>
          <ac:picMkLst>
            <pc:docMk/>
            <pc:sldMk cId="914982524" sldId="390"/>
            <ac:picMk id="5" creationId="{A9DC9416-251C-993F-815C-D3611276896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42D56-4E6F-CA40-B7BD-C5EBFAF99154}"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85597-E558-1544-9E18-D730564E235C}" type="slidenum">
              <a:rPr lang="en-US" smtClean="0"/>
              <a:t>‹#›</a:t>
            </a:fld>
            <a:endParaRPr lang="en-US"/>
          </a:p>
        </p:txBody>
      </p:sp>
    </p:spTree>
    <p:extLst>
      <p:ext uri="{BB962C8B-B14F-4D97-AF65-F5344CB8AC3E}">
        <p14:creationId xmlns:p14="http://schemas.microsoft.com/office/powerpoint/2010/main" val="28078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cs.google.com/document/d/1Db73gxwMX01pqA29llfxkwKjFazU8qjVpI_CvAZlPdI/edi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cs.google.com/document/d/1Db73gxwMX01pqA29llfxkwKjFazU8qjVpI_CvAZlPdI/edit"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a:t>
            </a:r>
          </a:p>
          <a:p>
            <a:r>
              <a:rPr lang="en-US"/>
              <a:t>Welcome back to The Guide! As mentioned, before I will be here for about 5 classes.  Last week we worked “Topic C- What is Stigma?” and today we are onto “Topic D- How can a person find support?”</a:t>
            </a:r>
          </a:p>
          <a:p>
            <a:r>
              <a:rPr lang="en-US" b="1"/>
              <a:t>Do</a:t>
            </a:r>
            <a:r>
              <a:rPr lang="en-US"/>
              <a:t>:</a:t>
            </a:r>
          </a:p>
          <a:p>
            <a:r>
              <a:rPr lang="en-US" dirty="0"/>
              <a:t>Review class rules or other important items as needed.  </a:t>
            </a:r>
          </a:p>
          <a:p>
            <a:r>
              <a:rPr lang="en-US" b="1" dirty="0"/>
              <a:t>Ask</a:t>
            </a:r>
            <a:r>
              <a:rPr lang="en-US" dirty="0"/>
              <a:t>:</a:t>
            </a:r>
          </a:p>
          <a:p>
            <a:r>
              <a:rPr lang="en-US" dirty="0"/>
              <a:t>Can someone remind us of a few things we learned last time we met?</a:t>
            </a:r>
          </a:p>
          <a:p>
            <a:r>
              <a:rPr lang="en-US" dirty="0"/>
              <a:t>Take 2-3 examples and move on to the next slide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a:t>
            </a:fld>
            <a:endParaRPr lang="en-US"/>
          </a:p>
        </p:txBody>
      </p:sp>
    </p:spTree>
    <p:extLst>
      <p:ext uri="{BB962C8B-B14F-4D97-AF65-F5344CB8AC3E}">
        <p14:creationId xmlns:p14="http://schemas.microsoft.com/office/powerpoint/2010/main" val="81903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dirty="0"/>
          </a:p>
          <a:p>
            <a:pPr marL="285750" indent="-285750">
              <a:buFont typeface="Arial"/>
              <a:buChar char="•"/>
            </a:pPr>
            <a:r>
              <a:rPr lang="en-US" dirty="0"/>
              <a:t>Before we start talking about themes, let’s think about this: What do you wish your caregivers or parents or teachers knew about what it is like being a young person today?</a:t>
            </a:r>
          </a:p>
          <a:p>
            <a:pPr marL="285750" indent="-285750">
              <a:buFont typeface="Arial"/>
              <a:buChar char="•"/>
            </a:pPr>
            <a:r>
              <a:rPr lang="en-US" dirty="0"/>
              <a:t>You all have had very unique experiences from what adults experienced at your age, especially going through COVID, experiencing the goods and bads about social media, etc. The adults in your life probably cannot relate based on their own experiences. </a:t>
            </a:r>
          </a:p>
          <a:p>
            <a:br>
              <a:rPr lang="en-US" dirty="0"/>
            </a:br>
            <a:endParaRPr lang="en-US" dirty="0"/>
          </a:p>
          <a:p>
            <a:r>
              <a:rPr lang="en-US" b="1" dirty="0"/>
              <a:t>Ask: </a:t>
            </a:r>
            <a:endParaRPr lang="en-US"/>
          </a:p>
          <a:p>
            <a:pPr marL="285750" indent="-285750">
              <a:buFont typeface="Arial"/>
              <a:buChar char="•"/>
            </a:pPr>
            <a:r>
              <a:rPr lang="en-US" dirty="0"/>
              <a:t>What do you wish the adults in your life new or understood better?</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11</a:t>
            </a:fld>
            <a:endParaRPr lang="en-US"/>
          </a:p>
        </p:txBody>
      </p:sp>
    </p:spTree>
    <p:extLst>
      <p:ext uri="{BB962C8B-B14F-4D97-AF65-F5344CB8AC3E}">
        <p14:creationId xmlns:p14="http://schemas.microsoft.com/office/powerpoint/2010/main" val="316872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dirty="0"/>
          </a:p>
          <a:p>
            <a:r>
              <a:rPr lang="en-US" dirty="0"/>
              <a:t>These are common topics or problem areas teens experience. Let’s take some time to examine them further. We are going to break up into 4 groups. Each group will receive hand-outs to read together. After you read it as a group, please answer these 2 questions that you will find on your hand-out as well.</a:t>
            </a:r>
          </a:p>
          <a:p>
            <a:br>
              <a:rPr lang="en-US" dirty="0"/>
            </a:br>
            <a:endParaRPr lang="en-US" dirty="0"/>
          </a:p>
          <a:p>
            <a:r>
              <a:rPr lang="en-US" b="1" dirty="0"/>
              <a:t>Do: </a:t>
            </a:r>
            <a:endParaRPr lang="en-US" dirty="0"/>
          </a:p>
          <a:p>
            <a:r>
              <a:rPr lang="en-US" dirty="0"/>
              <a:t>Break the class up into 4 groups so each topic is covered. Assign a reader, note taker, time keeper, and reporter (who will share with the class).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12</a:t>
            </a:fld>
            <a:endParaRPr lang="en-US"/>
          </a:p>
        </p:txBody>
      </p:sp>
    </p:spTree>
    <p:extLst>
      <p:ext uri="{BB962C8B-B14F-4D97-AF65-F5344CB8AC3E}">
        <p14:creationId xmlns:p14="http://schemas.microsoft.com/office/powerpoint/2010/main" val="1088599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pPr marL="171450" indent="-171450">
              <a:buFont typeface="Arial"/>
              <a:buChar char="•"/>
            </a:pPr>
            <a:r>
              <a:rPr lang="en-US" dirty="0"/>
              <a:t>These are the questions each group will answer regarding your specific topic.</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13</a:t>
            </a:fld>
            <a:endParaRPr lang="en-US"/>
          </a:p>
        </p:txBody>
      </p:sp>
    </p:spTree>
    <p:extLst>
      <p:ext uri="{BB962C8B-B14F-4D97-AF65-F5344CB8AC3E}">
        <p14:creationId xmlns:p14="http://schemas.microsoft.com/office/powerpoint/2010/main" val="1485786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a:p>
          <a:p>
            <a:pPr marL="171450" indent="-171450">
              <a:buFont typeface="Arial"/>
              <a:buChar char="•"/>
            </a:pPr>
            <a:r>
              <a:rPr lang="en-US" dirty="0"/>
              <a:t>In addition to the areas we talked about, teens also seek out support when they notice the following:</a:t>
            </a:r>
          </a:p>
          <a:p>
            <a:pPr marL="628650" lvl="1" indent="-171450">
              <a:buFont typeface="Arial"/>
              <a:buChar char="•"/>
            </a:pPr>
            <a:r>
              <a:rPr lang="en-US" dirty="0"/>
              <a:t>Common Anxiety symptoms (read slide) Physical symptoms can include headaches or stomach aches.; avoiding activities or people even when they wish they didn’t</a:t>
            </a:r>
          </a:p>
          <a:p>
            <a:pPr marL="628650" lvl="1" indent="-171450">
              <a:buFont typeface="Arial"/>
              <a:buChar char="•"/>
            </a:pPr>
            <a:r>
              <a:rPr lang="en-US" dirty="0"/>
              <a:t>Common Depression symptoms: feeling sad but not because you lost someone, like a death; saying or thinking poorly of yourself; either eating more than you used to or not eating as much; sleeping too much or conversely sleeping too little. </a:t>
            </a:r>
          </a:p>
          <a:p>
            <a:pPr lvl="1"/>
            <a:r>
              <a:rPr lang="en-US" b="1" dirty="0"/>
              <a:t>Ask: </a:t>
            </a:r>
            <a:endParaRPr lang="en-US"/>
          </a:p>
          <a:p>
            <a:pPr marL="171450" indent="-171450">
              <a:buFont typeface="Arial"/>
              <a:buChar char="•"/>
            </a:pPr>
            <a:r>
              <a:rPr lang="en-US" dirty="0"/>
              <a:t>Can you think of other ways people might notice symptoms of depression or anxiety?</a:t>
            </a:r>
          </a:p>
          <a:p>
            <a:r>
              <a:rPr lang="en-US" b="1" dirty="0"/>
              <a:t>Say: </a:t>
            </a:r>
            <a:endParaRPr lang="en-US"/>
          </a:p>
          <a:p>
            <a:pPr marL="171450" indent="-171450">
              <a:buFont typeface="Arial"/>
              <a:buChar char="•"/>
            </a:pPr>
            <a:r>
              <a:rPr lang="en-US" dirty="0"/>
              <a:t>You do not need to be in a full-blown crisis to seek help, it is never too early or too late!</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14</a:t>
            </a:fld>
            <a:endParaRPr lang="en-US"/>
          </a:p>
        </p:txBody>
      </p:sp>
    </p:spTree>
    <p:extLst>
      <p:ext uri="{BB962C8B-B14F-4D97-AF65-F5344CB8AC3E}">
        <p14:creationId xmlns:p14="http://schemas.microsoft.com/office/powerpoint/2010/main" val="355523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a:p>
          <a:p>
            <a:pPr marL="171450" indent="-171450">
              <a:buFont typeface="Arial"/>
              <a:buChar char="•"/>
            </a:pPr>
            <a:r>
              <a:rPr lang="en-US" dirty="0"/>
              <a:t>In addition to the areas we talked about, teens also seek out support when they notice the following:</a:t>
            </a:r>
          </a:p>
          <a:p>
            <a:pPr marL="628650" lvl="1" indent="-171450">
              <a:buFont typeface="Arial"/>
              <a:buChar char="•"/>
            </a:pPr>
            <a:r>
              <a:rPr lang="en-US" dirty="0"/>
              <a:t>Common Anxiety symptoms (read slide) Physical symptoms can include headaches or stomach aches.; avoiding activities or people even when they wish they didn’t</a:t>
            </a:r>
          </a:p>
          <a:p>
            <a:pPr marL="628650" lvl="1" indent="-171450">
              <a:buFont typeface="Arial"/>
              <a:buChar char="•"/>
            </a:pPr>
            <a:r>
              <a:rPr lang="en-US" dirty="0"/>
              <a:t>Common Depression symptoms: feeling sad but not because you lost someone, like a death; saying or thinking poorly of yourself; either eating more than you used to or not eating as much; sleeping too much or conversely sleeping too little. </a:t>
            </a:r>
          </a:p>
          <a:p>
            <a:pPr lvl="1"/>
            <a:r>
              <a:rPr lang="en-US" b="1" dirty="0"/>
              <a:t>Ask: </a:t>
            </a:r>
            <a:endParaRPr lang="en-US"/>
          </a:p>
          <a:p>
            <a:pPr marL="171450" indent="-171450">
              <a:buFont typeface="Arial"/>
              <a:buChar char="•"/>
            </a:pPr>
            <a:r>
              <a:rPr lang="en-US" dirty="0"/>
              <a:t>Can you think of other ways people might notice symptoms of depression or anxiety?</a:t>
            </a:r>
          </a:p>
          <a:p>
            <a:r>
              <a:rPr lang="en-US" b="1" dirty="0"/>
              <a:t>Say: </a:t>
            </a:r>
            <a:endParaRPr lang="en-US"/>
          </a:p>
          <a:p>
            <a:pPr marL="171450" indent="-171450">
              <a:buFont typeface="Arial"/>
              <a:buChar char="•"/>
            </a:pPr>
            <a:r>
              <a:rPr lang="en-US" dirty="0"/>
              <a:t>You do not need to be in a full-blown crisis to seek help, it is never too early or too late!</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15</a:t>
            </a:fld>
            <a:endParaRPr lang="en-US"/>
          </a:p>
        </p:txBody>
      </p:sp>
    </p:spTree>
    <p:extLst>
      <p:ext uri="{BB962C8B-B14F-4D97-AF65-F5344CB8AC3E}">
        <p14:creationId xmlns:p14="http://schemas.microsoft.com/office/powerpoint/2010/main" val="146663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pPr marL="171450" indent="-171450">
              <a:buFont typeface="Arial"/>
              <a:buChar char="•"/>
            </a:pPr>
            <a:r>
              <a:rPr lang="en-US" dirty="0"/>
              <a:t>It can feel overwhelming if you think you might have a mental illness or other serious mental health concern. The first and most important thing you can do is talk to someone you trust. Tell your parents, caregivers, or a responsible adult that you can confide in (such as a teacher or a school counsellor) what you’ve been experiencing, how you’ve been feeling, and that you would like to talk to someone who can help, like your doctor or a mental health therapist. </a:t>
            </a:r>
            <a:r>
              <a:rPr lang="en-US" b="1" i="1" dirty="0"/>
              <a:t>Your family doctor or pediatrician can help you figure out what is going on and refer you to someone who specializes in mental health, if necessary. </a:t>
            </a:r>
            <a:r>
              <a:rPr lang="en-US" i="1" dirty="0"/>
              <a:t>Don’t lose hope.</a:t>
            </a:r>
            <a:r>
              <a:rPr lang="en-US" dirty="0"/>
              <a:t> Most common mental illnesses are very treatable. Don’t let anybody convince you that going to therapy, taking medications, or getting any other type of help is weak. Seeking help is never shameful. It takes courage to admit you need help and even more bravery to take the steps to get help. Note: If you are feeling suicidal, call 988 and/or go to the hospital immediately.</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16</a:t>
            </a:fld>
            <a:endParaRPr lang="en-US"/>
          </a:p>
        </p:txBody>
      </p:sp>
    </p:spTree>
    <p:extLst>
      <p:ext uri="{BB962C8B-B14F-4D97-AF65-F5344CB8AC3E}">
        <p14:creationId xmlns:p14="http://schemas.microsoft.com/office/powerpoint/2010/main" val="3517129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II purpose:</a:t>
            </a:r>
            <a:endParaRPr lang="en-US" dirty="0"/>
          </a:p>
          <a:p>
            <a:r>
              <a:rPr lang="en-US" dirty="0"/>
              <a:t>To help students understand what therapy is like, how to get help, and what they can do as the recipient of support</a:t>
            </a:r>
          </a:p>
          <a:p>
            <a:r>
              <a:rPr lang="en-US" dirty="0"/>
              <a:t>Conceptual connection: </a:t>
            </a:r>
          </a:p>
          <a:p>
            <a:pPr marL="285750" indent="-285750">
              <a:buFont typeface="Arial"/>
              <a:buChar char="•"/>
            </a:pPr>
            <a:r>
              <a:rPr lang="en-US" dirty="0"/>
              <a:t>getting help early increases the chances that a person will live well with a mental illness</a:t>
            </a:r>
          </a:p>
          <a:p>
            <a:pPr marL="285750" indent="-285750">
              <a:buFont typeface="Arial"/>
              <a:buChar char="•"/>
            </a:pPr>
            <a:r>
              <a:rPr lang="en-US" dirty="0"/>
              <a:t>a range of evidence-based treatments and supports are available to assist with recovery</a:t>
            </a:r>
          </a:p>
          <a:p>
            <a:r>
              <a:rPr lang="en-US" b="1" dirty="0"/>
              <a:t>Say:</a:t>
            </a:r>
            <a:endParaRPr lang="en-US" dirty="0"/>
          </a:p>
          <a:p>
            <a:pPr marL="285750" indent="-285750">
              <a:buFont typeface="Arial"/>
              <a:buChar char="•"/>
            </a:pPr>
            <a:r>
              <a:rPr lang="en-US" dirty="0"/>
              <a:t>We are now going to talk about what therapy is and what kinds of therapies and supports exist in the mental health field. We will also talk about how therapy helps people with mental health issues and what these therapies actually do.</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17</a:t>
            </a:fld>
            <a:endParaRPr lang="en-US"/>
          </a:p>
        </p:txBody>
      </p:sp>
    </p:spTree>
    <p:extLst>
      <p:ext uri="{BB962C8B-B14F-4D97-AF65-F5344CB8AC3E}">
        <p14:creationId xmlns:p14="http://schemas.microsoft.com/office/powerpoint/2010/main" val="31262330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the difference between a sign (what others see) and a symptom (what the person feels/experiences)</a:t>
            </a:r>
          </a:p>
          <a:p>
            <a:br>
              <a:rPr lang="en-US" dirty="0"/>
            </a:br>
            <a:endParaRPr lang="en-US" dirty="0"/>
          </a:p>
          <a:p>
            <a:r>
              <a:rPr lang="en-US" b="1" dirty="0"/>
              <a:t>Say:  </a:t>
            </a:r>
            <a:endParaRPr lang="en-US"/>
          </a:p>
          <a:p>
            <a:pPr marL="285750" indent="-285750">
              <a:buFont typeface="Arial"/>
              <a:buChar char="•"/>
            </a:pPr>
            <a:r>
              <a:rPr lang="en-US" dirty="0"/>
              <a:t>treatments are all aimed at the brain and how it functions.</a:t>
            </a:r>
          </a:p>
          <a:p>
            <a:r>
              <a:rPr lang="en-US" b="1" dirty="0"/>
              <a:t>Ask</a:t>
            </a:r>
            <a:r>
              <a:rPr lang="en-US" dirty="0"/>
              <a:t>:  </a:t>
            </a:r>
          </a:p>
          <a:p>
            <a:pPr marL="285750" indent="-285750">
              <a:buFont typeface="Arial"/>
              <a:buChar char="•"/>
            </a:pPr>
            <a:r>
              <a:rPr lang="en-US" dirty="0"/>
              <a:t>What are the differences between a sign (what others see) and a symptom (what the person feels/experiences),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18</a:t>
            </a:fld>
            <a:endParaRPr lang="en-US"/>
          </a:p>
        </p:txBody>
      </p:sp>
    </p:spTree>
    <p:extLst>
      <p:ext uri="{BB962C8B-B14F-4D97-AF65-F5344CB8AC3E}">
        <p14:creationId xmlns:p14="http://schemas.microsoft.com/office/powerpoint/2010/main" val="634836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it is important to be informed and that a parent is their own best advocate. </a:t>
            </a:r>
          </a:p>
          <a:p>
            <a:endParaRPr lang="en-US" b="1" dirty="0"/>
          </a:p>
          <a:p>
            <a:r>
              <a:rPr lang="en-US" b="1" dirty="0"/>
              <a:t>Say:</a:t>
            </a:r>
            <a:endParaRPr lang="en-US" dirty="0">
              <a:cs typeface="+mn-lt"/>
            </a:endParaRPr>
          </a:p>
          <a:p>
            <a:pPr marL="285750" indent="-285750">
              <a:buFont typeface="Arial"/>
              <a:buChar char="•"/>
            </a:pPr>
            <a:r>
              <a:rPr lang="en-US" dirty="0"/>
              <a:t>Treatments for mental health issues are generally referred to as therapy or counseling, or mental health support.</a:t>
            </a:r>
          </a:p>
          <a:p>
            <a:pPr marL="285750" indent="-285750">
              <a:buFont typeface="Arial"/>
              <a:buChar char="•"/>
            </a:pPr>
            <a:r>
              <a:rPr lang="en-US" dirty="0"/>
              <a:t> A person providing this treatment is often called a therapist, counselor, mental health clinician, social worker, clinician, psychologist, etc. Sometimes what the person is called depends on the schooling and the type of professional license they have. These people DO NOT prescribe medication, but a psychiatrist does. A psychiatrist might also provide therapy with prescribing and managing medication, but not always. </a:t>
            </a:r>
          </a:p>
          <a:p>
            <a:pPr marL="285750" indent="-285750">
              <a:buFont typeface="Arial"/>
              <a:buChar char="•"/>
            </a:pPr>
            <a:r>
              <a:rPr lang="en-US" dirty="0"/>
              <a:t>The treatment team will include whoever is providing your therapy services, the psychiatrist if you have one, your family, and most importantly, YOU</a:t>
            </a:r>
          </a:p>
          <a:p>
            <a:endParaRPr lang="en-US" dirty="0">
              <a:cs typeface="+mn-lt"/>
            </a:endParaRPr>
          </a:p>
          <a:p>
            <a:r>
              <a:rPr lang="en-US" b="1" dirty="0"/>
              <a:t>Ask</a:t>
            </a:r>
            <a:r>
              <a:rPr lang="en-US" dirty="0"/>
              <a:t>:  </a:t>
            </a:r>
          </a:p>
          <a:p>
            <a:pPr marL="285750" indent="-285750">
              <a:buFont typeface="Arial"/>
              <a:buChar char="•"/>
            </a:pPr>
            <a:r>
              <a:rPr lang="en-US" dirty="0"/>
              <a:t>Why is the client (“you”) so important in the process of therapy? </a:t>
            </a:r>
          </a:p>
          <a:p>
            <a:pPr marL="285750" indent="-285750">
              <a:buFont typeface="Arial"/>
              <a:buChar char="•"/>
            </a:pPr>
            <a:r>
              <a:rPr lang="en-US" dirty="0"/>
              <a:t>Can you think of other names for therapy or being therapy that you might have heard?</a:t>
            </a:r>
          </a:p>
          <a:p>
            <a:r>
              <a:rPr lang="en-US" dirty="0"/>
              <a:t>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19</a:t>
            </a:fld>
            <a:endParaRPr lang="en-US"/>
          </a:p>
        </p:txBody>
      </p:sp>
    </p:spTree>
    <p:extLst>
      <p:ext uri="{BB962C8B-B14F-4D97-AF65-F5344CB8AC3E}">
        <p14:creationId xmlns:p14="http://schemas.microsoft.com/office/powerpoint/2010/main" val="4046468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as with many things in life, the types of treatment can differ or vary depending on the needs of a person.</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20</a:t>
            </a:fld>
            <a:endParaRPr lang="en-US"/>
          </a:p>
        </p:txBody>
      </p:sp>
    </p:spTree>
    <p:extLst>
      <p:ext uri="{BB962C8B-B14F-4D97-AF65-F5344CB8AC3E}">
        <p14:creationId xmlns:p14="http://schemas.microsoft.com/office/powerpoint/2010/main" val="151887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Do:</a:t>
            </a:r>
            <a:endParaRPr lang="en-US"/>
          </a:p>
          <a:p>
            <a:pPr marL="285750" indent="-285750">
              <a:buFont typeface="Arial"/>
              <a:buChar char="•"/>
            </a:pPr>
            <a:r>
              <a:rPr lang="en-US"/>
              <a:t>Introduce topics and purpose of program</a:t>
            </a:r>
          </a:p>
          <a:p>
            <a:br>
              <a:rPr lang="en-US" dirty="0"/>
            </a:br>
            <a:endParaRPr lang="en-US" dirty="0"/>
          </a:p>
          <a:p>
            <a:r>
              <a:rPr lang="en-US" b="1"/>
              <a:t>Say:</a:t>
            </a:r>
            <a:endParaRPr lang="en-US"/>
          </a:p>
          <a:p>
            <a:pPr marL="285750" indent="-285750">
              <a:buFont typeface="Arial"/>
              <a:buChar char="•"/>
            </a:pPr>
            <a:r>
              <a:rPr lang="en-US"/>
              <a:t>Today our lesson is going to focus on how and when a person who is experiencing any type of issue or challenge related to their mental health can seek support. We will first start by talking about normal development through the teenage years. Then we will focus on common obstacles or milestones that teens navigate as part of their social development, and we will focus on when things are going as we might expect- which can be within a wide range- and what it might look like when they don’t. After this, we will discuss accessing support, like therapy, and we will delve into what therapy is like from beginning to end. So, let’s get started.</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3</a:t>
            </a:fld>
            <a:endParaRPr lang="en-US"/>
          </a:p>
        </p:txBody>
      </p:sp>
    </p:spTree>
    <p:extLst>
      <p:ext uri="{BB962C8B-B14F-4D97-AF65-F5344CB8AC3E}">
        <p14:creationId xmlns:p14="http://schemas.microsoft.com/office/powerpoint/2010/main" val="294278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starting therapy, because you are a crucial part of the treatment team, there are some things you should know or ask</a:t>
            </a:r>
          </a:p>
          <a:p>
            <a:br>
              <a:rPr lang="en-US" dirty="0"/>
            </a:br>
            <a:endParaRPr lang="en-US" dirty="0"/>
          </a:p>
          <a:p>
            <a:r>
              <a:rPr lang="en-US" b="1" dirty="0"/>
              <a:t>Say:</a:t>
            </a:r>
            <a:endParaRPr lang="en-US"/>
          </a:p>
          <a:p>
            <a:pPr marL="285750" indent="-285750">
              <a:buFont typeface="Arial"/>
              <a:buChar char="•"/>
            </a:pPr>
            <a:r>
              <a:rPr lang="en-US" dirty="0"/>
              <a:t>To start, you can feel free to ask your therapist questions!</a:t>
            </a:r>
          </a:p>
          <a:p>
            <a:br>
              <a:rPr lang="en-US" dirty="0"/>
            </a:br>
            <a:endParaRPr lang="en-US" dirty="0"/>
          </a:p>
          <a:p>
            <a:r>
              <a:rPr lang="en-US" b="1" dirty="0"/>
              <a:t>Do</a:t>
            </a:r>
            <a:r>
              <a:rPr lang="en-US" dirty="0"/>
              <a:t>:</a:t>
            </a:r>
          </a:p>
          <a:p>
            <a:pPr marL="285750" indent="-285750">
              <a:buFont typeface="Arial"/>
              <a:buChar char="•"/>
            </a:pPr>
            <a:r>
              <a:rPr lang="en-US" dirty="0"/>
              <a:t>Read slide</a:t>
            </a:r>
          </a:p>
          <a:p>
            <a:br>
              <a:rPr lang="en-US" dirty="0"/>
            </a:br>
            <a:endParaRPr lang="en-US" dirty="0"/>
          </a:p>
          <a:p>
            <a:r>
              <a:rPr lang="en-US" b="1" dirty="0"/>
              <a:t>Ask</a:t>
            </a:r>
            <a:r>
              <a:rPr lang="en-US" dirty="0"/>
              <a:t>:  </a:t>
            </a:r>
          </a:p>
          <a:p>
            <a:pPr marL="285750" indent="-285750">
              <a:buFont typeface="Arial"/>
              <a:buChar char="•"/>
            </a:pPr>
            <a:r>
              <a:rPr lang="en-US" dirty="0"/>
              <a:t>What are other questions you might ask a new therapist?</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21</a:t>
            </a:fld>
            <a:endParaRPr lang="en-US"/>
          </a:p>
        </p:txBody>
      </p:sp>
    </p:spTree>
    <p:extLst>
      <p:ext uri="{BB962C8B-B14F-4D97-AF65-F5344CB8AC3E}">
        <p14:creationId xmlns:p14="http://schemas.microsoft.com/office/powerpoint/2010/main" val="101261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starting therapy, because you are a crucial part of the treatment team, there are some things you should know or ask</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22</a:t>
            </a:fld>
            <a:endParaRPr lang="en-US"/>
          </a:p>
        </p:txBody>
      </p:sp>
    </p:spTree>
    <p:extLst>
      <p:ext uri="{BB962C8B-B14F-4D97-AF65-F5344CB8AC3E}">
        <p14:creationId xmlns:p14="http://schemas.microsoft.com/office/powerpoint/2010/main" val="3198179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a:p>
          <a:p>
            <a:pPr marL="285750" indent="-285750">
              <a:buFont typeface="Arial"/>
              <a:buChar char="•"/>
            </a:pPr>
            <a:r>
              <a:rPr lang="en-US" dirty="0"/>
              <a:t>Sometimes it can be hard to find a therapist who has immediate openings, so it could be helpful to identify other support people you can turn to</a:t>
            </a:r>
          </a:p>
          <a:p>
            <a:r>
              <a:rPr lang="en-US" b="1" dirty="0"/>
              <a:t>Do</a:t>
            </a:r>
            <a:r>
              <a:rPr lang="en-US" dirty="0"/>
              <a:t>:</a:t>
            </a:r>
          </a:p>
          <a:p>
            <a:pPr marL="285750" indent="-285750">
              <a:buFont typeface="Arial"/>
              <a:buChar char="•"/>
            </a:pPr>
            <a:r>
              <a:rPr lang="en-US" dirty="0"/>
              <a:t>Start a list on the board</a:t>
            </a:r>
          </a:p>
          <a:p>
            <a:r>
              <a:rPr lang="en-US" b="1" dirty="0"/>
              <a:t>Ask</a:t>
            </a:r>
            <a:r>
              <a:rPr lang="en-US" dirty="0"/>
              <a:t>:  </a:t>
            </a:r>
          </a:p>
          <a:p>
            <a:pPr marL="285750" indent="-285750">
              <a:buFont typeface="Arial"/>
              <a:buChar char="•"/>
            </a:pPr>
            <a:r>
              <a:rPr lang="en-US" dirty="0"/>
              <a:t>Who are some trusted adults you can think of that might be able to help? (school counselor, Church community or other religious community members, other trusted adults?)</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23</a:t>
            </a:fld>
            <a:endParaRPr lang="en-US"/>
          </a:p>
        </p:txBody>
      </p:sp>
    </p:spTree>
    <p:extLst>
      <p:ext uri="{BB962C8B-B14F-4D97-AF65-F5344CB8AC3E}">
        <p14:creationId xmlns:p14="http://schemas.microsoft.com/office/powerpoint/2010/main" val="2301575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III purpose:</a:t>
            </a:r>
            <a:endParaRPr lang="en-US" dirty="0"/>
          </a:p>
          <a:p>
            <a:pPr marL="285750" indent="-285750">
              <a:buFont typeface="Arial"/>
              <a:buChar char="•"/>
            </a:pPr>
            <a:r>
              <a:rPr lang="en-US" dirty="0"/>
              <a:t>To help students understand what it means to be well and to achieve mental wellness through therapy, how they can recognize this in themselves, and how to maintain wellness in their lives</a:t>
            </a:r>
          </a:p>
          <a:p>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24</a:t>
            </a:fld>
            <a:endParaRPr lang="en-US"/>
          </a:p>
        </p:txBody>
      </p:sp>
    </p:spTree>
    <p:extLst>
      <p:ext uri="{BB962C8B-B14F-4D97-AF65-F5344CB8AC3E}">
        <p14:creationId xmlns:p14="http://schemas.microsoft.com/office/powerpoint/2010/main" val="2363727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recovery may not mean returning to the way they were before, it could be learning to live with a “new normal.“</a:t>
            </a:r>
          </a:p>
          <a:p>
            <a:br>
              <a:rPr lang="en-US" dirty="0"/>
            </a:br>
            <a:endParaRPr lang="en-US" dirty="0"/>
          </a:p>
          <a:p>
            <a:r>
              <a:rPr lang="en-US" dirty="0"/>
              <a:t>It is a constant, active pursuit</a:t>
            </a:r>
          </a:p>
          <a:p>
            <a:br>
              <a:rPr lang="en-US" dirty="0"/>
            </a:br>
            <a:endParaRPr lang="en-US" dirty="0"/>
          </a:p>
          <a:p>
            <a:r>
              <a:rPr lang="en-US" b="1" dirty="0"/>
              <a:t>Say:</a:t>
            </a:r>
            <a:endParaRPr lang="en-US"/>
          </a:p>
          <a:p>
            <a:pPr marL="285750" indent="-285750">
              <a:buFont typeface="Arial"/>
              <a:buChar char="•"/>
            </a:pPr>
            <a:r>
              <a:rPr lang="en-US" dirty="0"/>
              <a:t>After you have been in therapy for some time and have made progress, you might start considering being done with your treatment. How long this might take is hard to say but it could be anywhere from a few weeks to a few months, or even a year or more. </a:t>
            </a:r>
          </a:p>
          <a:p>
            <a:pPr marL="285750" indent="-285750">
              <a:buFont typeface="Arial"/>
              <a:buChar char="•"/>
            </a:pPr>
            <a:r>
              <a:rPr lang="en-US" dirty="0"/>
              <a:t>You can start this conversation with your provider when you feel well, and you want to think about moving toward independence/discharging from therapy.</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25</a:t>
            </a:fld>
            <a:endParaRPr lang="en-US"/>
          </a:p>
        </p:txBody>
      </p:sp>
    </p:spTree>
    <p:extLst>
      <p:ext uri="{BB962C8B-B14F-4D97-AF65-F5344CB8AC3E}">
        <p14:creationId xmlns:p14="http://schemas.microsoft.com/office/powerpoint/2010/main" val="3903803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social supports and the significant role it plays in healthy living.</a:t>
            </a:r>
          </a:p>
          <a:p>
            <a:br>
              <a:rPr lang="en-US" dirty="0"/>
            </a:br>
            <a:endParaRPr lang="en-US" dirty="0"/>
          </a:p>
          <a:p>
            <a:r>
              <a:rPr lang="en-US" b="1" dirty="0"/>
              <a:t>Say:</a:t>
            </a:r>
            <a:endParaRPr lang="en-US" dirty="0"/>
          </a:p>
          <a:p>
            <a:pPr marL="285750" indent="-285750">
              <a:buFont typeface="Arial"/>
              <a:buChar char="•"/>
            </a:pPr>
            <a:r>
              <a:rPr lang="en-US" dirty="0"/>
              <a:t>Once you have achieved what you and your provider want to achieve and you discharge or end therapy services, it is important that you carry on the work you have done. One way to support being able to do so is make sure you have a lifestyle based in wellness. </a:t>
            </a:r>
          </a:p>
          <a:p>
            <a:r>
              <a:rPr lang="en-US" b="1" dirty="0"/>
              <a:t>Do</a:t>
            </a:r>
            <a:r>
              <a:rPr lang="en-US" dirty="0"/>
              <a:t>:</a:t>
            </a:r>
          </a:p>
          <a:p>
            <a:pPr marL="285750" indent="-285750">
              <a:buFont typeface="Arial"/>
              <a:buChar char="•"/>
            </a:pPr>
            <a:r>
              <a:rPr lang="en-US" dirty="0"/>
              <a:t>Read slide</a:t>
            </a:r>
          </a:p>
          <a:p>
            <a:r>
              <a:rPr lang="en-US" b="1" dirty="0"/>
              <a:t>Ask</a:t>
            </a:r>
            <a:r>
              <a:rPr lang="en-US" dirty="0"/>
              <a:t>:  </a:t>
            </a:r>
          </a:p>
          <a:p>
            <a:pPr marL="285750" indent="-285750">
              <a:buFont typeface="Arial"/>
              <a:buChar char="•"/>
            </a:pPr>
            <a:r>
              <a:rPr lang="en-US" dirty="0"/>
              <a:t>Why are these items on the slide important to a person’s wellness?</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26</a:t>
            </a:fld>
            <a:endParaRPr lang="en-US"/>
          </a:p>
        </p:txBody>
      </p:sp>
    </p:spTree>
    <p:extLst>
      <p:ext uri="{BB962C8B-B14F-4D97-AF65-F5344CB8AC3E}">
        <p14:creationId xmlns:p14="http://schemas.microsoft.com/office/powerpoint/2010/main" val="3999787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pPr marL="285750" indent="-285750">
              <a:buFont typeface="Arial"/>
              <a:buChar char="•"/>
            </a:pPr>
            <a:r>
              <a:rPr lang="en-US" dirty="0"/>
              <a:t>While it is never too late to get help, it is best to get help as soon as you realize- or even think- you need it. The sooner you get the help you need, the better the outcome. </a:t>
            </a:r>
          </a:p>
          <a:p>
            <a:br>
              <a:rPr lang="en-US" dirty="0"/>
            </a:br>
            <a:endParaRPr lang="en-US" dirty="0"/>
          </a:p>
          <a:p>
            <a:r>
              <a:rPr lang="en-US" b="1" dirty="0"/>
              <a:t>Ask</a:t>
            </a:r>
            <a:r>
              <a:rPr lang="en-US" dirty="0"/>
              <a:t>:  </a:t>
            </a:r>
          </a:p>
          <a:p>
            <a:pPr marL="285750" indent="-285750">
              <a:buFont typeface="Arial"/>
              <a:buChar char="•"/>
            </a:pPr>
            <a:r>
              <a:rPr lang="en-US" dirty="0"/>
              <a:t>Why should we get help as soon as possible? Why not wait?</a:t>
            </a:r>
          </a:p>
          <a:p>
            <a:pPr marL="285750" indent="-285750">
              <a:buFont typeface="Arial"/>
              <a:buChar char="•"/>
            </a:pPr>
            <a:r>
              <a:rPr lang="en-US" dirty="0"/>
              <a:t>Why is it important to fight against stigma? How could this impact someone getting help when they need it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27</a:t>
            </a:fld>
            <a:endParaRPr lang="en-US"/>
          </a:p>
        </p:txBody>
      </p:sp>
    </p:spTree>
    <p:extLst>
      <p:ext uri="{BB962C8B-B14F-4D97-AF65-F5344CB8AC3E}">
        <p14:creationId xmlns:p14="http://schemas.microsoft.com/office/powerpoint/2010/main" val="2315974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should be made readily accessible to students, staff and families. Consider posting it to </a:t>
            </a:r>
            <a:r>
              <a:rPr lang="en-US" i="1" dirty="0" err="1"/>
              <a:t>SchoolZonem</a:t>
            </a:r>
            <a:r>
              <a:rPr lang="en-US" i="1" dirty="0"/>
              <a:t> google classroom, </a:t>
            </a:r>
            <a:r>
              <a:rPr lang="en-US" dirty="0"/>
              <a:t>as part of a class update.</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28</a:t>
            </a:fld>
            <a:endParaRPr lang="en-US"/>
          </a:p>
        </p:txBody>
      </p:sp>
    </p:spTree>
    <p:extLst>
      <p:ext uri="{BB962C8B-B14F-4D97-AF65-F5344CB8AC3E}">
        <p14:creationId xmlns:p14="http://schemas.microsoft.com/office/powerpoint/2010/main" val="3815212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IV purpose:</a:t>
            </a:r>
            <a:endParaRPr lang="en-US" dirty="0"/>
          </a:p>
          <a:p>
            <a:pPr marL="285750" indent="-285750">
              <a:buFont typeface="Arial"/>
              <a:buChar char="•"/>
            </a:pPr>
            <a:r>
              <a:rPr lang="en-US" dirty="0"/>
              <a:t>Activity IV purpose is to help students consolidate their learning by problem solving What If… scenarios around making choices about accessing help.</a:t>
            </a:r>
          </a:p>
          <a:p>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29</a:t>
            </a:fld>
            <a:endParaRPr lang="en-US"/>
          </a:p>
        </p:txBody>
      </p:sp>
    </p:spTree>
    <p:extLst>
      <p:ext uri="{BB962C8B-B14F-4D97-AF65-F5344CB8AC3E}">
        <p14:creationId xmlns:p14="http://schemas.microsoft.com/office/powerpoint/2010/main" val="1215961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students that they will be engaged in a problem-solving activity in which they will be asked to speculate about the possible action they could take in a variety of situations involving young people in distress. Organize students into groups of four to six, sitting in a circle. Hand out the sets of cards from the student sheet What if… Scenarios (</a:t>
            </a:r>
            <a:r>
              <a:rPr lang="en-US" dirty="0">
                <a:hlinkClick r:id="rId3"/>
              </a:rPr>
              <a:t>https://docs.google.com/document/d/1Db73gxwMX01pqA29llfxkwKjFazU8qjVpI_CvAZlPdI/edit</a:t>
            </a:r>
            <a:r>
              <a:rPr lang="en-US" dirty="0"/>
              <a:t>) and have students lay them out in a circle with enough room inside the circle for a spinner. In turn, each of the participants takes a spin and reads out the card to which the spinner points. The person who spun the spinner is first given time to speculate about what to do in such a situation, and then the other students help out by adding their own perspectives, questions or problems. Have students discuss the above questions.</a:t>
            </a:r>
          </a:p>
          <a:p>
            <a:br>
              <a:rPr lang="en-US" dirty="0"/>
            </a:br>
            <a:endParaRPr lang="en-US" dirty="0"/>
          </a:p>
          <a:p>
            <a:r>
              <a:rPr lang="en-US" b="1" dirty="0"/>
              <a:t>Say:</a:t>
            </a:r>
            <a:endParaRPr lang="en-US" dirty="0"/>
          </a:p>
          <a:p>
            <a:pPr marL="285750" indent="-285750">
              <a:buFont typeface="Arial"/>
              <a:buChar char="•"/>
            </a:pPr>
            <a:r>
              <a:rPr lang="en-US" dirty="0"/>
              <a:t>We are going to practice what we learned by going through these “what if” scenarios. Your group is going to decide the actions the people in the scenarios could take to manage their distress. </a:t>
            </a:r>
          </a:p>
          <a:p>
            <a:r>
              <a:rPr lang="en-US" b="1" dirty="0"/>
              <a:t>Do</a:t>
            </a:r>
            <a:r>
              <a:rPr lang="en-US" dirty="0"/>
              <a:t>:</a:t>
            </a:r>
          </a:p>
          <a:p>
            <a:pPr marL="285750" indent="-285750">
              <a:buFont typeface="Arial"/>
              <a:buChar char="•"/>
            </a:pPr>
            <a:r>
              <a:rPr lang="en-US" dirty="0"/>
              <a:t>Divide students into groups and hand out spinners (if using) and scenarios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30</a:t>
            </a:fld>
            <a:endParaRPr lang="en-US"/>
          </a:p>
        </p:txBody>
      </p:sp>
    </p:spTree>
    <p:extLst>
      <p:ext uri="{BB962C8B-B14F-4D97-AF65-F5344CB8AC3E}">
        <p14:creationId xmlns:p14="http://schemas.microsoft.com/office/powerpoint/2010/main" val="1560451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r>
              <a:rPr lang="en-US"/>
              <a:t>Today we will be discussing lots of things!</a:t>
            </a:r>
          </a:p>
          <a:p>
            <a:pPr marL="171450" indent="-171450">
              <a:buFont typeface="Arial"/>
              <a:buChar char="•"/>
            </a:pPr>
            <a:r>
              <a:rPr lang="en-US"/>
              <a:t>Today we will be talking about common milestones and obstacles teenagers experience, as well as stressors they may come across. </a:t>
            </a:r>
          </a:p>
          <a:p>
            <a:pPr marL="171450" indent="-171450">
              <a:buFont typeface="Arial"/>
              <a:buChar char="•"/>
            </a:pPr>
            <a:r>
              <a:rPr lang="en-US"/>
              <a:t>We will talk about when and how people can find support for mental health stressors. </a:t>
            </a:r>
          </a:p>
          <a:p>
            <a:pPr marL="171450" indent="-171450">
              <a:buFont typeface="Arial"/>
              <a:buChar char="•"/>
            </a:pPr>
            <a:r>
              <a:rPr lang="en-US"/>
              <a:t>We will also discuss what it is like to be in treatment, or be in therapy, and how finally, how we can stay well after receiving support, how to recover. </a:t>
            </a:r>
          </a:p>
          <a:p>
            <a:pPr marL="171450" indent="-171450">
              <a:buFont typeface="Arial"/>
              <a:buChar char="•"/>
            </a:pPr>
            <a:r>
              <a:rPr lang="en-US"/>
              <a:t>We will also work on an activity to help solidify what we learned about getting help when we need it. </a:t>
            </a:r>
          </a:p>
          <a:p>
            <a:r>
              <a:rPr lang="en-US" b="1"/>
              <a:t>Do:</a:t>
            </a:r>
            <a:endParaRPr lang="en-US"/>
          </a:p>
          <a:p>
            <a:r>
              <a:rPr lang="en-US" dirty="0"/>
              <a:t>Provide agenda of what Topic D will cover  (this slide)</a:t>
            </a:r>
          </a:p>
          <a:p>
            <a:r>
              <a:rPr lang="en-US" b="1" dirty="0"/>
              <a:t>Ask:  </a:t>
            </a:r>
            <a:endParaRPr lang="en-US" dirty="0"/>
          </a:p>
          <a:p>
            <a:r>
              <a:rPr lang="en-US" dirty="0"/>
              <a:t>“Any questions before we get started?</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4</a:t>
            </a:fld>
            <a:endParaRPr lang="en-US"/>
          </a:p>
        </p:txBody>
      </p:sp>
    </p:spTree>
    <p:extLst>
      <p:ext uri="{BB962C8B-B14F-4D97-AF65-F5344CB8AC3E}">
        <p14:creationId xmlns:p14="http://schemas.microsoft.com/office/powerpoint/2010/main" val="1361018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students that they will be engaged in a problem-solving activity in which they will be asked to speculate about the possible action they could take in a variety of situations involving young people in distress. Organize students into groups of four to six, sitting in a circle. Hand out the sets of cards from the student sheet What if… Scenarios (</a:t>
            </a:r>
            <a:r>
              <a:rPr lang="en-US" dirty="0">
                <a:hlinkClick r:id="rId3"/>
              </a:rPr>
              <a:t>https://docs.google.com/document/d/1Db73gxwMX01pqA29llfxkwKjFazU8qjVpI_CvAZlPdI/edit</a:t>
            </a:r>
            <a:r>
              <a:rPr lang="en-US" dirty="0"/>
              <a:t>) and have students lay them out in a circle with enough room inside the circle for a spinner. In turn, each of the participants takes a spin and reads out the card to which the spinner points. The person who spun the spinner is first given time to speculate about what to do in such a situation, and then the other students help out by adding their own perspectives, questions or problems. Have students discuss the above questions.</a:t>
            </a:r>
          </a:p>
          <a:p>
            <a:br>
              <a:rPr lang="en-US" dirty="0"/>
            </a:br>
            <a:endParaRPr lang="en-US" dirty="0"/>
          </a:p>
          <a:p>
            <a:r>
              <a:rPr lang="en-US" b="1" dirty="0"/>
              <a:t>Do</a:t>
            </a:r>
            <a:r>
              <a:rPr lang="en-US" dirty="0"/>
              <a:t>:</a:t>
            </a:r>
          </a:p>
          <a:p>
            <a:pPr marL="285750" indent="-285750">
              <a:buFont typeface="Arial"/>
              <a:buChar char="•"/>
            </a:pPr>
            <a:r>
              <a:rPr lang="en-US" dirty="0"/>
              <a:t>Debrief. Read the slide and call on different groups.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31</a:t>
            </a:fld>
            <a:endParaRPr lang="en-US"/>
          </a:p>
        </p:txBody>
      </p:sp>
    </p:spTree>
    <p:extLst>
      <p:ext uri="{BB962C8B-B14F-4D97-AF65-F5344CB8AC3E}">
        <p14:creationId xmlns:p14="http://schemas.microsoft.com/office/powerpoint/2010/main" val="1638448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IV purpose:</a:t>
            </a:r>
            <a:endParaRPr lang="en-US" dirty="0"/>
          </a:p>
          <a:p>
            <a:pPr marL="285750" indent="-285750">
              <a:buFont typeface="Arial"/>
              <a:buChar char="•"/>
            </a:pPr>
            <a:r>
              <a:rPr lang="en-US" dirty="0"/>
              <a:t>Activity IV purpose is to help students consolidate their learning by problem solving What If… scenarios around making choices about accessing help.</a:t>
            </a:r>
          </a:p>
          <a:p>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32</a:t>
            </a:fld>
            <a:endParaRPr lang="en-US"/>
          </a:p>
        </p:txBody>
      </p:sp>
    </p:spTree>
    <p:extLst>
      <p:ext uri="{BB962C8B-B14F-4D97-AF65-F5344CB8AC3E}">
        <p14:creationId xmlns:p14="http://schemas.microsoft.com/office/powerpoint/2010/main" val="3312618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dirty="0"/>
          </a:p>
          <a:p>
            <a:pPr marL="285750" indent="-285750">
              <a:buFont typeface="Arial"/>
              <a:buChar char="•"/>
            </a:pPr>
            <a:r>
              <a:rPr lang="en-US" dirty="0"/>
              <a:t>We covered a lot today. Choose an activity above to represent what you learned today. This should be fun. You have an option to participate in one of the creative activities shown on the slide to illustrate your understanding of the key concepts we talked about today</a:t>
            </a:r>
          </a:p>
          <a:p>
            <a:r>
              <a:rPr lang="en-US" b="1" dirty="0"/>
              <a:t>Ask: </a:t>
            </a:r>
            <a:endParaRPr lang="en-US" dirty="0"/>
          </a:p>
          <a:p>
            <a:pPr marL="285750" indent="-285750">
              <a:buFont typeface="Arial"/>
              <a:buChar char="•"/>
            </a:pPr>
            <a:r>
              <a:rPr lang="en-US" dirty="0"/>
              <a:t>What were some takeaways for you today?</a:t>
            </a:r>
          </a:p>
          <a:p>
            <a:r>
              <a:rPr lang="en-US" b="1" dirty="0"/>
              <a:t>Do: </a:t>
            </a:r>
            <a:endParaRPr lang="en-US"/>
          </a:p>
          <a:p>
            <a:pPr marL="285750" indent="-285750">
              <a:buFont typeface="Arial"/>
              <a:buChar char="•"/>
            </a:pPr>
            <a:r>
              <a:rPr lang="en-US" dirty="0"/>
              <a:t>Pass out materials and provide an example of an activity the students can do</a:t>
            </a:r>
          </a:p>
          <a:p>
            <a:br>
              <a:rPr lang="en-US" dirty="0"/>
            </a:br>
            <a:endParaRPr lang="en-US" dirty="0"/>
          </a:p>
          <a:p>
            <a:r>
              <a:rPr lang="en-US" b="1" dirty="0"/>
              <a:t>Conceptual Connections: </a:t>
            </a:r>
            <a:endParaRPr lang="en-US"/>
          </a:p>
          <a:p>
            <a:pPr marL="285750" indent="-285750">
              <a:buFont typeface="Arial"/>
              <a:buChar char="•"/>
            </a:pPr>
            <a:r>
              <a:rPr lang="en-US" dirty="0"/>
              <a:t>Recognizing different perspectives within relationships improves communication about mental health</a:t>
            </a:r>
          </a:p>
          <a:p>
            <a:pPr marL="285750" indent="-285750">
              <a:buFont typeface="Arial"/>
              <a:buChar char="•"/>
            </a:pPr>
            <a:r>
              <a:rPr lang="en-US" dirty="0"/>
              <a:t>Mental illnesses, like chronic physical illnesses, can be effectively treated</a:t>
            </a:r>
          </a:p>
          <a:p>
            <a:pPr marL="285750" indent="-285750">
              <a:buFont typeface="Arial"/>
              <a:buChar char="•"/>
            </a:pPr>
            <a:r>
              <a:rPr lang="en-US" dirty="0"/>
              <a:t>Getting help early increases the chances that a person will live well with a mental illness</a:t>
            </a:r>
          </a:p>
          <a:p>
            <a:pPr marL="285750" indent="-285750">
              <a:buFont typeface="Arial"/>
              <a:buChar char="•"/>
            </a:pPr>
            <a:r>
              <a:rPr lang="en-US" dirty="0"/>
              <a:t>A range of evidence-based treatments and supports are available to assist with recovery</a:t>
            </a:r>
          </a:p>
          <a:p>
            <a:br>
              <a:rPr lang="en-US" dirty="0"/>
            </a:br>
            <a:br>
              <a:rPr lang="en-US" dirty="0"/>
            </a:br>
            <a:endParaRPr lang="en-US" dirty="0"/>
          </a:p>
          <a:p>
            <a:r>
              <a:rPr lang="en-US" dirty="0"/>
              <a:t>If this school had a news station…how would you share the information we just covered?</a:t>
            </a:r>
          </a:p>
          <a:p>
            <a:r>
              <a:rPr lang="en-US" dirty="0"/>
              <a:t>What would be included on a website about the topic? </a:t>
            </a:r>
          </a:p>
          <a:p>
            <a:r>
              <a:rPr lang="en-US" dirty="0"/>
              <a:t>How would you share about the topic on social media? </a:t>
            </a:r>
          </a:p>
          <a:p>
            <a:r>
              <a:rPr lang="en-US" dirty="0"/>
              <a:t>How could you use art to share information about the topic?</a:t>
            </a:r>
          </a:p>
          <a:p>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33</a:t>
            </a:fld>
            <a:endParaRPr lang="en-US"/>
          </a:p>
        </p:txBody>
      </p:sp>
    </p:spTree>
    <p:extLst>
      <p:ext uri="{BB962C8B-B14F-4D97-AF65-F5344CB8AC3E}">
        <p14:creationId xmlns:p14="http://schemas.microsoft.com/office/powerpoint/2010/main" val="4157631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a:p>
          <a:p>
            <a:pPr marL="285750" indent="-285750">
              <a:buFont typeface="Arial"/>
              <a:buChar char="•"/>
            </a:pPr>
            <a:r>
              <a:rPr lang="en-US" dirty="0"/>
              <a:t>We covered a lot today. Choose an activity above to represent what you learned today. This should be fun. You have an option to participate in one of the creative activities shown on the slide to illustrate your understanding of the key concepts we talked about today</a:t>
            </a:r>
          </a:p>
          <a:p>
            <a:r>
              <a:rPr lang="en-US" b="1" dirty="0"/>
              <a:t>Ask: </a:t>
            </a:r>
            <a:endParaRPr lang="en-US" dirty="0"/>
          </a:p>
          <a:p>
            <a:pPr marL="285750" indent="-285750">
              <a:buFont typeface="Arial"/>
              <a:buChar char="•"/>
            </a:pPr>
            <a:r>
              <a:rPr lang="en-US" dirty="0"/>
              <a:t>What were some takeaways for you today?</a:t>
            </a:r>
          </a:p>
          <a:p>
            <a:r>
              <a:rPr lang="en-US" b="1" dirty="0"/>
              <a:t>Do: </a:t>
            </a:r>
            <a:endParaRPr lang="en-US" dirty="0"/>
          </a:p>
          <a:p>
            <a:pPr marL="285750" indent="-285750">
              <a:buFont typeface="Arial"/>
              <a:buChar char="•"/>
            </a:pPr>
            <a:r>
              <a:rPr lang="en-US" dirty="0"/>
              <a:t>Pass out materials and provide an example of an activity the students can do</a:t>
            </a:r>
          </a:p>
          <a:p>
            <a:br>
              <a:rPr lang="en-US" dirty="0"/>
            </a:br>
            <a:endParaRPr lang="en-US" dirty="0"/>
          </a:p>
          <a:p>
            <a:r>
              <a:rPr lang="en-US" b="1" dirty="0"/>
              <a:t>Conceptual Connections: </a:t>
            </a:r>
            <a:endParaRPr lang="en-US" dirty="0"/>
          </a:p>
          <a:p>
            <a:pPr marL="285750" indent="-285750">
              <a:buFont typeface="Arial"/>
              <a:buChar char="•"/>
            </a:pPr>
            <a:r>
              <a:rPr lang="en-US" dirty="0"/>
              <a:t>Recognizing different perspectives within relationships improves communication about mental health</a:t>
            </a:r>
          </a:p>
          <a:p>
            <a:pPr marL="285750" indent="-285750">
              <a:buFont typeface="Arial"/>
              <a:buChar char="•"/>
            </a:pPr>
            <a:r>
              <a:rPr lang="en-US" dirty="0"/>
              <a:t>Mental illnesses, like chronic physical illnesses, can be effectively treated</a:t>
            </a:r>
          </a:p>
          <a:p>
            <a:pPr marL="285750" indent="-285750">
              <a:buFont typeface="Arial"/>
              <a:buChar char="•"/>
            </a:pPr>
            <a:r>
              <a:rPr lang="en-US" dirty="0"/>
              <a:t>Getting help early increases the chances that a person will live well with a mental illness</a:t>
            </a:r>
          </a:p>
          <a:p>
            <a:pPr marL="285750" indent="-285750">
              <a:buFont typeface="Arial"/>
              <a:buChar char="•"/>
            </a:pPr>
            <a:r>
              <a:rPr lang="en-US" dirty="0"/>
              <a:t>A range of evidence-based treatments and supports are available to assist with recovery</a:t>
            </a:r>
          </a:p>
          <a:p>
            <a:br>
              <a:rPr lang="en-US" dirty="0"/>
            </a:br>
            <a:br>
              <a:rPr lang="en-US" dirty="0"/>
            </a:br>
            <a:endParaRPr lang="en-US" dirty="0"/>
          </a:p>
          <a:p>
            <a:r>
              <a:rPr lang="en-US" dirty="0"/>
              <a:t>If this school had a news station…how would you share the information we just covered?</a:t>
            </a:r>
          </a:p>
          <a:p>
            <a:r>
              <a:rPr lang="en-US" dirty="0"/>
              <a:t>What would be included on a website about the topic? </a:t>
            </a:r>
          </a:p>
          <a:p>
            <a:r>
              <a:rPr lang="en-US" dirty="0"/>
              <a:t>How would you share about the topic on social media? </a:t>
            </a:r>
          </a:p>
          <a:p>
            <a:r>
              <a:rPr lang="en-US" dirty="0"/>
              <a:t>How could you use art to share information about the topic?</a:t>
            </a:r>
          </a:p>
          <a:p>
            <a:br>
              <a:rPr lang="en-US" dirty="0"/>
            </a:br>
            <a:br>
              <a:rPr lang="en-US" dirty="0"/>
            </a:b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34</a:t>
            </a:fld>
            <a:endParaRPr lang="en-US"/>
          </a:p>
        </p:txBody>
      </p:sp>
    </p:spTree>
    <p:extLst>
      <p:ext uri="{BB962C8B-B14F-4D97-AF65-F5344CB8AC3E}">
        <p14:creationId xmlns:p14="http://schemas.microsoft.com/office/powerpoint/2010/main" val="204347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names!</a:t>
            </a:r>
          </a:p>
          <a:p>
            <a:r>
              <a:rPr lang="en-US" dirty="0"/>
              <a:t>It may be a good idea to give out referrals!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35</a:t>
            </a:fld>
            <a:endParaRPr lang="en-US"/>
          </a:p>
        </p:txBody>
      </p:sp>
    </p:spTree>
    <p:extLst>
      <p:ext uri="{BB962C8B-B14F-4D97-AF65-F5344CB8AC3E}">
        <p14:creationId xmlns:p14="http://schemas.microsoft.com/office/powerpoint/2010/main" val="3361067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students wish to access more information use this slide to direct them to teementalhealth.org.</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36</a:t>
            </a:fld>
            <a:endParaRPr lang="en-US"/>
          </a:p>
        </p:txBody>
      </p:sp>
    </p:spTree>
    <p:extLst>
      <p:ext uri="{BB962C8B-B14F-4D97-AF65-F5344CB8AC3E}">
        <p14:creationId xmlns:p14="http://schemas.microsoft.com/office/powerpoint/2010/main" val="3632028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I purpose: </a:t>
            </a:r>
            <a:endParaRPr lang="en-US" dirty="0"/>
          </a:p>
          <a:p>
            <a:pPr marL="285750" indent="-285750">
              <a:buFont typeface="Arial"/>
              <a:buChar char="•"/>
            </a:pPr>
            <a:r>
              <a:rPr lang="en-US" dirty="0"/>
              <a:t>To provide students with an understanding of common stressors teens experience and to engage students in thinking about what it might look like if a teen was struggling to navigate these stressors and could require additional mental health support.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5</a:t>
            </a:fld>
            <a:endParaRPr lang="en-US"/>
          </a:p>
        </p:txBody>
      </p:sp>
    </p:spTree>
    <p:extLst>
      <p:ext uri="{BB962C8B-B14F-4D97-AF65-F5344CB8AC3E}">
        <p14:creationId xmlns:p14="http://schemas.microsoft.com/office/powerpoint/2010/main" val="152373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285750" indent="-285750">
              <a:buFont typeface="Arial"/>
              <a:buChar char="•"/>
            </a:pPr>
            <a:r>
              <a:rPr lang="en-US" dirty="0"/>
              <a:t>We are going to start by going through what teens age years are like. </a:t>
            </a:r>
          </a:p>
          <a:p>
            <a:pPr marL="285750" indent="-285750">
              <a:buFont typeface="Arial"/>
              <a:buChar char="•"/>
            </a:pPr>
            <a:r>
              <a:rPr lang="en-US" dirty="0"/>
              <a:t>(Have someone read the slide). Who can read this slide for me?</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6</a:t>
            </a:fld>
            <a:endParaRPr lang="en-US"/>
          </a:p>
        </p:txBody>
      </p:sp>
    </p:spTree>
    <p:extLst>
      <p:ext uri="{BB962C8B-B14F-4D97-AF65-F5344CB8AC3E}">
        <p14:creationId xmlns:p14="http://schemas.microsoft.com/office/powerpoint/2010/main" val="276816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pPr marL="171450" indent="-171450">
              <a:buFont typeface="Arial"/>
              <a:buChar char="•"/>
            </a:pPr>
            <a:r>
              <a:rPr lang="en-US"/>
              <a:t>(Have someone read the slide). Who can read this slide for me?</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7</a:t>
            </a:fld>
            <a:endParaRPr lang="en-US"/>
          </a:p>
        </p:txBody>
      </p:sp>
    </p:spTree>
    <p:extLst>
      <p:ext uri="{BB962C8B-B14F-4D97-AF65-F5344CB8AC3E}">
        <p14:creationId xmlns:p14="http://schemas.microsoft.com/office/powerpoint/2010/main" val="1952346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endParaRPr lang="en-US" dirty="0"/>
          </a:p>
          <a:p>
            <a:pPr marL="285750" indent="-285750">
              <a:buFont typeface="Arial"/>
              <a:buChar char="•"/>
            </a:pPr>
            <a:r>
              <a:rPr lang="en-US" dirty="0"/>
              <a:t>(Have someone read the slide). Who can read this slide for me?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8</a:t>
            </a:fld>
            <a:endParaRPr lang="en-US"/>
          </a:p>
        </p:txBody>
      </p:sp>
    </p:spTree>
    <p:extLst>
      <p:ext uri="{BB962C8B-B14F-4D97-AF65-F5344CB8AC3E}">
        <p14:creationId xmlns:p14="http://schemas.microsoft.com/office/powerpoint/2010/main" val="1049383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pPr marL="285750" indent="-285750">
              <a:buFont typeface="Arial"/>
              <a:buChar char="•"/>
            </a:pPr>
            <a:r>
              <a:rPr lang="en-US"/>
              <a:t>(Have someone read the slide). Who can read this slide for me?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9</a:t>
            </a:fld>
            <a:endParaRPr lang="en-US"/>
          </a:p>
        </p:txBody>
      </p:sp>
    </p:spTree>
    <p:extLst>
      <p:ext uri="{BB962C8B-B14F-4D97-AF65-F5344CB8AC3E}">
        <p14:creationId xmlns:p14="http://schemas.microsoft.com/office/powerpoint/2010/main" val="189344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endParaRPr lang="en-US"/>
          </a:p>
          <a:p>
            <a:pPr marL="285750" indent="-285750">
              <a:buFont typeface="Arial"/>
              <a:buChar char="•"/>
            </a:pPr>
            <a:r>
              <a:rPr lang="en-US"/>
              <a:t>As we navigate these milestones and challenges that come with being a teen, we must keep in mind that it is ok to make mistakes. In fact, it’s important for you to fail and make mistakes sometimes. It’s how you learn to cope with disappointment, pick yourself back up, and find the strength to try again. These experiences contribute to the way the brain develops. And just like learning to deal with failure shapes the brain, so does experiencing success. </a:t>
            </a:r>
          </a:p>
          <a:p>
            <a:pPr marL="285750" indent="-285750">
              <a:buFont typeface="Arial"/>
              <a:buChar char="•"/>
            </a:pPr>
            <a:r>
              <a:rPr lang="en-US" dirty="0"/>
              <a:t>It’s just as important for your development and self-esteem that you find areas to succeed and thrive. Having a balance of these positive experiences and challenging experiences helps you develop into a confident and capable adult.</a:t>
            </a:r>
          </a:p>
          <a:p>
            <a:pPr marL="285750" indent="-285750">
              <a:buFont typeface="Arial"/>
              <a:buChar char="•"/>
            </a:pPr>
            <a:r>
              <a:rPr lang="en-US" dirty="0"/>
              <a:t>While you are experiencing challenges along the way, you may experience some stress – which can be very healthy for you- but we will also consider today when the stress is no longer helpful and might indicate a need for support.</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10</a:t>
            </a:fld>
            <a:endParaRPr lang="en-US"/>
          </a:p>
        </p:txBody>
      </p:sp>
    </p:spTree>
    <p:extLst>
      <p:ext uri="{BB962C8B-B14F-4D97-AF65-F5344CB8AC3E}">
        <p14:creationId xmlns:p14="http://schemas.microsoft.com/office/powerpoint/2010/main" val="60426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33E9-A709-79CF-E0E9-75AD46C0D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9D6640-935D-4E06-E17F-BEADD4040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01A8E-93C9-A9CF-3DAA-6F685416CC5B}"/>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5" name="Footer Placeholder 4">
            <a:extLst>
              <a:ext uri="{FF2B5EF4-FFF2-40B4-BE49-F238E27FC236}">
                <a16:creationId xmlns:a16="http://schemas.microsoft.com/office/drawing/2014/main" id="{E0EF70EB-FA79-B566-E0D5-6822DEBF1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61C35-7A46-228A-5F73-3153DC1F4DF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91432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C806-3BD3-7DAB-D247-7E9DF13A1B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9AEF9D-C3D6-DE9E-EB9D-515A6B569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CD224-3A3F-E0B9-02D0-86CE188FBA24}"/>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5" name="Footer Placeholder 4">
            <a:extLst>
              <a:ext uri="{FF2B5EF4-FFF2-40B4-BE49-F238E27FC236}">
                <a16:creationId xmlns:a16="http://schemas.microsoft.com/office/drawing/2014/main" id="{8110316E-6E5F-35C2-0F77-B52212227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12839-B74E-64CE-8D2A-AF74AB6351E9}"/>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37343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B9F64-6846-2707-8DBB-F44503483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5194A4-362C-B2BE-2A19-4E84E213E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F5C2B-3EA0-17CD-677F-A37B9C361EA8}"/>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5" name="Footer Placeholder 4">
            <a:extLst>
              <a:ext uri="{FF2B5EF4-FFF2-40B4-BE49-F238E27FC236}">
                <a16:creationId xmlns:a16="http://schemas.microsoft.com/office/drawing/2014/main" id="{B20D3E5E-8738-A7B1-EFDF-D040DB1C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BDBCA-B477-D582-D812-79F29AA730A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48984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F679-7B47-DE4C-1FE9-BB94A48C375C}"/>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41A63D6-7A27-B8FB-37C2-57915772C461}"/>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4878B5-7EFE-92C4-2FB4-584E941BB906}"/>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5" name="Footer Placeholder 4">
            <a:extLst>
              <a:ext uri="{FF2B5EF4-FFF2-40B4-BE49-F238E27FC236}">
                <a16:creationId xmlns:a16="http://schemas.microsoft.com/office/drawing/2014/main" id="{C5470C3D-0EB2-9706-CB03-6D087C068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EA7F5-1106-1B97-0D40-D7C2F63455B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631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641C-3160-0833-899D-7E890091E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F8476-8B49-5BFA-C233-8B8E045D15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CAA45-CD0A-212B-2789-B9CABACBC8B3}"/>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5" name="Footer Placeholder 4">
            <a:extLst>
              <a:ext uri="{FF2B5EF4-FFF2-40B4-BE49-F238E27FC236}">
                <a16:creationId xmlns:a16="http://schemas.microsoft.com/office/drawing/2014/main" id="{B4AC0081-438A-F2C0-9C89-68F239AA7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B5BF4-55EE-8E36-BB30-2062ABB1ECE5}"/>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75654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72F-0963-E196-0907-7CB2815C2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8050C-F62E-8E83-BC0C-DF9B6FCAF1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CF582-8CF6-1E30-CC23-6569BB96C8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18622-157C-5D9B-481F-D6A4AF2B24BA}"/>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6" name="Footer Placeholder 5">
            <a:extLst>
              <a:ext uri="{FF2B5EF4-FFF2-40B4-BE49-F238E27FC236}">
                <a16:creationId xmlns:a16="http://schemas.microsoft.com/office/drawing/2014/main" id="{AEDB6AAC-AD6F-1D42-3F64-8C383E9D5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CCD1F-8C6A-4355-F9CE-7106B9E9CE1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8650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D6D-FA6D-7E1F-398D-7E558709A4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050C1-1027-FA3F-AADC-9220DD990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BDC66-A975-7161-0635-05903DD11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D90CF-6A9C-A38A-4C20-C615D62AE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E88A33-9486-E1EA-8A21-7B72EB1A9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21E3D-99D2-0DBB-7A43-C4E8C0F934C7}"/>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8" name="Footer Placeholder 7">
            <a:extLst>
              <a:ext uri="{FF2B5EF4-FFF2-40B4-BE49-F238E27FC236}">
                <a16:creationId xmlns:a16="http://schemas.microsoft.com/office/drawing/2014/main" id="{07CB331C-A9E5-0E4D-16A0-7951412B2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20EAD-9AB5-2828-4389-AFA686D97973}"/>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10522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4E1-C366-0FBD-6DEB-864448974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D8FA8-317B-24A2-1C29-732E259FA7AE}"/>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4" name="Footer Placeholder 3">
            <a:extLst>
              <a:ext uri="{FF2B5EF4-FFF2-40B4-BE49-F238E27FC236}">
                <a16:creationId xmlns:a16="http://schemas.microsoft.com/office/drawing/2014/main" id="{F580F2A2-5A84-C0C3-EE7A-390367F1A8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9425A-98BD-980F-FB6E-99816944845C}"/>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5124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75E8D-3FC2-2688-221F-AACC46B49761}"/>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3" name="Footer Placeholder 2">
            <a:extLst>
              <a:ext uri="{FF2B5EF4-FFF2-40B4-BE49-F238E27FC236}">
                <a16:creationId xmlns:a16="http://schemas.microsoft.com/office/drawing/2014/main" id="{98BF7619-E2E6-E14F-AD9F-928095E47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41F6D-32A3-9B38-D714-ACFBC20B1D8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3978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9ABE-8D90-8160-F194-CF582886B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8D519C-E42F-D48E-155F-31DAB261C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B6E3A-1D57-2A60-006B-D9FBF82EF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859B6-DC5D-8560-B542-25B403E793B1}"/>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6" name="Footer Placeholder 5">
            <a:extLst>
              <a:ext uri="{FF2B5EF4-FFF2-40B4-BE49-F238E27FC236}">
                <a16:creationId xmlns:a16="http://schemas.microsoft.com/office/drawing/2014/main" id="{277FBBEA-8D75-633E-FC56-88E451018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90FF0-279D-E8BA-E4A8-C2E1EC4E3B08}"/>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9189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BF2-7C4A-9F63-6EAF-495B01C3D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10D8A-11C3-73AD-AEF3-DC193972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F18AB3-B045-FE34-2132-EDA6148BC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0D37F-3534-61B0-782E-1388C5CF1A70}"/>
              </a:ext>
            </a:extLst>
          </p:cNvPr>
          <p:cNvSpPr>
            <a:spLocks noGrp="1"/>
          </p:cNvSpPr>
          <p:nvPr>
            <p:ph type="dt" sz="half" idx="10"/>
          </p:nvPr>
        </p:nvSpPr>
        <p:spPr/>
        <p:txBody>
          <a:bodyPr/>
          <a:lstStyle/>
          <a:p>
            <a:fld id="{36E7CB6B-F1DD-4642-8388-622CB807932E}" type="datetimeFigureOut">
              <a:rPr lang="en-US" smtClean="0"/>
              <a:t>8/13/2024</a:t>
            </a:fld>
            <a:endParaRPr lang="en-US"/>
          </a:p>
        </p:txBody>
      </p:sp>
      <p:sp>
        <p:nvSpPr>
          <p:cNvPr id="6" name="Footer Placeholder 5">
            <a:extLst>
              <a:ext uri="{FF2B5EF4-FFF2-40B4-BE49-F238E27FC236}">
                <a16:creationId xmlns:a16="http://schemas.microsoft.com/office/drawing/2014/main" id="{847FB9B8-C38F-EC25-967C-F88F557A1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6B0FD-47F2-F6B3-C952-D3A84840A78D}"/>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5851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F19BF-E7FB-7C4A-018D-43B71C71E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9085E4-AFBF-C9B0-659C-092B9A046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E5BDA8-B654-B4EF-0266-34F3F4E82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Calibri" panose="020F0502020204030204" pitchFamily="34" charset="0"/>
              </a:defRPr>
            </a:lvl1pPr>
          </a:lstStyle>
          <a:p>
            <a:fld id="{36E7CB6B-F1DD-4642-8388-622CB807932E}" type="datetimeFigureOut">
              <a:rPr lang="en-US" smtClean="0"/>
              <a:pPr/>
              <a:t>8/13/2024</a:t>
            </a:fld>
            <a:endParaRPr lang="en-US" dirty="0"/>
          </a:p>
        </p:txBody>
      </p:sp>
      <p:sp>
        <p:nvSpPr>
          <p:cNvPr id="5" name="Footer Placeholder 4">
            <a:extLst>
              <a:ext uri="{FF2B5EF4-FFF2-40B4-BE49-F238E27FC236}">
                <a16:creationId xmlns:a16="http://schemas.microsoft.com/office/drawing/2014/main" id="{76E12791-C403-C783-FFC7-C5A5256BD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24F25C2-E77D-9E3F-FC4E-4185CAD3E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Calibri" panose="020F0502020204030204" pitchFamily="34" charset="0"/>
              </a:defRPr>
            </a:lvl1pPr>
          </a:lstStyle>
          <a:p>
            <a:fld id="{01923B1A-20AE-A046-8F2E-8C63C6F6E0B7}" type="slidenum">
              <a:rPr lang="en-US" smtClean="0"/>
              <a:pPr/>
              <a:t>‹#›</a:t>
            </a:fld>
            <a:endParaRPr lang="en-US" dirty="0"/>
          </a:p>
        </p:txBody>
      </p:sp>
    </p:spTree>
    <p:extLst>
      <p:ext uri="{BB962C8B-B14F-4D97-AF65-F5344CB8AC3E}">
        <p14:creationId xmlns:p14="http://schemas.microsoft.com/office/powerpoint/2010/main" val="178688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hyperlink" Target="http://www.nimh.nih.gov/health/topics/index.shtml" TargetMode="External"/><Relationship Id="rId3" Type="http://schemas.openxmlformats.org/officeDocument/2006/relationships/image" Target="../media/image2.png"/><Relationship Id="rId7" Type="http://schemas.openxmlformats.org/officeDocument/2006/relationships/hyperlink" Target="http://www.nami.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jedfoundation.org/" TargetMode="External"/><Relationship Id="rId11" Type="http://schemas.openxmlformats.org/officeDocument/2006/relationships/hyperlink" Target="https://transstudent.org/" TargetMode="External"/><Relationship Id="rId5" Type="http://schemas.openxmlformats.org/officeDocument/2006/relationships/hyperlink" Target="http://www.teenline.org/" TargetMode="External"/><Relationship Id="rId10" Type="http://schemas.openxmlformats.org/officeDocument/2006/relationships/hyperlink" Target="https://www.thetrevorproject.org/" TargetMode="External"/><Relationship Id="rId4" Type="http://schemas.openxmlformats.org/officeDocument/2006/relationships/hyperlink" Target="http://mentalhealthliteracy.org/" TargetMode="External"/><Relationship Id="rId9" Type="http://schemas.openxmlformats.org/officeDocument/2006/relationships/hyperlink" Target="http://www.samhsa.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62094-2A94-E5BE-D78F-9848806C2B7D}"/>
              </a:ext>
            </a:extLst>
          </p:cNvPr>
          <p:cNvSpPr txBox="1"/>
          <p:nvPr/>
        </p:nvSpPr>
        <p:spPr>
          <a:xfrm>
            <a:off x="0" y="2036725"/>
            <a:ext cx="12192000" cy="1015663"/>
          </a:xfrm>
          <a:prstGeom prst="rect">
            <a:avLst/>
          </a:prstGeom>
          <a:solidFill>
            <a:srgbClr val="13AEE1"/>
          </a:solid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The Guide</a:t>
            </a:r>
          </a:p>
        </p:txBody>
      </p:sp>
      <p:sp>
        <p:nvSpPr>
          <p:cNvPr id="5" name="TextBox 4">
            <a:extLst>
              <a:ext uri="{FF2B5EF4-FFF2-40B4-BE49-F238E27FC236}">
                <a16:creationId xmlns:a16="http://schemas.microsoft.com/office/drawing/2014/main" id="{B96A6FAB-B616-EEDC-E6F1-F268DBB6DF9F}"/>
              </a:ext>
            </a:extLst>
          </p:cNvPr>
          <p:cNvSpPr txBox="1"/>
          <p:nvPr/>
        </p:nvSpPr>
        <p:spPr>
          <a:xfrm>
            <a:off x="0" y="3304140"/>
            <a:ext cx="12192000" cy="1200329"/>
          </a:xfrm>
          <a:prstGeom prst="rect">
            <a:avLst/>
          </a:prstGeom>
          <a:solidFill>
            <a:srgbClr val="78C143"/>
          </a:solid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Understanding Mental Health </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and Mental Illness</a:t>
            </a:r>
          </a:p>
        </p:txBody>
      </p:sp>
    </p:spTree>
    <p:extLst>
      <p:ext uri="{BB962C8B-B14F-4D97-AF65-F5344CB8AC3E}">
        <p14:creationId xmlns:p14="http://schemas.microsoft.com/office/powerpoint/2010/main" val="170376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Successes and Failures</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endParaRPr lang="en-US" dirty="0">
              <a:solidFill>
                <a:schemeClr val="dk1"/>
              </a:solidFill>
              <a:latin typeface="Calibri"/>
              <a:cs typeface="Calibri"/>
              <a:sym typeface="Calibri"/>
            </a:endParaRPr>
          </a:p>
        </p:txBody>
      </p:sp>
      <p:sp>
        <p:nvSpPr>
          <p:cNvPr id="6" name="Google Shape;237;g2ef80d76741_0_65">
            <a:extLst>
              <a:ext uri="{FF2B5EF4-FFF2-40B4-BE49-F238E27FC236}">
                <a16:creationId xmlns:a16="http://schemas.microsoft.com/office/drawing/2014/main" id="{342A367B-9566-41EC-1CE2-F76D2AD951E9}"/>
              </a:ext>
            </a:extLst>
          </p:cNvPr>
          <p:cNvSpPr txBox="1">
            <a:spLocks/>
          </p:cNvSpPr>
          <p:nvPr/>
        </p:nvSpPr>
        <p:spPr>
          <a:xfrm>
            <a:off x="1003201" y="1425600"/>
            <a:ext cx="10345156" cy="40068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nSpc>
                <a:spcPct val="100000"/>
              </a:lnSpc>
              <a:spcAft>
                <a:spcPts val="1200"/>
              </a:spcAft>
              <a:buClr>
                <a:schemeClr val="dk1"/>
              </a:buClr>
              <a:buSzPts val="2800"/>
              <a:buFont typeface="Calibri"/>
              <a:buChar char="●"/>
            </a:pPr>
            <a:endParaRPr lang="en-US" dirty="0">
              <a:solidFill>
                <a:schemeClr val="dk1"/>
              </a:solidFill>
              <a:latin typeface="Calibri"/>
              <a:ea typeface="Calibri"/>
              <a:cs typeface="Calibri"/>
              <a:sym typeface="Calibri"/>
            </a:endParaRPr>
          </a:p>
        </p:txBody>
      </p:sp>
      <p:sp>
        <p:nvSpPr>
          <p:cNvPr id="5" name="Google Shape;251;g2ef80d76741_0_80">
            <a:extLst>
              <a:ext uri="{FF2B5EF4-FFF2-40B4-BE49-F238E27FC236}">
                <a16:creationId xmlns:a16="http://schemas.microsoft.com/office/drawing/2014/main" id="{462503F0-BEB0-5A3A-2B20-40CF5FF0AEDD}"/>
              </a:ext>
            </a:extLst>
          </p:cNvPr>
          <p:cNvSpPr txBox="1">
            <a:spLocks/>
          </p:cNvSpPr>
          <p:nvPr/>
        </p:nvSpPr>
        <p:spPr>
          <a:xfrm>
            <a:off x="1856132" y="1797474"/>
            <a:ext cx="3929625" cy="1290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300" b="1" dirty="0">
                <a:solidFill>
                  <a:schemeClr val="dk1"/>
                </a:solidFill>
                <a:latin typeface="Calibri"/>
                <a:ea typeface="Calibri"/>
                <a:cs typeface="Calibri"/>
                <a:sym typeface="Calibri"/>
              </a:rPr>
              <a:t>It’s okay to make mistakes!</a:t>
            </a:r>
            <a:endParaRPr lang="en-US" sz="4400" b="1" dirty="0">
              <a:solidFill>
                <a:schemeClr val="dk1"/>
              </a:solidFill>
              <a:latin typeface="Calibri"/>
              <a:ea typeface="Calibri"/>
              <a:cs typeface="Calibri"/>
              <a:sym typeface="Calibri"/>
            </a:endParaRPr>
          </a:p>
        </p:txBody>
      </p:sp>
      <p:sp>
        <p:nvSpPr>
          <p:cNvPr id="7" name="Google Shape;252;g2ef80d76741_0_80">
            <a:extLst>
              <a:ext uri="{FF2B5EF4-FFF2-40B4-BE49-F238E27FC236}">
                <a16:creationId xmlns:a16="http://schemas.microsoft.com/office/drawing/2014/main" id="{9CF5D70F-E552-38EC-DBC1-104AC5106E32}"/>
              </a:ext>
            </a:extLst>
          </p:cNvPr>
          <p:cNvSpPr txBox="1">
            <a:spLocks/>
          </p:cNvSpPr>
          <p:nvPr/>
        </p:nvSpPr>
        <p:spPr>
          <a:xfrm>
            <a:off x="4898476" y="3733658"/>
            <a:ext cx="4751711" cy="274189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300" b="1" dirty="0">
                <a:solidFill>
                  <a:schemeClr val="dk1"/>
                </a:solidFill>
                <a:latin typeface="Calibri"/>
                <a:ea typeface="Calibri"/>
                <a:cs typeface="Calibri"/>
                <a:sym typeface="Calibri"/>
              </a:rPr>
              <a:t>Successes and failures are both important in how we grow!</a:t>
            </a:r>
            <a:endParaRPr lang="en-US" sz="4400" b="1" dirty="0">
              <a:solidFill>
                <a:schemeClr val="dk1"/>
              </a:solidFill>
              <a:latin typeface="Calibri"/>
              <a:ea typeface="Calibri"/>
              <a:cs typeface="Calibri"/>
              <a:sym typeface="Calibri"/>
            </a:endParaRPr>
          </a:p>
        </p:txBody>
      </p:sp>
      <p:pic>
        <p:nvPicPr>
          <p:cNvPr id="8" name="Google Shape;253;g2ef80d76741_0_80">
            <a:extLst>
              <a:ext uri="{FF2B5EF4-FFF2-40B4-BE49-F238E27FC236}">
                <a16:creationId xmlns:a16="http://schemas.microsoft.com/office/drawing/2014/main" id="{9AC6E700-A802-1000-190D-0394FBDDC600}"/>
              </a:ext>
            </a:extLst>
          </p:cNvPr>
          <p:cNvPicPr preferRelativeResize="0"/>
          <p:nvPr/>
        </p:nvPicPr>
        <p:blipFill>
          <a:blip r:embed="rId4">
            <a:alphaModFix amt="70000"/>
          </a:blip>
          <a:stretch>
            <a:fillRect/>
          </a:stretch>
        </p:blipFill>
        <p:spPr>
          <a:xfrm>
            <a:off x="9475875" y="1845425"/>
            <a:ext cx="2109875" cy="3809125"/>
          </a:xfrm>
          <a:prstGeom prst="rect">
            <a:avLst/>
          </a:prstGeom>
          <a:noFill/>
          <a:ln>
            <a:noFill/>
          </a:ln>
        </p:spPr>
      </p:pic>
      <p:pic>
        <p:nvPicPr>
          <p:cNvPr id="9" name="Google Shape;254;g2ef80d76741_0_80">
            <a:extLst>
              <a:ext uri="{FF2B5EF4-FFF2-40B4-BE49-F238E27FC236}">
                <a16:creationId xmlns:a16="http://schemas.microsoft.com/office/drawing/2014/main" id="{5AAEE82D-3330-ACDA-05E7-5172EF6D8019}"/>
              </a:ext>
            </a:extLst>
          </p:cNvPr>
          <p:cNvPicPr preferRelativeResize="0"/>
          <p:nvPr/>
        </p:nvPicPr>
        <p:blipFill>
          <a:blip r:embed="rId5">
            <a:alphaModFix amt="70000"/>
          </a:blip>
          <a:stretch>
            <a:fillRect/>
          </a:stretch>
        </p:blipFill>
        <p:spPr>
          <a:xfrm>
            <a:off x="226450" y="3269352"/>
            <a:ext cx="2838250" cy="2249825"/>
          </a:xfrm>
          <a:prstGeom prst="rect">
            <a:avLst/>
          </a:prstGeom>
          <a:noFill/>
          <a:ln>
            <a:noFill/>
          </a:ln>
        </p:spPr>
      </p:pic>
    </p:spTree>
    <p:extLst>
      <p:ext uri="{BB962C8B-B14F-4D97-AF65-F5344CB8AC3E}">
        <p14:creationId xmlns:p14="http://schemas.microsoft.com/office/powerpoint/2010/main" val="260600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Teenage Experience</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endParaRPr lang="en-US" dirty="0">
              <a:solidFill>
                <a:schemeClr val="dk1"/>
              </a:solidFill>
              <a:latin typeface="Calibri"/>
              <a:cs typeface="Calibri"/>
              <a:sym typeface="Calibri"/>
            </a:endParaRPr>
          </a:p>
        </p:txBody>
      </p:sp>
      <p:sp>
        <p:nvSpPr>
          <p:cNvPr id="6" name="Google Shape;237;g2ef80d76741_0_65">
            <a:extLst>
              <a:ext uri="{FF2B5EF4-FFF2-40B4-BE49-F238E27FC236}">
                <a16:creationId xmlns:a16="http://schemas.microsoft.com/office/drawing/2014/main" id="{342A367B-9566-41EC-1CE2-F76D2AD951E9}"/>
              </a:ext>
            </a:extLst>
          </p:cNvPr>
          <p:cNvSpPr txBox="1">
            <a:spLocks/>
          </p:cNvSpPr>
          <p:nvPr/>
        </p:nvSpPr>
        <p:spPr>
          <a:xfrm>
            <a:off x="1003201" y="1425600"/>
            <a:ext cx="10345156" cy="40068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nSpc>
                <a:spcPct val="100000"/>
              </a:lnSpc>
              <a:spcAft>
                <a:spcPts val="1200"/>
              </a:spcAft>
              <a:buClr>
                <a:schemeClr val="dk1"/>
              </a:buClr>
              <a:buSzPts val="2800"/>
              <a:buFont typeface="Calibri"/>
              <a:buChar char="●"/>
            </a:pPr>
            <a:endParaRPr lang="en-US" dirty="0">
              <a:solidFill>
                <a:schemeClr val="dk1"/>
              </a:solidFill>
              <a:latin typeface="Calibri"/>
              <a:ea typeface="Calibri"/>
              <a:cs typeface="Calibri"/>
              <a:sym typeface="Calibri"/>
            </a:endParaRPr>
          </a:p>
        </p:txBody>
      </p:sp>
      <p:sp>
        <p:nvSpPr>
          <p:cNvPr id="3" name="Google Shape;261;g2ef80d76741_0_87">
            <a:extLst>
              <a:ext uri="{FF2B5EF4-FFF2-40B4-BE49-F238E27FC236}">
                <a16:creationId xmlns:a16="http://schemas.microsoft.com/office/drawing/2014/main" id="{E8568C08-079B-00F3-45CF-C3E9FF4FF281}"/>
              </a:ext>
            </a:extLst>
          </p:cNvPr>
          <p:cNvSpPr txBox="1">
            <a:spLocks/>
          </p:cNvSpPr>
          <p:nvPr/>
        </p:nvSpPr>
        <p:spPr>
          <a:xfrm>
            <a:off x="2798510" y="1870946"/>
            <a:ext cx="5909179" cy="3723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Font typeface="Arial" panose="020B0604020202020204" pitchFamily="34" charset="0"/>
              <a:buNone/>
            </a:pPr>
            <a:r>
              <a:rPr lang="en-US" sz="4000" b="1" dirty="0">
                <a:solidFill>
                  <a:schemeClr val="dk1"/>
                </a:solidFill>
                <a:latin typeface="Calibri"/>
                <a:ea typeface="Calibri"/>
                <a:cs typeface="Calibri"/>
                <a:sym typeface="Calibri"/>
              </a:rPr>
              <a:t>What do you wish the adults in your life knew about what it is like being a young person today?</a:t>
            </a:r>
          </a:p>
        </p:txBody>
      </p:sp>
      <p:pic>
        <p:nvPicPr>
          <p:cNvPr id="10" name="Google Shape;262;g2ef80d76741_0_87">
            <a:extLst>
              <a:ext uri="{FF2B5EF4-FFF2-40B4-BE49-F238E27FC236}">
                <a16:creationId xmlns:a16="http://schemas.microsoft.com/office/drawing/2014/main" id="{27CAE78F-ED6D-8FD2-FD06-7133AE3DF6AB}"/>
              </a:ext>
            </a:extLst>
          </p:cNvPr>
          <p:cNvPicPr preferRelativeResize="0"/>
          <p:nvPr/>
        </p:nvPicPr>
        <p:blipFill>
          <a:blip r:embed="rId4">
            <a:alphaModFix amt="70000"/>
          </a:blip>
          <a:stretch>
            <a:fillRect/>
          </a:stretch>
        </p:blipFill>
        <p:spPr>
          <a:xfrm>
            <a:off x="264713" y="2141675"/>
            <a:ext cx="2009775" cy="3019425"/>
          </a:xfrm>
          <a:prstGeom prst="rect">
            <a:avLst/>
          </a:prstGeom>
          <a:noFill/>
          <a:ln>
            <a:noFill/>
          </a:ln>
        </p:spPr>
      </p:pic>
      <p:pic>
        <p:nvPicPr>
          <p:cNvPr id="11" name="Google Shape;263;g2ef80d76741_0_87">
            <a:extLst>
              <a:ext uri="{FF2B5EF4-FFF2-40B4-BE49-F238E27FC236}">
                <a16:creationId xmlns:a16="http://schemas.microsoft.com/office/drawing/2014/main" id="{D262C411-53F9-452E-2500-6F21CE6519B6}"/>
              </a:ext>
            </a:extLst>
          </p:cNvPr>
          <p:cNvPicPr preferRelativeResize="0"/>
          <p:nvPr/>
        </p:nvPicPr>
        <p:blipFill>
          <a:blip r:embed="rId5">
            <a:alphaModFix amt="70000"/>
          </a:blip>
          <a:stretch>
            <a:fillRect/>
          </a:stretch>
        </p:blipFill>
        <p:spPr>
          <a:xfrm>
            <a:off x="9470571" y="3169956"/>
            <a:ext cx="1877786" cy="2622425"/>
          </a:xfrm>
          <a:prstGeom prst="rect">
            <a:avLst/>
          </a:prstGeom>
          <a:noFill/>
          <a:ln>
            <a:noFill/>
          </a:ln>
        </p:spPr>
      </p:pic>
    </p:spTree>
    <p:extLst>
      <p:ext uri="{BB962C8B-B14F-4D97-AF65-F5344CB8AC3E}">
        <p14:creationId xmlns:p14="http://schemas.microsoft.com/office/powerpoint/2010/main" val="136403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Teenage Experience</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endParaRPr lang="en-US" dirty="0">
              <a:solidFill>
                <a:schemeClr val="dk1"/>
              </a:solidFill>
              <a:latin typeface="Calibri"/>
              <a:cs typeface="Calibri"/>
              <a:sym typeface="Calibri"/>
            </a:endParaRPr>
          </a:p>
        </p:txBody>
      </p:sp>
      <p:sp>
        <p:nvSpPr>
          <p:cNvPr id="6" name="Google Shape;237;g2ef80d76741_0_65">
            <a:extLst>
              <a:ext uri="{FF2B5EF4-FFF2-40B4-BE49-F238E27FC236}">
                <a16:creationId xmlns:a16="http://schemas.microsoft.com/office/drawing/2014/main" id="{342A367B-9566-41EC-1CE2-F76D2AD951E9}"/>
              </a:ext>
            </a:extLst>
          </p:cNvPr>
          <p:cNvSpPr txBox="1">
            <a:spLocks/>
          </p:cNvSpPr>
          <p:nvPr/>
        </p:nvSpPr>
        <p:spPr>
          <a:xfrm>
            <a:off x="1003201" y="1425600"/>
            <a:ext cx="10345156" cy="40068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nSpc>
                <a:spcPct val="100000"/>
              </a:lnSpc>
              <a:spcAft>
                <a:spcPts val="1200"/>
              </a:spcAft>
              <a:buClr>
                <a:schemeClr val="dk1"/>
              </a:buClr>
              <a:buSzPts val="2800"/>
              <a:buFont typeface="Calibri"/>
              <a:buChar char="●"/>
            </a:pPr>
            <a:endParaRPr lang="en-US" dirty="0">
              <a:solidFill>
                <a:schemeClr val="dk1"/>
              </a:solidFill>
              <a:latin typeface="Calibri"/>
              <a:ea typeface="Calibri"/>
              <a:cs typeface="Calibri"/>
              <a:sym typeface="Calibri"/>
            </a:endParaRPr>
          </a:p>
        </p:txBody>
      </p:sp>
      <p:sp>
        <p:nvSpPr>
          <p:cNvPr id="5" name="Google Shape;270;g2f0ad50a17c_0_3">
            <a:extLst>
              <a:ext uri="{FF2B5EF4-FFF2-40B4-BE49-F238E27FC236}">
                <a16:creationId xmlns:a16="http://schemas.microsoft.com/office/drawing/2014/main" id="{4B39AECA-A90C-8927-D18E-982F8BC7CA4B}"/>
              </a:ext>
            </a:extLst>
          </p:cNvPr>
          <p:cNvSpPr txBox="1"/>
          <p:nvPr/>
        </p:nvSpPr>
        <p:spPr>
          <a:xfrm>
            <a:off x="843643" y="1715846"/>
            <a:ext cx="7794172" cy="4216509"/>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1200"/>
              </a:spcAft>
              <a:buSzPts val="3000"/>
              <a:buFont typeface="Calibri"/>
              <a:buChar char="●"/>
            </a:pPr>
            <a:r>
              <a:rPr lang="en-US" sz="2400" dirty="0">
                <a:latin typeface="Calibri"/>
                <a:ea typeface="Calibri"/>
                <a:cs typeface="Calibri"/>
                <a:sym typeface="Calibri"/>
              </a:rPr>
              <a:t>We are going to break up into 4 groups</a:t>
            </a:r>
            <a:endParaRPr sz="2400" dirty="0">
              <a:latin typeface="Calibri"/>
              <a:ea typeface="Calibri"/>
              <a:cs typeface="Calibri"/>
              <a:sym typeface="Calibri"/>
            </a:endParaRPr>
          </a:p>
          <a:p>
            <a:pPr marL="457200" lvl="0" indent="-419100" algn="l" rtl="0">
              <a:spcBef>
                <a:spcPts val="0"/>
              </a:spcBef>
              <a:spcAft>
                <a:spcPts val="1200"/>
              </a:spcAft>
              <a:buSzPts val="3000"/>
              <a:buFont typeface="Calibri"/>
              <a:buChar char="●"/>
            </a:pPr>
            <a:r>
              <a:rPr lang="en-US" sz="2400" dirty="0">
                <a:latin typeface="Calibri"/>
                <a:ea typeface="Calibri"/>
                <a:cs typeface="Calibri"/>
                <a:sym typeface="Calibri"/>
              </a:rPr>
              <a:t>Each group will have a topic relevant to teens: </a:t>
            </a:r>
            <a:endParaRPr sz="2400" dirty="0">
              <a:latin typeface="Calibri"/>
              <a:ea typeface="Calibri"/>
              <a:cs typeface="Calibri"/>
              <a:sym typeface="Calibri"/>
            </a:endParaRPr>
          </a:p>
          <a:p>
            <a:pPr marL="1371600" lvl="0" indent="-419100" algn="l" rtl="0">
              <a:spcBef>
                <a:spcPts val="0"/>
              </a:spcBef>
              <a:spcAft>
                <a:spcPts val="1200"/>
              </a:spcAft>
              <a:buSzPts val="3000"/>
              <a:buFont typeface="Arial" panose="020B0604020202020204" pitchFamily="34" charset="0"/>
              <a:buChar char="•"/>
            </a:pPr>
            <a:r>
              <a:rPr lang="en-US" sz="2400" dirty="0">
                <a:latin typeface="Calibri"/>
                <a:ea typeface="Calibri"/>
                <a:cs typeface="Calibri"/>
                <a:sym typeface="Calibri"/>
              </a:rPr>
              <a:t>Healthy Relationships</a:t>
            </a:r>
            <a:endParaRPr sz="2400" dirty="0">
              <a:latin typeface="Calibri"/>
              <a:ea typeface="Calibri"/>
              <a:cs typeface="Calibri"/>
              <a:sym typeface="Calibri"/>
            </a:endParaRPr>
          </a:p>
          <a:p>
            <a:pPr marL="1371600" lvl="0" indent="-419100" algn="l" rtl="0">
              <a:spcBef>
                <a:spcPts val="0"/>
              </a:spcBef>
              <a:spcAft>
                <a:spcPts val="1200"/>
              </a:spcAft>
              <a:buSzPts val="3000"/>
              <a:buFont typeface="Arial" panose="020B0604020202020204" pitchFamily="34" charset="0"/>
              <a:buChar char="•"/>
            </a:pPr>
            <a:r>
              <a:rPr lang="en-US" sz="2400" dirty="0">
                <a:latin typeface="Calibri"/>
                <a:ea typeface="Calibri"/>
                <a:cs typeface="Calibri"/>
                <a:sym typeface="Calibri"/>
              </a:rPr>
              <a:t>Technology &amp; Social Media</a:t>
            </a:r>
            <a:endParaRPr sz="2400" dirty="0">
              <a:latin typeface="Calibri"/>
              <a:ea typeface="Calibri"/>
              <a:cs typeface="Calibri"/>
              <a:sym typeface="Calibri"/>
            </a:endParaRPr>
          </a:p>
          <a:p>
            <a:pPr marL="1371600" lvl="0" indent="-419100" algn="l" rtl="0">
              <a:spcBef>
                <a:spcPts val="0"/>
              </a:spcBef>
              <a:spcAft>
                <a:spcPts val="1200"/>
              </a:spcAft>
              <a:buSzPts val="3000"/>
              <a:buFont typeface="Arial" panose="020B0604020202020204" pitchFamily="34" charset="0"/>
              <a:buChar char="•"/>
            </a:pPr>
            <a:r>
              <a:rPr lang="en-US" sz="2400" dirty="0">
                <a:latin typeface="Calibri"/>
                <a:ea typeface="Calibri"/>
                <a:cs typeface="Calibri"/>
                <a:sym typeface="Calibri"/>
              </a:rPr>
              <a:t>Suicide and Self-Harm</a:t>
            </a:r>
            <a:endParaRPr sz="2400" dirty="0">
              <a:latin typeface="Calibri"/>
              <a:ea typeface="Calibri"/>
              <a:cs typeface="Calibri"/>
              <a:sym typeface="Calibri"/>
            </a:endParaRPr>
          </a:p>
          <a:p>
            <a:pPr marL="1371600" lvl="0" indent="-419100" algn="l" rtl="0">
              <a:spcBef>
                <a:spcPts val="0"/>
              </a:spcBef>
              <a:spcAft>
                <a:spcPts val="1200"/>
              </a:spcAft>
              <a:buSzPts val="3000"/>
              <a:buFont typeface="Arial" panose="020B0604020202020204" pitchFamily="34" charset="0"/>
              <a:buChar char="•"/>
            </a:pPr>
            <a:r>
              <a:rPr lang="en-US" sz="2400" dirty="0">
                <a:latin typeface="Calibri"/>
                <a:ea typeface="Calibri"/>
                <a:cs typeface="Calibri"/>
                <a:sym typeface="Calibri"/>
              </a:rPr>
              <a:t>Substance Use</a:t>
            </a:r>
            <a:endParaRPr sz="2400" dirty="0">
              <a:latin typeface="Calibri"/>
              <a:ea typeface="Calibri"/>
              <a:cs typeface="Calibri"/>
              <a:sym typeface="Calibri"/>
            </a:endParaRPr>
          </a:p>
          <a:p>
            <a:pPr marL="457200" lvl="0" indent="-419100" algn="l" rtl="0">
              <a:spcBef>
                <a:spcPts val="0"/>
              </a:spcBef>
              <a:spcAft>
                <a:spcPts val="1200"/>
              </a:spcAft>
              <a:buSzPts val="3000"/>
              <a:buFont typeface="Calibri"/>
              <a:buChar char="●"/>
            </a:pPr>
            <a:r>
              <a:rPr lang="en-US" sz="2400" dirty="0">
                <a:latin typeface="Calibri"/>
                <a:ea typeface="Calibri"/>
                <a:cs typeface="Calibri"/>
                <a:sym typeface="Calibri"/>
              </a:rPr>
              <a:t>Each group will read their topic and answer the 2 questions on the next slide</a:t>
            </a:r>
            <a:endParaRPr sz="2400" dirty="0">
              <a:latin typeface="Calibri"/>
              <a:ea typeface="Calibri"/>
              <a:cs typeface="Calibri"/>
              <a:sym typeface="Calibri"/>
            </a:endParaRPr>
          </a:p>
        </p:txBody>
      </p:sp>
      <p:pic>
        <p:nvPicPr>
          <p:cNvPr id="7" name="Google Shape;271;g2f0ad50a17c_0_3">
            <a:extLst>
              <a:ext uri="{FF2B5EF4-FFF2-40B4-BE49-F238E27FC236}">
                <a16:creationId xmlns:a16="http://schemas.microsoft.com/office/drawing/2014/main" id="{5E5F514B-4A50-F9C8-71BF-1C1DED3D8405}"/>
              </a:ext>
            </a:extLst>
          </p:cNvPr>
          <p:cNvPicPr preferRelativeResize="0"/>
          <p:nvPr/>
        </p:nvPicPr>
        <p:blipFill>
          <a:blip r:embed="rId4">
            <a:alphaModFix amt="70000"/>
          </a:blip>
          <a:stretch>
            <a:fillRect/>
          </a:stretch>
        </p:blipFill>
        <p:spPr>
          <a:xfrm>
            <a:off x="8637815" y="3294067"/>
            <a:ext cx="2456356" cy="3445121"/>
          </a:xfrm>
          <a:prstGeom prst="rect">
            <a:avLst/>
          </a:prstGeom>
          <a:noFill/>
          <a:ln>
            <a:noFill/>
          </a:ln>
        </p:spPr>
      </p:pic>
    </p:spTree>
    <p:extLst>
      <p:ext uri="{BB962C8B-B14F-4D97-AF65-F5344CB8AC3E}">
        <p14:creationId xmlns:p14="http://schemas.microsoft.com/office/powerpoint/2010/main" val="25604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Teenage Experience</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endParaRPr lang="en-US" dirty="0">
              <a:solidFill>
                <a:schemeClr val="dk1"/>
              </a:solidFill>
              <a:latin typeface="Calibri"/>
              <a:cs typeface="Calibri"/>
              <a:sym typeface="Calibri"/>
            </a:endParaRPr>
          </a:p>
        </p:txBody>
      </p:sp>
      <p:sp>
        <p:nvSpPr>
          <p:cNvPr id="6" name="Google Shape;237;g2ef80d76741_0_65">
            <a:extLst>
              <a:ext uri="{FF2B5EF4-FFF2-40B4-BE49-F238E27FC236}">
                <a16:creationId xmlns:a16="http://schemas.microsoft.com/office/drawing/2014/main" id="{342A367B-9566-41EC-1CE2-F76D2AD951E9}"/>
              </a:ext>
            </a:extLst>
          </p:cNvPr>
          <p:cNvSpPr txBox="1">
            <a:spLocks/>
          </p:cNvSpPr>
          <p:nvPr/>
        </p:nvSpPr>
        <p:spPr>
          <a:xfrm>
            <a:off x="1003201" y="1425600"/>
            <a:ext cx="10345156" cy="40068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nSpc>
                <a:spcPct val="100000"/>
              </a:lnSpc>
              <a:spcAft>
                <a:spcPts val="1200"/>
              </a:spcAft>
              <a:buClr>
                <a:schemeClr val="dk1"/>
              </a:buClr>
              <a:buSzPts val="2800"/>
              <a:buFont typeface="Calibri"/>
              <a:buChar char="●"/>
            </a:pPr>
            <a:endParaRPr lang="en-US" dirty="0">
              <a:solidFill>
                <a:schemeClr val="dk1"/>
              </a:solidFill>
              <a:latin typeface="Calibri"/>
              <a:ea typeface="Calibri"/>
              <a:cs typeface="Calibri"/>
              <a:sym typeface="Calibri"/>
            </a:endParaRPr>
          </a:p>
        </p:txBody>
      </p:sp>
      <p:pic>
        <p:nvPicPr>
          <p:cNvPr id="3" name="Google Shape;278;g2f0ad50a17c_0_14">
            <a:extLst>
              <a:ext uri="{FF2B5EF4-FFF2-40B4-BE49-F238E27FC236}">
                <a16:creationId xmlns:a16="http://schemas.microsoft.com/office/drawing/2014/main" id="{41466DC6-6CB1-2E14-3797-961948D2B8A8}"/>
              </a:ext>
            </a:extLst>
          </p:cNvPr>
          <p:cNvPicPr preferRelativeResize="0"/>
          <p:nvPr/>
        </p:nvPicPr>
        <p:blipFill rotWithShape="1">
          <a:blip r:embed="rId4">
            <a:alphaModFix amt="70000"/>
          </a:blip>
          <a:srcRect l="5258" t="11323"/>
          <a:stretch/>
        </p:blipFill>
        <p:spPr>
          <a:xfrm rot="223690">
            <a:off x="9132050" y="3264275"/>
            <a:ext cx="2978225" cy="2517475"/>
          </a:xfrm>
          <a:prstGeom prst="rect">
            <a:avLst/>
          </a:prstGeom>
          <a:noFill/>
          <a:ln>
            <a:noFill/>
          </a:ln>
        </p:spPr>
      </p:pic>
      <p:sp>
        <p:nvSpPr>
          <p:cNvPr id="8" name="Google Shape;279;g2f0ad50a17c_0_14">
            <a:extLst>
              <a:ext uri="{FF2B5EF4-FFF2-40B4-BE49-F238E27FC236}">
                <a16:creationId xmlns:a16="http://schemas.microsoft.com/office/drawing/2014/main" id="{75474478-DB17-4D21-C82A-3F11D8C5FF21}"/>
              </a:ext>
            </a:extLst>
          </p:cNvPr>
          <p:cNvSpPr txBox="1">
            <a:spLocks/>
          </p:cNvSpPr>
          <p:nvPr/>
        </p:nvSpPr>
        <p:spPr>
          <a:xfrm>
            <a:off x="822100" y="1712925"/>
            <a:ext cx="8854800" cy="43512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ts val="2800"/>
              <a:buFont typeface="Arial" panose="020B0604020202020204" pitchFamily="34" charset="0"/>
              <a:buNone/>
            </a:pPr>
            <a:r>
              <a:rPr lang="en-US" sz="3100" b="1" dirty="0">
                <a:solidFill>
                  <a:schemeClr val="dk1"/>
                </a:solidFill>
                <a:latin typeface="Calibri"/>
                <a:ea typeface="Calibri"/>
                <a:cs typeface="Calibri"/>
                <a:sym typeface="Calibri"/>
              </a:rPr>
              <a:t>Questions for each group:</a:t>
            </a:r>
          </a:p>
          <a:p>
            <a:pPr marL="609600" indent="-501650">
              <a:lnSpc>
                <a:spcPct val="100000"/>
              </a:lnSpc>
              <a:spcBef>
                <a:spcPts val="1600"/>
              </a:spcBef>
              <a:spcAft>
                <a:spcPts val="1200"/>
              </a:spcAft>
              <a:buClr>
                <a:schemeClr val="dk1"/>
              </a:buClr>
              <a:buSzPts val="3100"/>
              <a:buFont typeface="Calibri"/>
              <a:buAutoNum type="arabicPeriod"/>
            </a:pPr>
            <a:r>
              <a:rPr lang="en-US" sz="3100" dirty="0">
                <a:solidFill>
                  <a:schemeClr val="dk1"/>
                </a:solidFill>
                <a:latin typeface="Calibri"/>
                <a:ea typeface="Calibri"/>
                <a:cs typeface="Calibri"/>
                <a:sym typeface="Calibri"/>
              </a:rPr>
              <a:t>What are signs, indicators, or behaviors that a teen is experiencing </a:t>
            </a:r>
            <a:r>
              <a:rPr lang="en-US" sz="3100" b="1" dirty="0">
                <a:solidFill>
                  <a:schemeClr val="dk1"/>
                </a:solidFill>
                <a:latin typeface="Calibri"/>
                <a:ea typeface="Calibri"/>
                <a:cs typeface="Calibri"/>
                <a:sym typeface="Calibri"/>
              </a:rPr>
              <a:t>no distress</a:t>
            </a:r>
            <a:r>
              <a:rPr lang="en-US" sz="3100" dirty="0">
                <a:solidFill>
                  <a:schemeClr val="dk1"/>
                </a:solidFill>
                <a:latin typeface="Calibri"/>
                <a:ea typeface="Calibri"/>
                <a:cs typeface="Calibri"/>
                <a:sym typeface="Calibri"/>
              </a:rPr>
              <a:t> in this area or that things are functioning well?</a:t>
            </a:r>
          </a:p>
          <a:p>
            <a:pPr marL="609600" indent="-501650">
              <a:lnSpc>
                <a:spcPct val="100000"/>
              </a:lnSpc>
              <a:spcBef>
                <a:spcPts val="0"/>
              </a:spcBef>
              <a:spcAft>
                <a:spcPts val="1200"/>
              </a:spcAft>
              <a:buClr>
                <a:schemeClr val="dk1"/>
              </a:buClr>
              <a:buSzPts val="3100"/>
              <a:buFont typeface="Calibri"/>
              <a:buAutoNum type="arabicPeriod"/>
            </a:pPr>
            <a:r>
              <a:rPr lang="en-US" sz="3100" dirty="0">
                <a:solidFill>
                  <a:schemeClr val="dk1"/>
                </a:solidFill>
                <a:latin typeface="Calibri"/>
                <a:ea typeface="Calibri"/>
                <a:cs typeface="Calibri"/>
                <a:sym typeface="Calibri"/>
              </a:rPr>
              <a:t>What are signs, indicators, or behaviors that a teen might be experiencing </a:t>
            </a:r>
            <a:r>
              <a:rPr lang="en-US" sz="3100" b="1" dirty="0">
                <a:solidFill>
                  <a:schemeClr val="dk1"/>
                </a:solidFill>
                <a:latin typeface="Calibri"/>
                <a:ea typeface="Calibri"/>
                <a:cs typeface="Calibri"/>
                <a:sym typeface="Calibri"/>
              </a:rPr>
              <a:t>mental distress</a:t>
            </a:r>
            <a:r>
              <a:rPr lang="en-US" sz="3100" dirty="0">
                <a:solidFill>
                  <a:schemeClr val="dk1"/>
                </a:solidFill>
                <a:latin typeface="Calibri"/>
                <a:ea typeface="Calibri"/>
                <a:cs typeface="Calibri"/>
                <a:sym typeface="Calibri"/>
              </a:rPr>
              <a:t> or a </a:t>
            </a:r>
            <a:r>
              <a:rPr lang="en-US" sz="3100" b="1" dirty="0">
                <a:solidFill>
                  <a:schemeClr val="dk1"/>
                </a:solidFill>
                <a:latin typeface="Calibri"/>
                <a:ea typeface="Calibri"/>
                <a:cs typeface="Calibri"/>
                <a:sym typeface="Calibri"/>
              </a:rPr>
              <a:t>mental health problem?</a:t>
            </a:r>
            <a:endParaRPr lang="en-US" sz="3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988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Other Reasons Teens Seek Support</a:t>
            </a:r>
            <a:endParaRPr sz="3600" dirty="0">
              <a:solidFill>
                <a:schemeClr val="bg1"/>
              </a:solidFill>
              <a:latin typeface="Calibri" panose="020F0502020204030204" pitchFamily="34" charset="0"/>
            </a:endParaRPr>
          </a:p>
        </p:txBody>
      </p:sp>
      <p:pic>
        <p:nvPicPr>
          <p:cNvPr id="5" name="Google Shape;286;g2f0ad50a17c_0_25">
            <a:extLst>
              <a:ext uri="{FF2B5EF4-FFF2-40B4-BE49-F238E27FC236}">
                <a16:creationId xmlns:a16="http://schemas.microsoft.com/office/drawing/2014/main" id="{463B077F-9C39-ADA1-820C-F4CD13F46BD4}"/>
              </a:ext>
            </a:extLst>
          </p:cNvPr>
          <p:cNvPicPr preferRelativeResize="0"/>
          <p:nvPr/>
        </p:nvPicPr>
        <p:blipFill rotWithShape="1">
          <a:blip r:embed="rId4">
            <a:alphaModFix amt="70000"/>
          </a:blip>
          <a:srcRect l="3558" t="4789"/>
          <a:stretch/>
        </p:blipFill>
        <p:spPr>
          <a:xfrm>
            <a:off x="6691950" y="3543750"/>
            <a:ext cx="4284175" cy="3314250"/>
          </a:xfrm>
          <a:prstGeom prst="rect">
            <a:avLst/>
          </a:prstGeom>
          <a:noFill/>
          <a:ln>
            <a:noFill/>
          </a:ln>
        </p:spPr>
      </p:pic>
      <p:sp>
        <p:nvSpPr>
          <p:cNvPr id="7" name="Google Shape;287;g2f0ad50a17c_0_25">
            <a:extLst>
              <a:ext uri="{FF2B5EF4-FFF2-40B4-BE49-F238E27FC236}">
                <a16:creationId xmlns:a16="http://schemas.microsoft.com/office/drawing/2014/main" id="{7CABBECD-1967-681D-F813-48191A920301}"/>
              </a:ext>
            </a:extLst>
          </p:cNvPr>
          <p:cNvSpPr txBox="1">
            <a:spLocks/>
          </p:cNvSpPr>
          <p:nvPr/>
        </p:nvSpPr>
        <p:spPr>
          <a:xfrm>
            <a:off x="824593" y="1391925"/>
            <a:ext cx="7874057" cy="38757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ts val="3027"/>
              <a:buFont typeface="Arial" panose="020B0604020202020204" pitchFamily="34" charset="0"/>
              <a:buNone/>
            </a:pPr>
            <a:r>
              <a:rPr lang="en-US" sz="2500" b="1" dirty="0">
                <a:solidFill>
                  <a:schemeClr val="dk1"/>
                </a:solidFill>
                <a:latin typeface="Calibri"/>
                <a:ea typeface="Calibri"/>
                <a:cs typeface="Calibri"/>
                <a:sym typeface="Calibri"/>
              </a:rPr>
              <a:t>Anxiety Symptoms</a:t>
            </a:r>
          </a:p>
          <a:p>
            <a:pPr marL="457200" indent="-387350">
              <a:lnSpc>
                <a:spcPct val="100000"/>
              </a:lnSpc>
              <a:spcBef>
                <a:spcPts val="1600"/>
              </a:spcBef>
              <a:spcAft>
                <a:spcPts val="1200"/>
              </a:spcAft>
              <a:buClr>
                <a:schemeClr val="dk1"/>
              </a:buClr>
              <a:buSzPts val="2500"/>
              <a:buFont typeface="Calibri"/>
              <a:buChar char="●"/>
            </a:pPr>
            <a:r>
              <a:rPr lang="en-US" sz="2500" dirty="0">
                <a:solidFill>
                  <a:schemeClr val="dk1"/>
                </a:solidFill>
                <a:latin typeface="Calibri"/>
                <a:ea typeface="Calibri"/>
                <a:cs typeface="Calibri"/>
                <a:sym typeface="Calibri"/>
              </a:rPr>
              <a:t>Excessive worry</a:t>
            </a:r>
          </a:p>
          <a:p>
            <a:pPr marL="457200" indent="-387350">
              <a:lnSpc>
                <a:spcPct val="100000"/>
              </a:lnSpc>
              <a:spcBef>
                <a:spcPts val="0"/>
              </a:spcBef>
              <a:spcAft>
                <a:spcPts val="1200"/>
              </a:spcAft>
              <a:buClr>
                <a:schemeClr val="dk1"/>
              </a:buClr>
              <a:buSzPts val="2500"/>
              <a:buFont typeface="Calibri"/>
              <a:buChar char="●"/>
            </a:pPr>
            <a:r>
              <a:rPr lang="en-US" sz="2500" dirty="0">
                <a:solidFill>
                  <a:schemeClr val="dk1"/>
                </a:solidFill>
                <a:latin typeface="Calibri"/>
                <a:ea typeface="Calibri"/>
                <a:cs typeface="Calibri"/>
                <a:sym typeface="Calibri"/>
              </a:rPr>
              <a:t>Trouble controlling worry</a:t>
            </a:r>
          </a:p>
          <a:p>
            <a:pPr marL="457200" indent="-387350">
              <a:lnSpc>
                <a:spcPct val="100000"/>
              </a:lnSpc>
              <a:spcBef>
                <a:spcPts val="0"/>
              </a:spcBef>
              <a:spcAft>
                <a:spcPts val="1200"/>
              </a:spcAft>
              <a:buClr>
                <a:schemeClr val="dk1"/>
              </a:buClr>
              <a:buSzPts val="2500"/>
              <a:buFont typeface="Calibri"/>
              <a:buChar char="●"/>
            </a:pPr>
            <a:r>
              <a:rPr lang="en-US" sz="2500" dirty="0">
                <a:solidFill>
                  <a:schemeClr val="dk1"/>
                </a:solidFill>
                <a:latin typeface="Calibri"/>
                <a:ea typeface="Calibri"/>
                <a:cs typeface="Calibri"/>
                <a:sym typeface="Calibri"/>
              </a:rPr>
              <a:t>Stomach aches, headaches, heart racing, going to the nurse frequently </a:t>
            </a:r>
          </a:p>
          <a:p>
            <a:pPr marL="457200" indent="-387350">
              <a:lnSpc>
                <a:spcPct val="100000"/>
              </a:lnSpc>
              <a:spcBef>
                <a:spcPts val="0"/>
              </a:spcBef>
              <a:spcAft>
                <a:spcPts val="1200"/>
              </a:spcAft>
              <a:buClr>
                <a:schemeClr val="dk1"/>
              </a:buClr>
              <a:buSzPts val="2500"/>
              <a:buFont typeface="Calibri"/>
              <a:buChar char="●"/>
            </a:pPr>
            <a:r>
              <a:rPr lang="en-US" sz="2500" dirty="0">
                <a:solidFill>
                  <a:schemeClr val="dk1"/>
                </a:solidFill>
                <a:latin typeface="Calibri"/>
                <a:ea typeface="Calibri"/>
                <a:cs typeface="Calibri"/>
                <a:sym typeface="Calibri"/>
              </a:rPr>
              <a:t>Avoiding things or people</a:t>
            </a:r>
          </a:p>
          <a:p>
            <a:pPr marL="457200" indent="-387350">
              <a:lnSpc>
                <a:spcPct val="100000"/>
              </a:lnSpc>
              <a:spcBef>
                <a:spcPts val="0"/>
              </a:spcBef>
              <a:spcAft>
                <a:spcPts val="1200"/>
              </a:spcAft>
              <a:buClr>
                <a:schemeClr val="dk1"/>
              </a:buClr>
              <a:buSzPts val="2500"/>
              <a:buFont typeface="Calibri"/>
              <a:buChar char="●"/>
            </a:pPr>
            <a:r>
              <a:rPr lang="en-US" sz="2500" dirty="0">
                <a:solidFill>
                  <a:schemeClr val="dk1"/>
                </a:solidFill>
                <a:latin typeface="Calibri"/>
                <a:ea typeface="Calibri"/>
                <a:cs typeface="Calibri"/>
                <a:sym typeface="Calibri"/>
              </a:rPr>
              <a:t>Feeling on edge </a:t>
            </a:r>
          </a:p>
          <a:p>
            <a:pPr marL="457200" indent="-387350">
              <a:lnSpc>
                <a:spcPct val="100000"/>
              </a:lnSpc>
              <a:spcBef>
                <a:spcPts val="0"/>
              </a:spcBef>
              <a:spcAft>
                <a:spcPts val="1200"/>
              </a:spcAft>
              <a:buClr>
                <a:schemeClr val="dk1"/>
              </a:buClr>
              <a:buSzPts val="2500"/>
              <a:buFont typeface="Calibri"/>
              <a:buChar char="●"/>
            </a:pPr>
            <a:r>
              <a:rPr lang="en-US" sz="2500" dirty="0">
                <a:solidFill>
                  <a:schemeClr val="dk1"/>
                </a:solidFill>
                <a:latin typeface="Calibri"/>
                <a:ea typeface="Calibri"/>
                <a:cs typeface="Calibri"/>
                <a:sym typeface="Calibri"/>
              </a:rPr>
              <a:t>Trouble concentrating or focusing</a:t>
            </a:r>
          </a:p>
        </p:txBody>
      </p:sp>
    </p:spTree>
    <p:extLst>
      <p:ext uri="{BB962C8B-B14F-4D97-AF65-F5344CB8AC3E}">
        <p14:creationId xmlns:p14="http://schemas.microsoft.com/office/powerpoint/2010/main" val="977082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Other Reasons Teens Seek Support</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endParaRPr lang="en-US" dirty="0">
              <a:solidFill>
                <a:schemeClr val="dk1"/>
              </a:solidFill>
              <a:latin typeface="Calibri"/>
              <a:cs typeface="Calibri"/>
              <a:sym typeface="Calibri"/>
            </a:endParaRPr>
          </a:p>
        </p:txBody>
      </p:sp>
      <p:sp>
        <p:nvSpPr>
          <p:cNvPr id="7" name="Google Shape;287;g2f0ad50a17c_0_25">
            <a:extLst>
              <a:ext uri="{FF2B5EF4-FFF2-40B4-BE49-F238E27FC236}">
                <a16:creationId xmlns:a16="http://schemas.microsoft.com/office/drawing/2014/main" id="{7CABBECD-1967-681D-F813-48191A920301}"/>
              </a:ext>
            </a:extLst>
          </p:cNvPr>
          <p:cNvSpPr txBox="1">
            <a:spLocks/>
          </p:cNvSpPr>
          <p:nvPr/>
        </p:nvSpPr>
        <p:spPr>
          <a:xfrm>
            <a:off x="815068" y="1430025"/>
            <a:ext cx="9721907" cy="38757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ts val="3027"/>
              <a:buFont typeface="Arial" panose="020B0604020202020204" pitchFamily="34" charset="0"/>
              <a:buNone/>
            </a:pPr>
            <a:r>
              <a:rPr lang="en-US" sz="2500" b="1" dirty="0">
                <a:latin typeface="Calibri"/>
                <a:cs typeface="Calibri"/>
                <a:sym typeface="Calibri"/>
              </a:rPr>
              <a:t>Depression Symptoms</a:t>
            </a:r>
            <a:endParaRPr lang="en-US" sz="2500" b="1" dirty="0">
              <a:latin typeface="Calibri"/>
              <a:cs typeface="Calibri"/>
            </a:endParaRPr>
          </a:p>
          <a:p>
            <a:pPr marL="457200" indent="-387350">
              <a:lnSpc>
                <a:spcPct val="150000"/>
              </a:lnSpc>
              <a:spcBef>
                <a:spcPts val="100"/>
              </a:spcBef>
              <a:spcAft>
                <a:spcPts val="100"/>
              </a:spcAft>
              <a:buClr>
                <a:schemeClr val="dk1"/>
              </a:buClr>
              <a:buSzPts val="2500"/>
              <a:buFont typeface="Calibri"/>
              <a:buChar char="●"/>
            </a:pPr>
            <a:r>
              <a:rPr lang="en-US" sz="2500" dirty="0">
                <a:latin typeface="Calibri"/>
                <a:cs typeface="Calibri"/>
                <a:sym typeface="Calibri"/>
              </a:rPr>
              <a:t>Frequent sadness</a:t>
            </a:r>
            <a:endParaRPr lang="en-US" sz="2500" dirty="0">
              <a:latin typeface="Calibri"/>
              <a:cs typeface="Calibri"/>
            </a:endParaRPr>
          </a:p>
          <a:p>
            <a:pPr marL="457200" indent="-387350">
              <a:lnSpc>
                <a:spcPct val="150000"/>
              </a:lnSpc>
              <a:spcBef>
                <a:spcPts val="100"/>
              </a:spcBef>
              <a:spcAft>
                <a:spcPts val="100"/>
              </a:spcAft>
              <a:buClr>
                <a:srgbClr val="000000"/>
              </a:buClr>
              <a:buSzPts val="2500"/>
              <a:buFont typeface="Calibri"/>
              <a:buChar char="●"/>
            </a:pPr>
            <a:r>
              <a:rPr lang="en-US" sz="2500" dirty="0">
                <a:latin typeface="Calibri"/>
                <a:cs typeface="Calibri"/>
              </a:rPr>
              <a:t>Changes in appetite or sleep (sleeping too much or sleeping too little)</a:t>
            </a:r>
            <a:endParaRPr lang="en-US" sz="2500" dirty="0">
              <a:latin typeface="Calibri"/>
              <a:cs typeface="Calibri"/>
              <a:sym typeface="Calibri"/>
            </a:endParaRPr>
          </a:p>
          <a:p>
            <a:pPr marL="457200" indent="-387350">
              <a:lnSpc>
                <a:spcPct val="150000"/>
              </a:lnSpc>
              <a:spcBef>
                <a:spcPts val="100"/>
              </a:spcBef>
              <a:spcAft>
                <a:spcPts val="100"/>
              </a:spcAft>
              <a:buClr>
                <a:srgbClr val="000000"/>
              </a:buClr>
              <a:buSzPts val="2500"/>
              <a:buFont typeface="Calibri"/>
              <a:buChar char="●"/>
            </a:pPr>
            <a:r>
              <a:rPr lang="en-US" sz="2500" dirty="0">
                <a:latin typeface="Calibri"/>
                <a:cs typeface="Calibri"/>
                <a:sym typeface="Calibri"/>
              </a:rPr>
              <a:t>Negative thoughts about yourself</a:t>
            </a:r>
            <a:endParaRPr lang="en-US" sz="2500" dirty="0">
              <a:latin typeface="Calibri"/>
              <a:cs typeface="Calibri"/>
            </a:endParaRPr>
          </a:p>
          <a:p>
            <a:pPr marL="457200" indent="-387350">
              <a:lnSpc>
                <a:spcPct val="150000"/>
              </a:lnSpc>
              <a:spcBef>
                <a:spcPts val="100"/>
              </a:spcBef>
              <a:spcAft>
                <a:spcPts val="100"/>
              </a:spcAft>
              <a:buClr>
                <a:srgbClr val="000000"/>
              </a:buClr>
              <a:buSzPts val="2500"/>
              <a:buFont typeface="Calibri"/>
              <a:buChar char="●"/>
            </a:pPr>
            <a:r>
              <a:rPr lang="en-US" sz="2500" dirty="0">
                <a:latin typeface="Calibri"/>
                <a:cs typeface="Calibri"/>
              </a:rPr>
              <a:t>Preferring to be alone</a:t>
            </a:r>
          </a:p>
          <a:p>
            <a:pPr marL="457200" indent="-387350">
              <a:lnSpc>
                <a:spcPct val="150000"/>
              </a:lnSpc>
              <a:spcBef>
                <a:spcPts val="100"/>
              </a:spcBef>
              <a:spcAft>
                <a:spcPts val="100"/>
              </a:spcAft>
              <a:buClr>
                <a:srgbClr val="000000"/>
              </a:buClr>
              <a:buSzPts val="2500"/>
              <a:buFont typeface="Calibri"/>
              <a:buChar char="●"/>
            </a:pPr>
            <a:r>
              <a:rPr lang="en-US" sz="2500" dirty="0">
                <a:latin typeface="Calibri"/>
                <a:cs typeface="Calibri"/>
              </a:rPr>
              <a:t>Thoughts of wanting to hurt yourself or dying</a:t>
            </a:r>
          </a:p>
          <a:p>
            <a:pPr marL="457200" indent="-387350">
              <a:lnSpc>
                <a:spcPct val="150000"/>
              </a:lnSpc>
              <a:spcBef>
                <a:spcPts val="100"/>
              </a:spcBef>
              <a:spcAft>
                <a:spcPts val="100"/>
              </a:spcAft>
              <a:buClr>
                <a:srgbClr val="000000"/>
              </a:buClr>
              <a:buSzPts val="2500"/>
              <a:buFont typeface="Calibri"/>
              <a:buChar char="●"/>
            </a:pPr>
            <a:r>
              <a:rPr lang="en-US" sz="2500" dirty="0">
                <a:latin typeface="Calibri"/>
                <a:cs typeface="Calibri"/>
              </a:rPr>
              <a:t>No interest in fun things you usually like</a:t>
            </a:r>
          </a:p>
        </p:txBody>
      </p:sp>
      <p:pic>
        <p:nvPicPr>
          <p:cNvPr id="5" name="Picture 4" descr="A person holding another person&amp;#39;s leg&#10;&#10;Description automatically generated">
            <a:extLst>
              <a:ext uri="{FF2B5EF4-FFF2-40B4-BE49-F238E27FC236}">
                <a16:creationId xmlns:a16="http://schemas.microsoft.com/office/drawing/2014/main" id="{A9DC9416-251C-993F-815C-D36112768968}"/>
              </a:ext>
            </a:extLst>
          </p:cNvPr>
          <p:cNvPicPr>
            <a:picLocks noChangeAspect="1"/>
          </p:cNvPicPr>
          <p:nvPr/>
        </p:nvPicPr>
        <p:blipFill>
          <a:blip r:embed="rId4"/>
          <a:srcRect t="-72" r="4183" b="4389"/>
          <a:stretch/>
        </p:blipFill>
        <p:spPr>
          <a:xfrm>
            <a:off x="7590133" y="3429000"/>
            <a:ext cx="2829245" cy="2788834"/>
          </a:xfrm>
          <a:prstGeom prst="rect">
            <a:avLst/>
          </a:prstGeom>
        </p:spPr>
      </p:pic>
    </p:spTree>
    <p:extLst>
      <p:ext uri="{BB962C8B-B14F-4D97-AF65-F5344CB8AC3E}">
        <p14:creationId xmlns:p14="http://schemas.microsoft.com/office/powerpoint/2010/main" val="91498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Other Reasons Teens Seek Support</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endParaRPr lang="en-US" dirty="0">
              <a:solidFill>
                <a:schemeClr val="dk1"/>
              </a:solidFill>
              <a:latin typeface="Calibri"/>
              <a:cs typeface="Calibri"/>
              <a:sym typeface="Calibri"/>
            </a:endParaRPr>
          </a:p>
        </p:txBody>
      </p:sp>
      <p:sp>
        <p:nvSpPr>
          <p:cNvPr id="6" name="Google Shape;237;g2ef80d76741_0_65">
            <a:extLst>
              <a:ext uri="{FF2B5EF4-FFF2-40B4-BE49-F238E27FC236}">
                <a16:creationId xmlns:a16="http://schemas.microsoft.com/office/drawing/2014/main" id="{342A367B-9566-41EC-1CE2-F76D2AD951E9}"/>
              </a:ext>
            </a:extLst>
          </p:cNvPr>
          <p:cNvSpPr txBox="1">
            <a:spLocks/>
          </p:cNvSpPr>
          <p:nvPr/>
        </p:nvSpPr>
        <p:spPr>
          <a:xfrm>
            <a:off x="1003201" y="1425600"/>
            <a:ext cx="10345156" cy="40068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nSpc>
                <a:spcPct val="100000"/>
              </a:lnSpc>
              <a:spcAft>
                <a:spcPts val="1200"/>
              </a:spcAft>
              <a:buClr>
                <a:schemeClr val="dk1"/>
              </a:buClr>
              <a:buSzPts val="2800"/>
              <a:buFont typeface="Calibri"/>
              <a:buChar char="●"/>
            </a:pPr>
            <a:endParaRPr lang="en-US" dirty="0">
              <a:solidFill>
                <a:schemeClr val="dk1"/>
              </a:solidFill>
              <a:latin typeface="Calibri"/>
              <a:ea typeface="Calibri"/>
              <a:cs typeface="Calibri"/>
              <a:sym typeface="Calibri"/>
            </a:endParaRPr>
          </a:p>
        </p:txBody>
      </p:sp>
      <p:sp>
        <p:nvSpPr>
          <p:cNvPr id="3" name="Google Shape;294;g2f1adb9d9a5_0_6">
            <a:extLst>
              <a:ext uri="{FF2B5EF4-FFF2-40B4-BE49-F238E27FC236}">
                <a16:creationId xmlns:a16="http://schemas.microsoft.com/office/drawing/2014/main" id="{B38AF6DC-C1E6-1E7A-84C1-1A680E1D1BF5}"/>
              </a:ext>
            </a:extLst>
          </p:cNvPr>
          <p:cNvSpPr txBox="1">
            <a:spLocks/>
          </p:cNvSpPr>
          <p:nvPr/>
        </p:nvSpPr>
        <p:spPr>
          <a:xfrm>
            <a:off x="838200" y="1825625"/>
            <a:ext cx="10337100" cy="43512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469900">
              <a:lnSpc>
                <a:spcPct val="100000"/>
              </a:lnSpc>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The topics discussed can become things that lead to a mental health problem or mental disorder</a:t>
            </a:r>
          </a:p>
          <a:p>
            <a:pPr marL="609600" indent="-469900">
              <a:lnSpc>
                <a:spcPct val="100000"/>
              </a:lnSpc>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Seek help early and it is never too late</a:t>
            </a:r>
          </a:p>
          <a:p>
            <a:pPr marL="609600" indent="-469900">
              <a:lnSpc>
                <a:spcPct val="100000"/>
              </a:lnSpc>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Talk to a trusted adult- parent, caregiver, teacher, school counselor, etc., and let them know what you have been experiencing and feeling, and that you would like to talk to someone who can help</a:t>
            </a:r>
          </a:p>
          <a:p>
            <a:pPr marL="609600" indent="-469900">
              <a:lnSpc>
                <a:spcPct val="100000"/>
              </a:lnSpc>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Text 988 because of a crisis</a:t>
            </a:r>
          </a:p>
        </p:txBody>
      </p:sp>
      <p:pic>
        <p:nvPicPr>
          <p:cNvPr id="8" name="Google Shape;295;g2f1adb9d9a5_0_6">
            <a:extLst>
              <a:ext uri="{FF2B5EF4-FFF2-40B4-BE49-F238E27FC236}">
                <a16:creationId xmlns:a16="http://schemas.microsoft.com/office/drawing/2014/main" id="{76FB99A6-37DA-3481-212E-BD9FB53AA680}"/>
              </a:ext>
            </a:extLst>
          </p:cNvPr>
          <p:cNvPicPr preferRelativeResize="0"/>
          <p:nvPr/>
        </p:nvPicPr>
        <p:blipFill rotWithShape="1">
          <a:blip r:embed="rId4">
            <a:alphaModFix amt="70000"/>
          </a:blip>
          <a:srcRect l="1581" t="12284" r="3694" b="17677"/>
          <a:stretch/>
        </p:blipFill>
        <p:spPr>
          <a:xfrm rot="-386343">
            <a:off x="4715925" y="4931775"/>
            <a:ext cx="5553525" cy="1428050"/>
          </a:xfrm>
          <a:prstGeom prst="rect">
            <a:avLst/>
          </a:prstGeom>
          <a:noFill/>
          <a:ln>
            <a:noFill/>
          </a:ln>
        </p:spPr>
      </p:pic>
    </p:spTree>
    <p:extLst>
      <p:ext uri="{BB962C8B-B14F-4D97-AF65-F5344CB8AC3E}">
        <p14:creationId xmlns:p14="http://schemas.microsoft.com/office/powerpoint/2010/main" val="4118341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2: Accessing Support</a:t>
            </a:r>
            <a:endParaRPr sz="3600" dirty="0">
              <a:solidFill>
                <a:schemeClr val="bg1"/>
              </a:solidFill>
              <a:latin typeface="Calibri" panose="020F0502020204030204" pitchFamily="34" charset="0"/>
            </a:endParaRPr>
          </a:p>
        </p:txBody>
      </p:sp>
      <p:pic>
        <p:nvPicPr>
          <p:cNvPr id="7" name="Google Shape;303;g2f1adb9d9a5_0_15">
            <a:extLst>
              <a:ext uri="{FF2B5EF4-FFF2-40B4-BE49-F238E27FC236}">
                <a16:creationId xmlns:a16="http://schemas.microsoft.com/office/drawing/2014/main" id="{9868B3D7-4DC7-EACE-B28A-3FDB704587E3}"/>
              </a:ext>
            </a:extLst>
          </p:cNvPr>
          <p:cNvPicPr preferRelativeResize="0"/>
          <p:nvPr/>
        </p:nvPicPr>
        <p:blipFill>
          <a:blip r:embed="rId4">
            <a:alphaModFix/>
          </a:blip>
          <a:stretch>
            <a:fillRect/>
          </a:stretch>
        </p:blipFill>
        <p:spPr>
          <a:xfrm>
            <a:off x="2972963" y="2450545"/>
            <a:ext cx="3523325" cy="3613650"/>
          </a:xfrm>
          <a:prstGeom prst="rect">
            <a:avLst/>
          </a:prstGeom>
          <a:noFill/>
          <a:ln>
            <a:noFill/>
          </a:ln>
        </p:spPr>
      </p:pic>
      <p:pic>
        <p:nvPicPr>
          <p:cNvPr id="8" name="Google Shape;304;g2f1adb9d9a5_0_15">
            <a:extLst>
              <a:ext uri="{FF2B5EF4-FFF2-40B4-BE49-F238E27FC236}">
                <a16:creationId xmlns:a16="http://schemas.microsoft.com/office/drawing/2014/main" id="{72F1B5EA-54E6-C12F-A9AE-FF6BF6AF41D0}"/>
              </a:ext>
            </a:extLst>
          </p:cNvPr>
          <p:cNvPicPr preferRelativeResize="0"/>
          <p:nvPr/>
        </p:nvPicPr>
        <p:blipFill>
          <a:blip r:embed="rId5">
            <a:alphaModFix/>
          </a:blip>
          <a:stretch>
            <a:fillRect/>
          </a:stretch>
        </p:blipFill>
        <p:spPr>
          <a:xfrm>
            <a:off x="6884203" y="2571445"/>
            <a:ext cx="4067175" cy="3371850"/>
          </a:xfrm>
          <a:prstGeom prst="rect">
            <a:avLst/>
          </a:prstGeom>
          <a:noFill/>
          <a:ln>
            <a:noFill/>
          </a:ln>
        </p:spPr>
      </p:pic>
    </p:spTree>
    <p:extLst>
      <p:ext uri="{BB962C8B-B14F-4D97-AF65-F5344CB8AC3E}">
        <p14:creationId xmlns:p14="http://schemas.microsoft.com/office/powerpoint/2010/main" val="1292279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What Do Treatments Do?</a:t>
            </a:r>
            <a:endParaRPr sz="3600" dirty="0">
              <a:solidFill>
                <a:schemeClr val="bg1"/>
              </a:solidFill>
              <a:latin typeface="Calibri" panose="020F0502020204030204" pitchFamily="34" charset="0"/>
            </a:endParaRPr>
          </a:p>
        </p:txBody>
      </p:sp>
      <p:pic>
        <p:nvPicPr>
          <p:cNvPr id="2" name="Google Shape;312;g2f1adb9d9a5_0_25">
            <a:extLst>
              <a:ext uri="{FF2B5EF4-FFF2-40B4-BE49-F238E27FC236}">
                <a16:creationId xmlns:a16="http://schemas.microsoft.com/office/drawing/2014/main" id="{33D0E0FD-BF66-3C26-903E-2C51B5B7F8B0}"/>
              </a:ext>
            </a:extLst>
          </p:cNvPr>
          <p:cNvPicPr preferRelativeResize="0"/>
          <p:nvPr/>
        </p:nvPicPr>
        <p:blipFill>
          <a:blip r:embed="rId4">
            <a:alphaModFix/>
          </a:blip>
          <a:stretch>
            <a:fillRect/>
          </a:stretch>
        </p:blipFill>
        <p:spPr>
          <a:xfrm flipH="1">
            <a:off x="8456550" y="2131602"/>
            <a:ext cx="3133725" cy="3733800"/>
          </a:xfrm>
          <a:prstGeom prst="rect">
            <a:avLst/>
          </a:prstGeom>
          <a:noFill/>
          <a:ln>
            <a:noFill/>
          </a:ln>
        </p:spPr>
      </p:pic>
      <p:sp>
        <p:nvSpPr>
          <p:cNvPr id="3" name="Google Shape;313;g2f1adb9d9a5_0_25">
            <a:extLst>
              <a:ext uri="{FF2B5EF4-FFF2-40B4-BE49-F238E27FC236}">
                <a16:creationId xmlns:a16="http://schemas.microsoft.com/office/drawing/2014/main" id="{1566B421-F0EF-9FF4-8F3C-FB35190920B6}"/>
              </a:ext>
            </a:extLst>
          </p:cNvPr>
          <p:cNvSpPr txBox="1">
            <a:spLocks/>
          </p:cNvSpPr>
          <p:nvPr/>
        </p:nvSpPr>
        <p:spPr>
          <a:xfrm>
            <a:off x="601725" y="3103418"/>
            <a:ext cx="8431500" cy="31184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 Help control the signs and symptoms of the illness</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 Help improve functioning (at school/work/home, relationships, etc.)</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 Help prevent the illness from returning</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 Help improve overall health and well-being</a:t>
            </a:r>
          </a:p>
        </p:txBody>
      </p:sp>
    </p:spTree>
    <p:extLst>
      <p:ext uri="{BB962C8B-B14F-4D97-AF65-F5344CB8AC3E}">
        <p14:creationId xmlns:p14="http://schemas.microsoft.com/office/powerpoint/2010/main" val="198029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What Exactly is “Treatment”?</a:t>
            </a:r>
            <a:endParaRPr sz="3600" dirty="0">
              <a:solidFill>
                <a:schemeClr val="bg1"/>
              </a:solidFill>
              <a:latin typeface="Calibri" panose="020F0502020204030204" pitchFamily="34" charset="0"/>
            </a:endParaRPr>
          </a:p>
        </p:txBody>
      </p:sp>
      <p:pic>
        <p:nvPicPr>
          <p:cNvPr id="7" name="Google Shape;321;g2f1adb9d9a5_0_32">
            <a:extLst>
              <a:ext uri="{FF2B5EF4-FFF2-40B4-BE49-F238E27FC236}">
                <a16:creationId xmlns:a16="http://schemas.microsoft.com/office/drawing/2014/main" id="{E434B689-B2D7-3B38-500A-485485C63A61}"/>
              </a:ext>
            </a:extLst>
          </p:cNvPr>
          <p:cNvPicPr preferRelativeResize="0"/>
          <p:nvPr/>
        </p:nvPicPr>
        <p:blipFill>
          <a:blip r:embed="rId4">
            <a:alphaModFix amt="70000"/>
          </a:blip>
          <a:stretch>
            <a:fillRect/>
          </a:stretch>
        </p:blipFill>
        <p:spPr>
          <a:xfrm>
            <a:off x="186990" y="3429000"/>
            <a:ext cx="2787775" cy="2373895"/>
          </a:xfrm>
          <a:prstGeom prst="rect">
            <a:avLst/>
          </a:prstGeom>
          <a:noFill/>
          <a:ln>
            <a:noFill/>
          </a:ln>
        </p:spPr>
      </p:pic>
      <p:sp>
        <p:nvSpPr>
          <p:cNvPr id="8" name="Google Shape;322;g2f1adb9d9a5_0_32">
            <a:extLst>
              <a:ext uri="{FF2B5EF4-FFF2-40B4-BE49-F238E27FC236}">
                <a16:creationId xmlns:a16="http://schemas.microsoft.com/office/drawing/2014/main" id="{2CC9EA29-28FD-3425-C576-5F738513C72E}"/>
              </a:ext>
            </a:extLst>
          </p:cNvPr>
          <p:cNvSpPr txBox="1"/>
          <p:nvPr/>
        </p:nvSpPr>
        <p:spPr>
          <a:xfrm>
            <a:off x="3445706" y="1981200"/>
            <a:ext cx="8399929" cy="3939500"/>
          </a:xfrm>
          <a:prstGeom prst="rect">
            <a:avLst/>
          </a:prstGeom>
          <a:noFill/>
          <a:ln>
            <a:noFill/>
          </a:ln>
        </p:spPr>
        <p:txBody>
          <a:bodyPr spcFirstLastPara="1" wrap="square" lIns="91425" tIns="45700" rIns="91425" bIns="45700" anchor="t" anchorCtr="0">
            <a:spAutoFit/>
          </a:bodyPr>
          <a:lstStyle/>
          <a:p>
            <a:pPr marL="457200" lvl="0" indent="-387350" algn="l" rtl="0">
              <a:spcBef>
                <a:spcPts val="0"/>
              </a:spcBef>
              <a:spcAft>
                <a:spcPts val="1200"/>
              </a:spcAft>
              <a:buSzPts val="2500"/>
              <a:buFont typeface="Calibri"/>
              <a:buChar char="●"/>
            </a:pPr>
            <a:r>
              <a:rPr lang="en-US" sz="2500" dirty="0">
                <a:latin typeface="Calibri"/>
                <a:ea typeface="Calibri"/>
                <a:cs typeface="Calibri"/>
                <a:sym typeface="Calibri"/>
              </a:rPr>
              <a:t>Treatments include therapy, counseling, and mental health support</a:t>
            </a:r>
            <a:endParaRPr sz="2500" dirty="0">
              <a:latin typeface="Calibri"/>
              <a:ea typeface="Calibri"/>
              <a:cs typeface="Calibri"/>
              <a:sym typeface="Calibri"/>
            </a:endParaRPr>
          </a:p>
          <a:p>
            <a:pPr marL="457200" lvl="0" indent="-387350" algn="l" rtl="0">
              <a:spcBef>
                <a:spcPts val="0"/>
              </a:spcBef>
              <a:spcAft>
                <a:spcPts val="1200"/>
              </a:spcAft>
              <a:buSzPts val="2500"/>
              <a:buFont typeface="Calibri"/>
              <a:buChar char="●"/>
            </a:pPr>
            <a:r>
              <a:rPr lang="en-US" sz="2500" dirty="0">
                <a:latin typeface="Calibri"/>
                <a:ea typeface="Calibri"/>
                <a:cs typeface="Calibri"/>
                <a:sym typeface="Calibri"/>
              </a:rPr>
              <a:t>Providers can be a therapist, counselor, mental health clinician, social worker, clinician, and/or psychologist</a:t>
            </a:r>
            <a:endParaRPr sz="2500" dirty="0">
              <a:latin typeface="Calibri"/>
              <a:ea typeface="Calibri"/>
              <a:cs typeface="Calibri"/>
              <a:sym typeface="Calibri"/>
            </a:endParaRPr>
          </a:p>
          <a:p>
            <a:pPr marL="457200" lvl="0" indent="-387350" algn="l" rtl="0">
              <a:spcBef>
                <a:spcPts val="0"/>
              </a:spcBef>
              <a:spcAft>
                <a:spcPts val="1200"/>
              </a:spcAft>
              <a:buSzPts val="2500"/>
              <a:buFont typeface="Calibri"/>
              <a:buChar char="●"/>
            </a:pPr>
            <a:r>
              <a:rPr lang="en-US" sz="2500" dirty="0">
                <a:latin typeface="Calibri"/>
                <a:ea typeface="Calibri"/>
                <a:cs typeface="Calibri"/>
                <a:sym typeface="Calibri"/>
              </a:rPr>
              <a:t>A psychiatrist prescribes medication</a:t>
            </a:r>
            <a:endParaRPr sz="2500" dirty="0">
              <a:latin typeface="Calibri"/>
              <a:ea typeface="Calibri"/>
              <a:cs typeface="Calibri"/>
              <a:sym typeface="Calibri"/>
            </a:endParaRPr>
          </a:p>
          <a:p>
            <a:pPr marL="457200" lvl="0" indent="-387350" algn="l" rtl="0">
              <a:spcBef>
                <a:spcPts val="0"/>
              </a:spcBef>
              <a:spcAft>
                <a:spcPts val="1200"/>
              </a:spcAft>
              <a:buSzPts val="2500"/>
              <a:buFont typeface="Calibri"/>
              <a:buChar char="●"/>
            </a:pPr>
            <a:r>
              <a:rPr lang="en-US" sz="2500" dirty="0">
                <a:latin typeface="Calibri"/>
                <a:ea typeface="Calibri"/>
                <a:cs typeface="Calibri"/>
                <a:sym typeface="Calibri"/>
              </a:rPr>
              <a:t>Treatments require a collaboration between the youth, the clinician and the family</a:t>
            </a:r>
            <a:endParaRPr sz="2500" dirty="0">
              <a:latin typeface="Calibri"/>
              <a:ea typeface="Calibri"/>
              <a:cs typeface="Calibri"/>
              <a:sym typeface="Calibri"/>
            </a:endParaRPr>
          </a:p>
          <a:p>
            <a:pPr marL="457200" lvl="0" indent="-387350" algn="l" rtl="0">
              <a:spcBef>
                <a:spcPts val="0"/>
              </a:spcBef>
              <a:spcAft>
                <a:spcPts val="1200"/>
              </a:spcAft>
              <a:buSzPts val="2500"/>
              <a:buFont typeface="Calibri"/>
              <a:buChar char="●"/>
            </a:pPr>
            <a:r>
              <a:rPr lang="en-US" sz="2500" dirty="0">
                <a:latin typeface="Calibri"/>
                <a:ea typeface="Calibri"/>
                <a:cs typeface="Calibri"/>
                <a:sym typeface="Calibri"/>
              </a:rPr>
              <a:t>Families can learn more at: </a:t>
            </a:r>
            <a:r>
              <a:rPr lang="en-US" sz="2500" dirty="0" err="1">
                <a:latin typeface="Calibri"/>
                <a:ea typeface="Calibri"/>
                <a:cs typeface="Calibri"/>
                <a:sym typeface="Calibri"/>
              </a:rPr>
              <a:t>www.mentalhealthliteracy.org</a:t>
            </a:r>
            <a:endParaRPr sz="2500" dirty="0">
              <a:latin typeface="Calibri"/>
              <a:ea typeface="Calibri"/>
              <a:cs typeface="Calibri"/>
              <a:sym typeface="Calibri"/>
            </a:endParaRPr>
          </a:p>
        </p:txBody>
      </p:sp>
    </p:spTree>
    <p:extLst>
      <p:ext uri="{BB962C8B-B14F-4D97-AF65-F5344CB8AC3E}">
        <p14:creationId xmlns:p14="http://schemas.microsoft.com/office/powerpoint/2010/main" val="353407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B514CE4-4E06-4136-4126-7F6BFF0616B9}"/>
              </a:ext>
            </a:extLst>
          </p:cNvPr>
          <p:cNvSpPr/>
          <p:nvPr/>
        </p:nvSpPr>
        <p:spPr>
          <a:xfrm>
            <a:off x="-4675" y="4328886"/>
            <a:ext cx="10515601" cy="648300"/>
          </a:xfrm>
          <a:prstGeom prst="roundRect">
            <a:avLst/>
          </a:prstGeom>
          <a:solidFill>
            <a:srgbClr val="78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a:extLst>
              <a:ext uri="{FF2B5EF4-FFF2-40B4-BE49-F238E27FC236}">
                <a16:creationId xmlns:a16="http://schemas.microsoft.com/office/drawing/2014/main" id="{7860C1CA-57D8-6D00-A8E6-DCA8B7C70CF3}"/>
              </a:ext>
            </a:extLst>
          </p:cNvPr>
          <p:cNvSpPr>
            <a:spLocks noGrp="1"/>
          </p:cNvSpPr>
          <p:nvPr>
            <p:ph idx="1"/>
          </p:nvPr>
        </p:nvSpPr>
        <p:spPr/>
        <p:txBody>
          <a:bodyPr/>
          <a:lstStyle/>
          <a:p>
            <a:pPr marL="508000" indent="-457200">
              <a:lnSpc>
                <a:spcPct val="80000"/>
              </a:lnSpc>
              <a:spcBef>
                <a:spcPts val="800"/>
              </a:spcBef>
              <a:buClr>
                <a:schemeClr val="dk1"/>
              </a:buClr>
              <a:buSzPts val="2000"/>
            </a:pPr>
            <a:r>
              <a:rPr lang="en-US" dirty="0">
                <a:latin typeface="Calibri"/>
                <a:cs typeface="Calibri"/>
                <a:sym typeface="Calibri"/>
              </a:rPr>
              <a:t>Topic A:  What is mental health?</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chemeClr val="dk1"/>
              </a:buClr>
              <a:buSzPts val="2000"/>
            </a:pPr>
            <a:r>
              <a:rPr lang="en-US" sz="2800" dirty="0">
                <a:latin typeface="Calibri"/>
                <a:ea typeface="Calibri"/>
                <a:cs typeface="Calibri"/>
                <a:sym typeface="Calibri"/>
              </a:rPr>
              <a:t>Topic B:  How is the brain involved in mental health?</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latin typeface="Calibri"/>
                <a:ea typeface="Calibri"/>
                <a:cs typeface="Calibri"/>
                <a:sym typeface="Calibri"/>
              </a:rPr>
              <a:t>Topic C:  What is stigma?</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b="1" dirty="0">
                <a:solidFill>
                  <a:schemeClr val="bg1"/>
                </a:solidFill>
                <a:latin typeface="Calibri"/>
                <a:ea typeface="Calibri"/>
                <a:cs typeface="Calibri"/>
                <a:sym typeface="Calibri"/>
              </a:rPr>
              <a:t>Topic D:  How can a person find support? </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latin typeface="Calibri"/>
                <a:ea typeface="Calibri"/>
                <a:cs typeface="Calibri"/>
                <a:sym typeface="Calibri"/>
              </a:rPr>
              <a:t>Topic E:  How can positive mental health be maintained?</a:t>
            </a:r>
          </a:p>
        </p:txBody>
      </p:sp>
      <p:sp>
        <p:nvSpPr>
          <p:cNvPr id="6" name="Google Shape;280;g2ec74927de7_0_124">
            <a:extLst>
              <a:ext uri="{FF2B5EF4-FFF2-40B4-BE49-F238E27FC236}">
                <a16:creationId xmlns:a16="http://schemas.microsoft.com/office/drawing/2014/main" id="{59E55751-CCE2-9B5D-70B1-F56F262EE2AF}"/>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Table of Contents</a:t>
            </a:r>
            <a:endParaRP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8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More About Treatment</a:t>
            </a:r>
            <a:endParaRPr sz="3600" dirty="0">
              <a:solidFill>
                <a:schemeClr val="bg1"/>
              </a:solidFill>
              <a:latin typeface="Calibri" panose="020F0502020204030204" pitchFamily="34" charset="0"/>
            </a:endParaRPr>
          </a:p>
        </p:txBody>
      </p:sp>
      <p:pic>
        <p:nvPicPr>
          <p:cNvPr id="2" name="Google Shape;330;g2f1adb9d9a5_0_42">
            <a:extLst>
              <a:ext uri="{FF2B5EF4-FFF2-40B4-BE49-F238E27FC236}">
                <a16:creationId xmlns:a16="http://schemas.microsoft.com/office/drawing/2014/main" id="{38A569D1-105C-44F0-E224-4F2377C9D08A}"/>
              </a:ext>
            </a:extLst>
          </p:cNvPr>
          <p:cNvPicPr preferRelativeResize="0"/>
          <p:nvPr/>
        </p:nvPicPr>
        <p:blipFill>
          <a:blip r:embed="rId4">
            <a:alphaModFix amt="70000"/>
          </a:blip>
          <a:stretch>
            <a:fillRect/>
          </a:stretch>
        </p:blipFill>
        <p:spPr>
          <a:xfrm>
            <a:off x="0" y="3429000"/>
            <a:ext cx="3970121" cy="2334491"/>
          </a:xfrm>
          <a:prstGeom prst="rect">
            <a:avLst/>
          </a:prstGeom>
          <a:noFill/>
          <a:ln>
            <a:noFill/>
          </a:ln>
        </p:spPr>
      </p:pic>
      <p:sp>
        <p:nvSpPr>
          <p:cNvPr id="3" name="Google Shape;331;g2f1adb9d9a5_0_42">
            <a:extLst>
              <a:ext uri="{FF2B5EF4-FFF2-40B4-BE49-F238E27FC236}">
                <a16:creationId xmlns:a16="http://schemas.microsoft.com/office/drawing/2014/main" id="{45B4EE33-B87F-6D15-AAAB-9805461B8FBA}"/>
              </a:ext>
            </a:extLst>
          </p:cNvPr>
          <p:cNvSpPr txBox="1"/>
          <p:nvPr/>
        </p:nvSpPr>
        <p:spPr>
          <a:xfrm>
            <a:off x="3600143" y="1663860"/>
            <a:ext cx="8120802" cy="5041740"/>
          </a:xfrm>
          <a:prstGeom prst="rect">
            <a:avLst/>
          </a:prstGeom>
          <a:noFill/>
          <a:ln>
            <a:noFill/>
          </a:ln>
        </p:spPr>
        <p:txBody>
          <a:bodyPr spcFirstLastPara="1" wrap="square" lIns="91425" tIns="45700" rIns="91425" bIns="45700" anchor="t" anchorCtr="0">
            <a:noAutofit/>
          </a:bodyPr>
          <a:lstStyle/>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People respond to interventions and providers in different ways. Different interventions work for different people.</a:t>
            </a:r>
          </a:p>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It’s up to the provider (the therapist or counselor) and their client to figure out what works best.</a:t>
            </a:r>
            <a:endParaRPr sz="2600" dirty="0">
              <a:solidFill>
                <a:schemeClr val="dk1"/>
              </a:solidFill>
              <a:latin typeface="Calibri"/>
              <a:ea typeface="Calibri"/>
              <a:cs typeface="Calibri"/>
              <a:sym typeface="Calibri"/>
            </a:endParaRPr>
          </a:p>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Talk therapy is helpful and effective for people with many different diagnoses. </a:t>
            </a:r>
          </a:p>
          <a:p>
            <a:pPr marL="457200" lvl="0" indent="-393700" algn="l" rtl="0">
              <a:spcBef>
                <a:spcPts val="0"/>
              </a:spcBef>
              <a:spcAft>
                <a:spcPts val="1200"/>
              </a:spcAft>
              <a:buClr>
                <a:schemeClr val="dk1"/>
              </a:buClr>
              <a:buSzPts val="2600"/>
              <a:buFont typeface="Calibri"/>
              <a:buChar char="•"/>
            </a:pPr>
            <a:r>
              <a:rPr lang="en-US" sz="2600" dirty="0">
                <a:solidFill>
                  <a:schemeClr val="dk1"/>
                </a:solidFill>
                <a:latin typeface="Calibri"/>
                <a:ea typeface="Calibri"/>
                <a:cs typeface="Calibri"/>
                <a:sym typeface="Calibri"/>
              </a:rPr>
              <a:t>Sometimes medication can help too. This decision should be made with everyone able to share their opinion and thoughts, including the parent, the provider, and the client.</a:t>
            </a:r>
            <a:endParaRPr sz="26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4686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If You Are Starting Therapy…</a:t>
            </a:r>
          </a:p>
        </p:txBody>
      </p:sp>
      <p:pic>
        <p:nvPicPr>
          <p:cNvPr id="5" name="Google Shape;339;g2f1adb9d9a5_0_50">
            <a:extLst>
              <a:ext uri="{FF2B5EF4-FFF2-40B4-BE49-F238E27FC236}">
                <a16:creationId xmlns:a16="http://schemas.microsoft.com/office/drawing/2014/main" id="{78F726E6-D783-3105-706F-E28A89313EEF}"/>
              </a:ext>
            </a:extLst>
          </p:cNvPr>
          <p:cNvPicPr preferRelativeResize="0"/>
          <p:nvPr/>
        </p:nvPicPr>
        <p:blipFill rotWithShape="1">
          <a:blip r:embed="rId4">
            <a:alphaModFix amt="70000"/>
          </a:blip>
          <a:srcRect l="6103" t="2998" b="3883"/>
          <a:stretch/>
        </p:blipFill>
        <p:spPr>
          <a:xfrm>
            <a:off x="1242834" y="3224839"/>
            <a:ext cx="2210990" cy="2997007"/>
          </a:xfrm>
          <a:prstGeom prst="rect">
            <a:avLst/>
          </a:prstGeom>
          <a:noFill/>
          <a:ln>
            <a:noFill/>
          </a:ln>
        </p:spPr>
      </p:pic>
      <p:sp>
        <p:nvSpPr>
          <p:cNvPr id="6" name="Google Shape;340;g2f1adb9d9a5_0_50">
            <a:extLst>
              <a:ext uri="{FF2B5EF4-FFF2-40B4-BE49-F238E27FC236}">
                <a16:creationId xmlns:a16="http://schemas.microsoft.com/office/drawing/2014/main" id="{0B85ABFD-B66B-0FA3-F916-5DC5DF6CF0A3}"/>
              </a:ext>
            </a:extLst>
          </p:cNvPr>
          <p:cNvSpPr txBox="1"/>
          <p:nvPr/>
        </p:nvSpPr>
        <p:spPr>
          <a:xfrm>
            <a:off x="3453824" y="1489950"/>
            <a:ext cx="8399930" cy="47318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1200"/>
              </a:spcAft>
              <a:buNone/>
            </a:pPr>
            <a:r>
              <a:rPr lang="en-US" sz="2400" i="0" u="none" strike="noStrike" cap="none" dirty="0">
                <a:solidFill>
                  <a:schemeClr val="dk1"/>
                </a:solidFill>
                <a:latin typeface="Calibri"/>
                <a:ea typeface="Calibri"/>
                <a:cs typeface="Calibri"/>
                <a:sym typeface="Calibri"/>
              </a:rPr>
              <a:t>Questions you could ask your therapist:</a:t>
            </a:r>
            <a:endParaRPr sz="2400" dirty="0">
              <a:solidFill>
                <a:schemeClr val="dk1"/>
              </a:solidFill>
              <a:latin typeface="Calibri"/>
              <a:ea typeface="Calibri"/>
              <a:cs typeface="Calibri"/>
              <a:sym typeface="Calibri"/>
            </a:endParaRPr>
          </a:p>
          <a:p>
            <a:pPr marL="457200" marR="0" lvl="0" indent="-381000" algn="l" rtl="0">
              <a:spcBef>
                <a:spcPts val="0"/>
              </a:spcBef>
              <a:spcAft>
                <a:spcPts val="1200"/>
              </a:spcAft>
              <a:buClr>
                <a:schemeClr val="dk1"/>
              </a:buClr>
              <a:buSzPts val="2400"/>
              <a:buFont typeface="Calibri"/>
              <a:buChar char="●"/>
            </a:pPr>
            <a:r>
              <a:rPr lang="en-US" sz="2400" i="0" u="none" strike="noStrike" cap="none" dirty="0">
                <a:solidFill>
                  <a:schemeClr val="dk1"/>
                </a:solidFill>
                <a:latin typeface="Calibri"/>
                <a:ea typeface="Calibri"/>
                <a:cs typeface="Calibri"/>
                <a:sym typeface="Calibri"/>
              </a:rPr>
              <a:t>What is my diagnosis and what does it mean?</a:t>
            </a:r>
            <a:endParaRPr sz="2400" dirty="0">
              <a:solidFill>
                <a:schemeClr val="dk1"/>
              </a:solidFill>
              <a:latin typeface="Calibri"/>
              <a:ea typeface="Calibri"/>
              <a:cs typeface="Calibri"/>
              <a:sym typeface="Calibri"/>
            </a:endParaRPr>
          </a:p>
          <a:p>
            <a:pPr marL="457200" marR="0" lvl="0" indent="-381000" algn="l" rtl="0">
              <a:spcBef>
                <a:spcPts val="0"/>
              </a:spcBef>
              <a:spcAft>
                <a:spcPts val="1200"/>
              </a:spcAft>
              <a:buClr>
                <a:schemeClr val="dk1"/>
              </a:buClr>
              <a:buSzPts val="2400"/>
              <a:buFont typeface="Calibri"/>
              <a:buChar char="●"/>
            </a:pPr>
            <a:r>
              <a:rPr lang="en-US" sz="2400" i="0" u="none" strike="noStrike" cap="none" dirty="0">
                <a:solidFill>
                  <a:schemeClr val="dk1"/>
                </a:solidFill>
                <a:latin typeface="Calibri"/>
                <a:ea typeface="Calibri"/>
                <a:cs typeface="Calibri"/>
                <a:sym typeface="Calibri"/>
              </a:rPr>
              <a:t>What are my treatment goals? In other words, what are we trying to accomplish? (You can and should be a part of developing these goals!)</a:t>
            </a:r>
            <a:endParaRPr sz="2400" dirty="0">
              <a:solidFill>
                <a:schemeClr val="dk1"/>
              </a:solidFill>
              <a:latin typeface="Calibri"/>
              <a:ea typeface="Calibri"/>
              <a:cs typeface="Calibri"/>
              <a:sym typeface="Calibri"/>
            </a:endParaRPr>
          </a:p>
          <a:p>
            <a:pPr marL="457200" marR="0" lvl="0" indent="-381000" algn="l" rtl="0">
              <a:spcBef>
                <a:spcPts val="0"/>
              </a:spcBef>
              <a:spcAft>
                <a:spcPts val="1200"/>
              </a:spcAft>
              <a:buClr>
                <a:schemeClr val="dk1"/>
              </a:buClr>
              <a:buSzPts val="2400"/>
              <a:buFont typeface="Calibri"/>
              <a:buChar char="●"/>
            </a:pPr>
            <a:r>
              <a:rPr lang="en-US" sz="2400" i="0" u="none" strike="noStrike" cap="none" dirty="0">
                <a:solidFill>
                  <a:schemeClr val="dk1"/>
                </a:solidFill>
                <a:latin typeface="Calibri"/>
                <a:ea typeface="Calibri"/>
                <a:cs typeface="Calibri"/>
                <a:sym typeface="Calibri"/>
              </a:rPr>
              <a:t>What is treatment like and how does it work for me? </a:t>
            </a:r>
            <a:endParaRPr sz="2400" dirty="0">
              <a:solidFill>
                <a:schemeClr val="dk1"/>
              </a:solidFill>
              <a:latin typeface="Calibri"/>
              <a:ea typeface="Calibri"/>
              <a:cs typeface="Calibri"/>
              <a:sym typeface="Calibri"/>
            </a:endParaRPr>
          </a:p>
          <a:p>
            <a:pPr marL="457200" marR="0" lvl="0" indent="-381000" algn="l" rtl="0">
              <a:spcBef>
                <a:spcPts val="0"/>
              </a:spcBef>
              <a:spcAft>
                <a:spcPts val="1200"/>
              </a:spcAft>
              <a:buClr>
                <a:schemeClr val="dk1"/>
              </a:buClr>
              <a:buSzPts val="2400"/>
              <a:buFont typeface="Calibri"/>
              <a:buChar char="●"/>
            </a:pPr>
            <a:r>
              <a:rPr lang="en-US" sz="2400" i="0" u="none" strike="noStrike" cap="none" dirty="0">
                <a:solidFill>
                  <a:schemeClr val="dk1"/>
                </a:solidFill>
                <a:latin typeface="Calibri"/>
                <a:ea typeface="Calibri"/>
                <a:cs typeface="Calibri"/>
                <a:sym typeface="Calibri"/>
              </a:rPr>
              <a:t>How long will I be in therapy?</a:t>
            </a:r>
            <a:endParaRPr sz="2400" dirty="0">
              <a:solidFill>
                <a:schemeClr val="dk1"/>
              </a:solidFill>
              <a:latin typeface="Calibri"/>
              <a:ea typeface="Calibri"/>
              <a:cs typeface="Calibri"/>
              <a:sym typeface="Calibri"/>
            </a:endParaRPr>
          </a:p>
          <a:p>
            <a:pPr marL="457200" marR="0" lvl="0" indent="-381000" algn="l" rtl="0">
              <a:spcBef>
                <a:spcPts val="0"/>
              </a:spcBef>
              <a:spcAft>
                <a:spcPts val="1200"/>
              </a:spcAft>
              <a:buClr>
                <a:schemeClr val="dk1"/>
              </a:buClr>
              <a:buSzPts val="2400"/>
              <a:buFont typeface="Calibri"/>
              <a:buChar char="●"/>
            </a:pPr>
            <a:r>
              <a:rPr lang="en-US" sz="2400" i="0" u="none" strike="noStrike" cap="none" dirty="0">
                <a:solidFill>
                  <a:schemeClr val="dk1"/>
                </a:solidFill>
                <a:latin typeface="Calibri"/>
                <a:ea typeface="Calibri"/>
                <a:cs typeface="Calibri"/>
                <a:sym typeface="Calibri"/>
              </a:rPr>
              <a:t>Any other questions you have! Your therapist should be open to answering any questions you might have!</a:t>
            </a:r>
            <a:endParaRPr sz="240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0306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If You Are Starting Therapy…</a:t>
            </a:r>
          </a:p>
        </p:txBody>
      </p:sp>
      <p:sp>
        <p:nvSpPr>
          <p:cNvPr id="6" name="Google Shape;340;g2f1adb9d9a5_0_50">
            <a:extLst>
              <a:ext uri="{FF2B5EF4-FFF2-40B4-BE49-F238E27FC236}">
                <a16:creationId xmlns:a16="http://schemas.microsoft.com/office/drawing/2014/main" id="{0B85ABFD-B66B-0FA3-F916-5DC5DF6CF0A3}"/>
              </a:ext>
            </a:extLst>
          </p:cNvPr>
          <p:cNvSpPr txBox="1"/>
          <p:nvPr/>
        </p:nvSpPr>
        <p:spPr>
          <a:xfrm>
            <a:off x="2747242" y="2436407"/>
            <a:ext cx="8399930" cy="41627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1200"/>
              </a:spcAft>
              <a:buNone/>
            </a:pPr>
            <a:r>
              <a:rPr lang="en-US" sz="2800" b="1" i="0" u="none" strike="noStrike" cap="none" dirty="0">
                <a:solidFill>
                  <a:schemeClr val="dk1"/>
                </a:solidFill>
                <a:latin typeface="Calibri"/>
                <a:ea typeface="Calibri"/>
                <a:cs typeface="Calibri"/>
                <a:sym typeface="Calibri"/>
              </a:rPr>
              <a:t>You should feel…</a:t>
            </a:r>
            <a:endParaRPr sz="2800" b="1" dirty="0">
              <a:solidFill>
                <a:schemeClr val="dk1"/>
              </a:solidFill>
              <a:latin typeface="Calibri"/>
              <a:ea typeface="Calibri"/>
              <a:cs typeface="Calibri"/>
              <a:sym typeface="Calibri"/>
            </a:endParaRPr>
          </a:p>
          <a:p>
            <a:pPr marL="342900" lvl="0" indent="-342900" algn="l" rtl="0">
              <a:spcBef>
                <a:spcPts val="0"/>
              </a:spcBef>
              <a:spcAft>
                <a:spcPts val="1200"/>
              </a:spcAft>
              <a:buFont typeface="Arial" panose="020B0604020202020204" pitchFamily="34" charset="0"/>
              <a:buChar char="•"/>
            </a:pPr>
            <a:r>
              <a:rPr lang="en-US" sz="2400" dirty="0">
                <a:solidFill>
                  <a:schemeClr val="dk1"/>
                </a:solidFill>
                <a:latin typeface="Calibri"/>
                <a:ea typeface="Calibri"/>
                <a:cs typeface="Calibri"/>
                <a:sym typeface="Calibri"/>
              </a:rPr>
              <a:t>Heard</a:t>
            </a:r>
          </a:p>
          <a:p>
            <a:pPr marL="342900" lvl="0" indent="-342900" algn="l" rtl="0">
              <a:spcBef>
                <a:spcPts val="0"/>
              </a:spcBef>
              <a:spcAft>
                <a:spcPts val="1200"/>
              </a:spcAft>
              <a:buFont typeface="Arial" panose="020B0604020202020204" pitchFamily="34" charset="0"/>
              <a:buChar char="•"/>
            </a:pPr>
            <a:r>
              <a:rPr lang="en-US" sz="2400" dirty="0">
                <a:solidFill>
                  <a:schemeClr val="dk1"/>
                </a:solidFill>
                <a:latin typeface="Calibri"/>
                <a:ea typeface="Calibri"/>
                <a:cs typeface="Calibri"/>
                <a:sym typeface="Calibri"/>
              </a:rPr>
              <a:t>Challenged</a:t>
            </a:r>
          </a:p>
          <a:p>
            <a:pPr marL="342900" lvl="0" indent="-342900" algn="l" rtl="0">
              <a:spcBef>
                <a:spcPts val="0"/>
              </a:spcBef>
              <a:spcAft>
                <a:spcPts val="1200"/>
              </a:spcAft>
              <a:buFont typeface="Arial" panose="020B0604020202020204" pitchFamily="34" charset="0"/>
              <a:buChar char="•"/>
            </a:pPr>
            <a:r>
              <a:rPr lang="en-US" sz="2400" dirty="0">
                <a:solidFill>
                  <a:schemeClr val="dk1"/>
                </a:solidFill>
                <a:latin typeface="Calibri"/>
                <a:ea typeface="Calibri"/>
                <a:cs typeface="Calibri"/>
                <a:sym typeface="Calibri"/>
              </a:rPr>
              <a:t>Respected</a:t>
            </a:r>
          </a:p>
          <a:p>
            <a:pPr marL="342900" lvl="0" indent="-342900" algn="l" rtl="0">
              <a:spcBef>
                <a:spcPts val="0"/>
              </a:spcBef>
              <a:spcAft>
                <a:spcPts val="1200"/>
              </a:spcAft>
              <a:buFont typeface="Arial" panose="020B0604020202020204" pitchFamily="34" charset="0"/>
              <a:buChar char="•"/>
            </a:pPr>
            <a:r>
              <a:rPr lang="en-US" sz="2400" dirty="0">
                <a:solidFill>
                  <a:schemeClr val="dk1"/>
                </a:solidFill>
                <a:latin typeface="Calibri"/>
                <a:ea typeface="Calibri"/>
                <a:cs typeface="Calibri"/>
                <a:sym typeface="Calibri"/>
              </a:rPr>
              <a:t>Like you can ask questions</a:t>
            </a:r>
          </a:p>
          <a:p>
            <a:pPr marL="342900" lvl="0" indent="-342900" algn="l" rtl="0">
              <a:spcBef>
                <a:spcPts val="0"/>
              </a:spcBef>
              <a:spcAft>
                <a:spcPts val="1200"/>
              </a:spcAft>
              <a:buFont typeface="Arial" panose="020B0604020202020204" pitchFamily="34" charset="0"/>
              <a:buChar char="•"/>
            </a:pPr>
            <a:r>
              <a:rPr lang="en-US" sz="2400" dirty="0">
                <a:solidFill>
                  <a:schemeClr val="dk1"/>
                </a:solidFill>
                <a:latin typeface="Calibri"/>
                <a:ea typeface="Calibri"/>
                <a:cs typeface="Calibri"/>
                <a:sym typeface="Calibri"/>
              </a:rPr>
              <a:t>… and keep in mind: It might be awkward or hard to start therapy, but it should get better in time!</a:t>
            </a:r>
          </a:p>
        </p:txBody>
      </p:sp>
      <p:pic>
        <p:nvPicPr>
          <p:cNvPr id="2" name="Google Shape;349;g2f1adb9d9a5_0_58">
            <a:extLst>
              <a:ext uri="{FF2B5EF4-FFF2-40B4-BE49-F238E27FC236}">
                <a16:creationId xmlns:a16="http://schemas.microsoft.com/office/drawing/2014/main" id="{0E3EA2D9-D3E9-1654-EE9B-ABF6D4A43ACD}"/>
              </a:ext>
            </a:extLst>
          </p:cNvPr>
          <p:cNvPicPr preferRelativeResize="0"/>
          <p:nvPr/>
        </p:nvPicPr>
        <p:blipFill>
          <a:blip r:embed="rId4">
            <a:alphaModFix amt="70000"/>
          </a:blip>
          <a:stretch>
            <a:fillRect/>
          </a:stretch>
        </p:blipFill>
        <p:spPr>
          <a:xfrm>
            <a:off x="7000799" y="1712809"/>
            <a:ext cx="2521950" cy="2804950"/>
          </a:xfrm>
          <a:prstGeom prst="rect">
            <a:avLst/>
          </a:prstGeom>
          <a:noFill/>
          <a:ln>
            <a:noFill/>
          </a:ln>
        </p:spPr>
      </p:pic>
    </p:spTree>
    <p:extLst>
      <p:ext uri="{BB962C8B-B14F-4D97-AF65-F5344CB8AC3E}">
        <p14:creationId xmlns:p14="http://schemas.microsoft.com/office/powerpoint/2010/main" val="3596236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If You Are Starting Therapy…</a:t>
            </a:r>
            <a:endParaRPr sz="3600" dirty="0">
              <a:solidFill>
                <a:schemeClr val="bg1"/>
              </a:solidFill>
              <a:latin typeface="Calibri" panose="020F0502020204030204" pitchFamily="34" charset="0"/>
            </a:endParaRPr>
          </a:p>
        </p:txBody>
      </p:sp>
      <p:sp>
        <p:nvSpPr>
          <p:cNvPr id="3" name="Google Shape;357;g2f1adb9d9a5_0_66">
            <a:extLst>
              <a:ext uri="{FF2B5EF4-FFF2-40B4-BE49-F238E27FC236}">
                <a16:creationId xmlns:a16="http://schemas.microsoft.com/office/drawing/2014/main" id="{7ACC202D-2FE7-7A7C-F9A7-E44E68EB1AF1}"/>
              </a:ext>
            </a:extLst>
          </p:cNvPr>
          <p:cNvSpPr txBox="1"/>
          <p:nvPr/>
        </p:nvSpPr>
        <p:spPr>
          <a:xfrm>
            <a:off x="2586111" y="2035046"/>
            <a:ext cx="7019778" cy="418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dirty="0">
                <a:solidFill>
                  <a:schemeClr val="dk1"/>
                </a:solidFill>
                <a:latin typeface="Calibri"/>
                <a:ea typeface="Calibri"/>
                <a:cs typeface="Calibri"/>
                <a:sym typeface="Calibri"/>
              </a:rPr>
              <a:t>If you cannot find a therapist right away, look around for other support until you can.</a:t>
            </a: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sz="2600" dirty="0">
              <a:solidFill>
                <a:schemeClr val="dk1"/>
              </a:solidFill>
              <a:latin typeface="Calibri"/>
              <a:ea typeface="Calibri"/>
              <a:cs typeface="Calibri"/>
              <a:sym typeface="Calibri"/>
            </a:endParaRPr>
          </a:p>
          <a:p>
            <a:pPr marL="0" lvl="0" indent="0" algn="ctr" rtl="0">
              <a:spcBef>
                <a:spcPts val="0"/>
              </a:spcBef>
              <a:spcAft>
                <a:spcPts val="0"/>
              </a:spcAft>
              <a:buNone/>
            </a:pPr>
            <a:r>
              <a:rPr lang="en-US" sz="2600" b="1" dirty="0">
                <a:solidFill>
                  <a:schemeClr val="dk1"/>
                </a:solidFill>
                <a:latin typeface="Calibri"/>
                <a:ea typeface="Calibri"/>
                <a:cs typeface="Calibri"/>
                <a:sym typeface="Calibri"/>
              </a:rPr>
              <a:t>Who are some trusted adults you can think of that might be able to help? </a:t>
            </a:r>
            <a:endParaRPr sz="2600" b="1" dirty="0">
              <a:solidFill>
                <a:schemeClr val="dk1"/>
              </a:solidFill>
              <a:latin typeface="Calibri"/>
              <a:ea typeface="Calibri"/>
              <a:cs typeface="Calibri"/>
              <a:sym typeface="Calibri"/>
            </a:endParaRPr>
          </a:p>
        </p:txBody>
      </p:sp>
      <p:pic>
        <p:nvPicPr>
          <p:cNvPr id="5" name="Google Shape;358;g2f1adb9d9a5_0_66">
            <a:extLst>
              <a:ext uri="{FF2B5EF4-FFF2-40B4-BE49-F238E27FC236}">
                <a16:creationId xmlns:a16="http://schemas.microsoft.com/office/drawing/2014/main" id="{A88FADF8-A84F-0B09-C512-36A8C504EEF2}"/>
              </a:ext>
            </a:extLst>
          </p:cNvPr>
          <p:cNvPicPr preferRelativeResize="0"/>
          <p:nvPr/>
        </p:nvPicPr>
        <p:blipFill>
          <a:blip r:embed="rId4">
            <a:alphaModFix amt="70000"/>
          </a:blip>
          <a:stretch>
            <a:fillRect/>
          </a:stretch>
        </p:blipFill>
        <p:spPr>
          <a:xfrm>
            <a:off x="3031962" y="2961021"/>
            <a:ext cx="6128075" cy="2334850"/>
          </a:xfrm>
          <a:prstGeom prst="rect">
            <a:avLst/>
          </a:prstGeom>
          <a:noFill/>
          <a:ln>
            <a:noFill/>
          </a:ln>
        </p:spPr>
      </p:pic>
    </p:spTree>
    <p:extLst>
      <p:ext uri="{BB962C8B-B14F-4D97-AF65-F5344CB8AC3E}">
        <p14:creationId xmlns:p14="http://schemas.microsoft.com/office/powerpoint/2010/main" val="2732777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3: Recovery and Staying Well</a:t>
            </a:r>
            <a:endParaRPr sz="3600" dirty="0">
              <a:solidFill>
                <a:schemeClr val="bg1"/>
              </a:solidFill>
              <a:latin typeface="Calibri" panose="020F0502020204030204" pitchFamily="34" charset="0"/>
            </a:endParaRPr>
          </a:p>
        </p:txBody>
      </p:sp>
      <p:pic>
        <p:nvPicPr>
          <p:cNvPr id="2" name="Google Shape;366;g2f1adb9d9a5_0_75">
            <a:extLst>
              <a:ext uri="{FF2B5EF4-FFF2-40B4-BE49-F238E27FC236}">
                <a16:creationId xmlns:a16="http://schemas.microsoft.com/office/drawing/2014/main" id="{8F632872-EF0E-7578-DC22-A65832443AA0}"/>
              </a:ext>
            </a:extLst>
          </p:cNvPr>
          <p:cNvPicPr preferRelativeResize="0"/>
          <p:nvPr/>
        </p:nvPicPr>
        <p:blipFill>
          <a:blip r:embed="rId4">
            <a:alphaModFix/>
          </a:blip>
          <a:stretch>
            <a:fillRect/>
          </a:stretch>
        </p:blipFill>
        <p:spPr>
          <a:xfrm>
            <a:off x="1714081" y="2083873"/>
            <a:ext cx="3400800" cy="3379175"/>
          </a:xfrm>
          <a:prstGeom prst="rect">
            <a:avLst/>
          </a:prstGeom>
          <a:noFill/>
          <a:ln>
            <a:noFill/>
          </a:ln>
        </p:spPr>
      </p:pic>
      <p:pic>
        <p:nvPicPr>
          <p:cNvPr id="3" name="Google Shape;367;g2f1adb9d9a5_0_75">
            <a:extLst>
              <a:ext uri="{FF2B5EF4-FFF2-40B4-BE49-F238E27FC236}">
                <a16:creationId xmlns:a16="http://schemas.microsoft.com/office/drawing/2014/main" id="{13A50342-9E71-65A3-90D9-75D1B386AC7D}"/>
              </a:ext>
            </a:extLst>
          </p:cNvPr>
          <p:cNvPicPr preferRelativeResize="0"/>
          <p:nvPr/>
        </p:nvPicPr>
        <p:blipFill>
          <a:blip r:embed="rId5">
            <a:alphaModFix/>
          </a:blip>
          <a:stretch>
            <a:fillRect/>
          </a:stretch>
        </p:blipFill>
        <p:spPr>
          <a:xfrm>
            <a:off x="5284310" y="2118427"/>
            <a:ext cx="4193550" cy="3310075"/>
          </a:xfrm>
          <a:prstGeom prst="rect">
            <a:avLst/>
          </a:prstGeom>
          <a:noFill/>
          <a:ln>
            <a:noFill/>
          </a:ln>
        </p:spPr>
      </p:pic>
    </p:spTree>
    <p:extLst>
      <p:ext uri="{BB962C8B-B14F-4D97-AF65-F5344CB8AC3E}">
        <p14:creationId xmlns:p14="http://schemas.microsoft.com/office/powerpoint/2010/main" val="3789185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3: Recovery and Staying Well</a:t>
            </a:r>
            <a:endParaRPr sz="3600" dirty="0">
              <a:solidFill>
                <a:schemeClr val="bg1"/>
              </a:solidFill>
              <a:latin typeface="Calibri" panose="020F0502020204030204" pitchFamily="34" charset="0"/>
            </a:endParaRPr>
          </a:p>
        </p:txBody>
      </p:sp>
      <p:sp>
        <p:nvSpPr>
          <p:cNvPr id="5" name="Google Shape;375;g2f1adb9d9a5_0_210">
            <a:extLst>
              <a:ext uri="{FF2B5EF4-FFF2-40B4-BE49-F238E27FC236}">
                <a16:creationId xmlns:a16="http://schemas.microsoft.com/office/drawing/2014/main" id="{A3CCBC81-7B3E-A9BF-BA8C-93CD96876DFE}"/>
              </a:ext>
            </a:extLst>
          </p:cNvPr>
          <p:cNvSpPr txBox="1"/>
          <p:nvPr/>
        </p:nvSpPr>
        <p:spPr>
          <a:xfrm>
            <a:off x="1896035" y="4785912"/>
            <a:ext cx="8399929" cy="14359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dirty="0">
                <a:latin typeface="Calibri"/>
                <a:ea typeface="Calibri"/>
                <a:cs typeface="Calibri"/>
                <a:sym typeface="Calibri"/>
              </a:rPr>
              <a:t>You might be ready to complete therapy when you have achieved all of your treatment goals and you can use your mental health management strategies independently.</a:t>
            </a:r>
            <a:endParaRPr sz="2400" dirty="0">
              <a:latin typeface="Calibri"/>
              <a:ea typeface="Calibri"/>
              <a:cs typeface="Calibri"/>
              <a:sym typeface="Calibri"/>
            </a:endParaRPr>
          </a:p>
        </p:txBody>
      </p:sp>
      <p:pic>
        <p:nvPicPr>
          <p:cNvPr id="6" name="Google Shape;376;g2f1adb9d9a5_0_210">
            <a:extLst>
              <a:ext uri="{FF2B5EF4-FFF2-40B4-BE49-F238E27FC236}">
                <a16:creationId xmlns:a16="http://schemas.microsoft.com/office/drawing/2014/main" id="{0373D9E0-D379-F195-F41C-2BAF6C6463FF}"/>
              </a:ext>
            </a:extLst>
          </p:cNvPr>
          <p:cNvPicPr preferRelativeResize="0"/>
          <p:nvPr/>
        </p:nvPicPr>
        <p:blipFill>
          <a:blip r:embed="rId4">
            <a:alphaModFix amt="70000"/>
          </a:blip>
          <a:stretch>
            <a:fillRect/>
          </a:stretch>
        </p:blipFill>
        <p:spPr>
          <a:xfrm>
            <a:off x="4360938" y="1555788"/>
            <a:ext cx="3467100" cy="3057525"/>
          </a:xfrm>
          <a:prstGeom prst="rect">
            <a:avLst/>
          </a:prstGeom>
          <a:noFill/>
          <a:ln>
            <a:noFill/>
          </a:ln>
        </p:spPr>
      </p:pic>
    </p:spTree>
    <p:extLst>
      <p:ext uri="{BB962C8B-B14F-4D97-AF65-F5344CB8AC3E}">
        <p14:creationId xmlns:p14="http://schemas.microsoft.com/office/powerpoint/2010/main" val="3552549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3: Recovery and Staying Well</a:t>
            </a:r>
            <a:endParaRPr sz="3600" dirty="0">
              <a:solidFill>
                <a:schemeClr val="bg1"/>
              </a:solidFill>
              <a:latin typeface="Calibri" panose="020F0502020204030204" pitchFamily="34" charset="0"/>
            </a:endParaRPr>
          </a:p>
        </p:txBody>
      </p:sp>
      <p:sp>
        <p:nvSpPr>
          <p:cNvPr id="2" name="Google Shape;384;g2f1adb9d9a5_0_218">
            <a:extLst>
              <a:ext uri="{FF2B5EF4-FFF2-40B4-BE49-F238E27FC236}">
                <a16:creationId xmlns:a16="http://schemas.microsoft.com/office/drawing/2014/main" id="{4BC2625A-C918-60CB-1C39-2ABFE155CF87}"/>
              </a:ext>
            </a:extLst>
          </p:cNvPr>
          <p:cNvSpPr txBox="1"/>
          <p:nvPr/>
        </p:nvSpPr>
        <p:spPr>
          <a:xfrm>
            <a:off x="362900" y="1835759"/>
            <a:ext cx="7506482" cy="384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1200"/>
              </a:spcAft>
              <a:buNone/>
            </a:pPr>
            <a:r>
              <a:rPr lang="en-US" sz="2600" i="0" u="none" strike="noStrike" cap="none" dirty="0">
                <a:solidFill>
                  <a:schemeClr val="dk1"/>
                </a:solidFill>
                <a:latin typeface="Calibri"/>
                <a:ea typeface="Calibri"/>
                <a:cs typeface="Calibri"/>
                <a:sym typeface="Calibri"/>
              </a:rPr>
              <a:t>Wellness is supported through treatment as well as:</a:t>
            </a:r>
            <a:endParaRPr sz="260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120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Social supports</a:t>
            </a:r>
            <a:endParaRPr sz="260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120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Meaningful daily activities</a:t>
            </a:r>
            <a:endParaRPr sz="260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120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Healthy lifestyle</a:t>
            </a:r>
            <a:endParaRPr sz="260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120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Socializing and Friendships </a:t>
            </a:r>
            <a:endParaRPr sz="2600" i="0" u="none" strike="noStrike" cap="none" dirty="0">
              <a:solidFill>
                <a:schemeClr val="dk1"/>
              </a:solidFill>
              <a:latin typeface="Calibri"/>
              <a:ea typeface="Calibri"/>
              <a:cs typeface="Calibri"/>
              <a:sym typeface="Calibri"/>
            </a:endParaRPr>
          </a:p>
          <a:p>
            <a:pPr marL="457200" marR="0" lvl="0" indent="-393700" algn="l" rtl="0">
              <a:spcBef>
                <a:spcPts val="0"/>
              </a:spcBef>
              <a:spcAft>
                <a:spcPts val="1200"/>
              </a:spcAft>
              <a:buClr>
                <a:schemeClr val="dk1"/>
              </a:buClr>
              <a:buSzPts val="2600"/>
              <a:buFont typeface="Calibri"/>
              <a:buChar char="●"/>
            </a:pPr>
            <a:r>
              <a:rPr lang="en-US" sz="2600" i="0" u="none" strike="noStrike" cap="none" dirty="0">
                <a:solidFill>
                  <a:schemeClr val="dk1"/>
                </a:solidFill>
                <a:latin typeface="Calibri"/>
                <a:ea typeface="Calibri"/>
                <a:cs typeface="Calibri"/>
                <a:sym typeface="Calibri"/>
              </a:rPr>
              <a:t>Having your basic needs met at home</a:t>
            </a:r>
            <a:endParaRPr sz="2600" i="0" u="none" strike="noStrike" cap="none" dirty="0">
              <a:solidFill>
                <a:schemeClr val="dk1"/>
              </a:solidFill>
              <a:latin typeface="Calibri"/>
              <a:ea typeface="Calibri"/>
              <a:cs typeface="Calibri"/>
              <a:sym typeface="Calibri"/>
            </a:endParaRPr>
          </a:p>
        </p:txBody>
      </p:sp>
      <p:pic>
        <p:nvPicPr>
          <p:cNvPr id="3" name="Google Shape;385;g2f1adb9d9a5_0_218">
            <a:extLst>
              <a:ext uri="{FF2B5EF4-FFF2-40B4-BE49-F238E27FC236}">
                <a16:creationId xmlns:a16="http://schemas.microsoft.com/office/drawing/2014/main" id="{54A129A4-F38C-11B4-4066-A9EA6D15790F}"/>
              </a:ext>
            </a:extLst>
          </p:cNvPr>
          <p:cNvPicPr preferRelativeResize="0"/>
          <p:nvPr/>
        </p:nvPicPr>
        <p:blipFill>
          <a:blip r:embed="rId4">
            <a:alphaModFix amt="70000"/>
          </a:blip>
          <a:stretch>
            <a:fillRect/>
          </a:stretch>
        </p:blipFill>
        <p:spPr>
          <a:xfrm>
            <a:off x="8663628" y="5302035"/>
            <a:ext cx="2038350" cy="1438275"/>
          </a:xfrm>
          <a:prstGeom prst="rect">
            <a:avLst/>
          </a:prstGeom>
          <a:noFill/>
          <a:ln>
            <a:noFill/>
          </a:ln>
        </p:spPr>
      </p:pic>
      <p:pic>
        <p:nvPicPr>
          <p:cNvPr id="7" name="Google Shape;386;g2f1adb9d9a5_0_218">
            <a:extLst>
              <a:ext uri="{FF2B5EF4-FFF2-40B4-BE49-F238E27FC236}">
                <a16:creationId xmlns:a16="http://schemas.microsoft.com/office/drawing/2014/main" id="{693927DB-57DF-65F3-D052-02DCEB4E9C66}"/>
              </a:ext>
            </a:extLst>
          </p:cNvPr>
          <p:cNvPicPr preferRelativeResize="0"/>
          <p:nvPr/>
        </p:nvPicPr>
        <p:blipFill>
          <a:blip r:embed="rId5">
            <a:alphaModFix amt="70000"/>
          </a:blip>
          <a:stretch>
            <a:fillRect/>
          </a:stretch>
        </p:blipFill>
        <p:spPr>
          <a:xfrm>
            <a:off x="6253788" y="2210083"/>
            <a:ext cx="2409840" cy="1926287"/>
          </a:xfrm>
          <a:prstGeom prst="rect">
            <a:avLst/>
          </a:prstGeom>
          <a:noFill/>
          <a:ln>
            <a:noFill/>
          </a:ln>
        </p:spPr>
      </p:pic>
      <p:pic>
        <p:nvPicPr>
          <p:cNvPr id="8" name="Google Shape;387;g2f1adb9d9a5_0_218">
            <a:extLst>
              <a:ext uri="{FF2B5EF4-FFF2-40B4-BE49-F238E27FC236}">
                <a16:creationId xmlns:a16="http://schemas.microsoft.com/office/drawing/2014/main" id="{987DFF1D-C074-1B1A-B5B7-702FBF6C678C}"/>
              </a:ext>
            </a:extLst>
          </p:cNvPr>
          <p:cNvPicPr preferRelativeResize="0"/>
          <p:nvPr/>
        </p:nvPicPr>
        <p:blipFill>
          <a:blip r:embed="rId6">
            <a:alphaModFix amt="70000"/>
          </a:blip>
          <a:stretch>
            <a:fillRect/>
          </a:stretch>
        </p:blipFill>
        <p:spPr>
          <a:xfrm>
            <a:off x="8662054" y="2895174"/>
            <a:ext cx="2039924" cy="1721770"/>
          </a:xfrm>
          <a:prstGeom prst="rect">
            <a:avLst/>
          </a:prstGeom>
          <a:noFill/>
          <a:ln>
            <a:noFill/>
          </a:ln>
        </p:spPr>
      </p:pic>
      <p:pic>
        <p:nvPicPr>
          <p:cNvPr id="9" name="Google Shape;388;g2f1adb9d9a5_0_218">
            <a:extLst>
              <a:ext uri="{FF2B5EF4-FFF2-40B4-BE49-F238E27FC236}">
                <a16:creationId xmlns:a16="http://schemas.microsoft.com/office/drawing/2014/main" id="{ED540618-9D9E-DC2F-5928-01726AA8C7FB}"/>
              </a:ext>
            </a:extLst>
          </p:cNvPr>
          <p:cNvPicPr preferRelativeResize="0"/>
          <p:nvPr/>
        </p:nvPicPr>
        <p:blipFill>
          <a:blip r:embed="rId7">
            <a:alphaModFix amt="70000"/>
          </a:blip>
          <a:stretch>
            <a:fillRect/>
          </a:stretch>
        </p:blipFill>
        <p:spPr>
          <a:xfrm>
            <a:off x="6253788" y="4426647"/>
            <a:ext cx="1759425" cy="1750775"/>
          </a:xfrm>
          <a:prstGeom prst="rect">
            <a:avLst/>
          </a:prstGeom>
          <a:noFill/>
          <a:ln>
            <a:noFill/>
          </a:ln>
        </p:spPr>
      </p:pic>
    </p:spTree>
    <p:extLst>
      <p:ext uri="{BB962C8B-B14F-4D97-AF65-F5344CB8AC3E}">
        <p14:creationId xmlns:p14="http://schemas.microsoft.com/office/powerpoint/2010/main" val="1213913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What You Need To Know</a:t>
            </a:r>
            <a:endParaRPr sz="3600" dirty="0">
              <a:solidFill>
                <a:schemeClr val="bg1"/>
              </a:solidFill>
              <a:latin typeface="Calibri" panose="020F0502020204030204" pitchFamily="34" charset="0"/>
            </a:endParaRPr>
          </a:p>
        </p:txBody>
      </p:sp>
      <p:pic>
        <p:nvPicPr>
          <p:cNvPr id="5" name="Google Shape;396;g2f1adb9d9a5_0_226">
            <a:extLst>
              <a:ext uri="{FF2B5EF4-FFF2-40B4-BE49-F238E27FC236}">
                <a16:creationId xmlns:a16="http://schemas.microsoft.com/office/drawing/2014/main" id="{A3B175C4-3B75-420F-A2D2-2D23D24DD99C}"/>
              </a:ext>
            </a:extLst>
          </p:cNvPr>
          <p:cNvPicPr preferRelativeResize="0"/>
          <p:nvPr/>
        </p:nvPicPr>
        <p:blipFill>
          <a:blip r:embed="rId4">
            <a:alphaModFix amt="70000"/>
          </a:blip>
          <a:stretch>
            <a:fillRect/>
          </a:stretch>
        </p:blipFill>
        <p:spPr>
          <a:xfrm>
            <a:off x="7895779" y="3267024"/>
            <a:ext cx="3622456" cy="3130501"/>
          </a:xfrm>
          <a:prstGeom prst="rect">
            <a:avLst/>
          </a:prstGeom>
          <a:noFill/>
          <a:ln>
            <a:noFill/>
          </a:ln>
        </p:spPr>
      </p:pic>
      <p:sp>
        <p:nvSpPr>
          <p:cNvPr id="6" name="Google Shape;397;g2f1adb9d9a5_0_226">
            <a:extLst>
              <a:ext uri="{FF2B5EF4-FFF2-40B4-BE49-F238E27FC236}">
                <a16:creationId xmlns:a16="http://schemas.microsoft.com/office/drawing/2014/main" id="{BC5E3F94-3A04-5823-BC7D-E4BA443D55C6}"/>
              </a:ext>
            </a:extLst>
          </p:cNvPr>
          <p:cNvSpPr txBox="1"/>
          <p:nvPr/>
        </p:nvSpPr>
        <p:spPr>
          <a:xfrm>
            <a:off x="312138" y="1701774"/>
            <a:ext cx="8399929" cy="4352661"/>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1200"/>
              </a:spcAft>
              <a:buClr>
                <a:schemeClr val="dk1"/>
              </a:buClr>
              <a:buSzPts val="2600"/>
            </a:pPr>
            <a:r>
              <a:rPr lang="en-US" sz="2600" i="0" u="none" strike="noStrike" cap="none" dirty="0">
                <a:solidFill>
                  <a:schemeClr val="dk1"/>
                </a:solidFill>
                <a:latin typeface="Calibri"/>
                <a:ea typeface="Calibri"/>
                <a:cs typeface="Calibri"/>
                <a:sym typeface="Calibri"/>
              </a:rPr>
              <a:t>When someone needs support to improve their mental health, the sooner they get proper treatment, the better the chance of a good outcome!</a:t>
            </a:r>
            <a:endParaRPr sz="2600" i="0" u="none" strike="noStrike" cap="none" dirty="0">
              <a:solidFill>
                <a:schemeClr val="dk1"/>
              </a:solidFill>
              <a:latin typeface="Calibri"/>
              <a:ea typeface="Calibri"/>
              <a:cs typeface="Calibri"/>
              <a:sym typeface="Calibri"/>
            </a:endParaRPr>
          </a:p>
          <a:p>
            <a:pPr marR="0" lvl="0" algn="l" rtl="0">
              <a:spcBef>
                <a:spcPts val="0"/>
              </a:spcBef>
              <a:spcAft>
                <a:spcPts val="1200"/>
              </a:spcAft>
              <a:buClr>
                <a:schemeClr val="dk1"/>
              </a:buClr>
              <a:buSzPts val="2600"/>
            </a:pPr>
            <a:r>
              <a:rPr lang="en-US" sz="2600" b="1" i="0" u="none" strike="noStrike" cap="none" dirty="0">
                <a:solidFill>
                  <a:schemeClr val="dk1"/>
                </a:solidFill>
                <a:latin typeface="Calibri"/>
                <a:ea typeface="Calibri"/>
                <a:cs typeface="Calibri"/>
                <a:sym typeface="Calibri"/>
              </a:rPr>
              <a:t>So what can you do?</a:t>
            </a:r>
            <a:endParaRPr sz="2600" b="1" i="0" u="none" strike="noStrike" cap="none" dirty="0">
              <a:solidFill>
                <a:schemeClr val="dk1"/>
              </a:solidFill>
              <a:latin typeface="Calibri"/>
              <a:ea typeface="Calibri"/>
              <a:cs typeface="Calibri"/>
              <a:sym typeface="Calibri"/>
            </a:endParaRPr>
          </a:p>
          <a:p>
            <a:pPr marL="914400" lvl="1" indent="-444500">
              <a:spcAft>
                <a:spcPts val="1200"/>
              </a:spcAft>
              <a:buClr>
                <a:schemeClr val="dk1"/>
              </a:buClr>
              <a:buSzPts val="2600"/>
              <a:buFont typeface="Calibri"/>
              <a:buAutoNum type="arabicPeriod"/>
            </a:pPr>
            <a:r>
              <a:rPr lang="en-US" sz="2600" i="0" u="none" strike="noStrike" cap="none" dirty="0">
                <a:solidFill>
                  <a:schemeClr val="dk1"/>
                </a:solidFill>
                <a:latin typeface="Calibri"/>
                <a:ea typeface="Calibri"/>
                <a:cs typeface="Calibri"/>
                <a:sym typeface="Calibri"/>
              </a:rPr>
              <a:t>Get treatment if you need it.</a:t>
            </a:r>
          </a:p>
          <a:p>
            <a:pPr marL="914400" lvl="1" indent="-444500">
              <a:spcAft>
                <a:spcPts val="1200"/>
              </a:spcAft>
              <a:buClr>
                <a:schemeClr val="dk1"/>
              </a:buClr>
              <a:buSzPts val="2600"/>
              <a:buFont typeface="Calibri"/>
              <a:buAutoNum type="arabicPeriod"/>
            </a:pPr>
            <a:r>
              <a:rPr lang="en-US" sz="2600" dirty="0">
                <a:solidFill>
                  <a:schemeClr val="dk1"/>
                </a:solidFill>
                <a:latin typeface="Calibri"/>
                <a:ea typeface="Calibri"/>
                <a:cs typeface="Calibri"/>
                <a:sym typeface="Calibri"/>
              </a:rPr>
              <a:t>Encourage friends to seek help if they need it.</a:t>
            </a:r>
            <a:endParaRPr sz="2600" i="0" u="none" strike="noStrike" cap="none" dirty="0">
              <a:solidFill>
                <a:schemeClr val="dk1"/>
              </a:solidFill>
              <a:latin typeface="Calibri"/>
              <a:ea typeface="Calibri"/>
              <a:cs typeface="Calibri"/>
              <a:sym typeface="Calibri"/>
            </a:endParaRPr>
          </a:p>
          <a:p>
            <a:pPr marL="914400" lvl="1" indent="-444500">
              <a:spcAft>
                <a:spcPts val="1200"/>
              </a:spcAft>
              <a:buClr>
                <a:schemeClr val="dk1"/>
              </a:buClr>
              <a:buSzPts val="2600"/>
              <a:buFont typeface="Calibri"/>
              <a:buAutoNum type="arabicPeriod"/>
            </a:pPr>
            <a:r>
              <a:rPr lang="en-US" sz="2600" i="0" u="none" strike="noStrike" cap="none" dirty="0">
                <a:solidFill>
                  <a:schemeClr val="dk1"/>
                </a:solidFill>
                <a:latin typeface="Calibri"/>
                <a:ea typeface="Calibri"/>
                <a:cs typeface="Calibri"/>
                <a:sym typeface="Calibri"/>
              </a:rPr>
              <a:t>Fight stigma against mental health by dispelling myths and only sharing accurate information.</a:t>
            </a:r>
            <a:endParaRPr sz="260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31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For More Information…</a:t>
            </a:r>
            <a:endParaRPr sz="3600" dirty="0">
              <a:solidFill>
                <a:schemeClr val="bg1"/>
              </a:solidFill>
              <a:latin typeface="Calibri" panose="020F0502020204030204" pitchFamily="34" charset="0"/>
            </a:endParaRPr>
          </a:p>
        </p:txBody>
      </p:sp>
      <p:sp>
        <p:nvSpPr>
          <p:cNvPr id="2" name="Google Shape;405;g2f1adb9d9a5_0_234">
            <a:extLst>
              <a:ext uri="{FF2B5EF4-FFF2-40B4-BE49-F238E27FC236}">
                <a16:creationId xmlns:a16="http://schemas.microsoft.com/office/drawing/2014/main" id="{373AF45D-D16E-9C31-82B5-6189270F4313}"/>
              </a:ext>
            </a:extLst>
          </p:cNvPr>
          <p:cNvSpPr txBox="1"/>
          <p:nvPr/>
        </p:nvSpPr>
        <p:spPr>
          <a:xfrm>
            <a:off x="263237" y="1537855"/>
            <a:ext cx="11665526" cy="4265814"/>
          </a:xfrm>
          <a:prstGeom prst="rect">
            <a:avLst/>
          </a:prstGeom>
          <a:noFill/>
          <a:ln>
            <a:noFill/>
          </a:ln>
        </p:spPr>
        <p:txBody>
          <a:bodyPr spcFirstLastPara="1" wrap="square" lIns="91425" tIns="45700" rIns="91425" bIns="45700" anchor="t" anchorCtr="0">
            <a:noAutofit/>
          </a:bodyPr>
          <a:lstStyle/>
          <a:p>
            <a:pPr marL="457200" lvl="0" indent="-412750" algn="l" rtl="0">
              <a:spcBef>
                <a:spcPts val="0"/>
              </a:spcBef>
              <a:spcAft>
                <a:spcPts val="1200"/>
              </a:spcAft>
              <a:buSzPts val="2900"/>
              <a:buFont typeface="Calibri"/>
              <a:buChar char="•"/>
            </a:pPr>
            <a:r>
              <a:rPr lang="en-US" sz="2200" dirty="0">
                <a:latin typeface="Calibri"/>
                <a:ea typeface="Calibri"/>
                <a:cs typeface="Calibri"/>
                <a:sym typeface="Calibri"/>
              </a:rPr>
              <a:t>Just like 911 is the medical emergency number… </a:t>
            </a:r>
            <a:r>
              <a:rPr lang="en-US" sz="2200" b="1" dirty="0">
                <a:highlight>
                  <a:srgbClr val="11AEE2"/>
                </a:highlight>
                <a:latin typeface="Calibri"/>
                <a:ea typeface="Calibri"/>
                <a:cs typeface="Calibri"/>
                <a:sym typeface="Calibri"/>
              </a:rPr>
              <a:t>988 is a the mental health crisis hotline</a:t>
            </a:r>
            <a:endParaRPr sz="2200" b="1" dirty="0">
              <a:highlight>
                <a:srgbClr val="11AEE2"/>
              </a:highlight>
              <a:latin typeface="Calibri"/>
              <a:ea typeface="Calibri"/>
              <a:cs typeface="Calibri"/>
              <a:sym typeface="Calibri"/>
            </a:endParaRPr>
          </a:p>
          <a:p>
            <a:pPr marL="457200" lvl="0" indent="-412750" algn="l" rtl="0">
              <a:spcBef>
                <a:spcPts val="0"/>
              </a:spcBef>
              <a:spcAft>
                <a:spcPts val="1200"/>
              </a:spcAft>
              <a:buSzPts val="2900"/>
              <a:buFont typeface="Calibri"/>
              <a:buChar char="•"/>
            </a:pPr>
            <a:r>
              <a:rPr lang="en-US" sz="2200" dirty="0">
                <a:latin typeface="Calibri"/>
                <a:ea typeface="Calibri"/>
                <a:cs typeface="Calibri"/>
                <a:sym typeface="Calibri"/>
              </a:rPr>
              <a:t>Visit </a:t>
            </a:r>
            <a:r>
              <a:rPr lang="en-US" sz="2200" dirty="0">
                <a:latin typeface="Calibri"/>
                <a:ea typeface="Calibri"/>
                <a:cs typeface="Calibri"/>
                <a:sym typeface="Calibri"/>
                <a:hlinkClick r:id="rId4"/>
              </a:rPr>
              <a:t>MentalHealthLiteracy.org</a:t>
            </a:r>
            <a:r>
              <a:rPr lang="en-US" sz="2200" dirty="0">
                <a:latin typeface="Calibri"/>
                <a:ea typeface="Calibri"/>
                <a:cs typeface="Calibri"/>
                <a:sym typeface="Calibri"/>
              </a:rPr>
              <a:t> for more </a:t>
            </a:r>
            <a:r>
              <a:rPr lang="en-US" sz="2200" dirty="0">
                <a:latin typeface="Calibri"/>
                <a:cs typeface="Calibri"/>
                <a:sym typeface="Calibri"/>
              </a:rPr>
              <a:t>mental health info</a:t>
            </a:r>
            <a:endParaRPr sz="2200" dirty="0">
              <a:latin typeface="Calibri"/>
              <a:cs typeface="Calibri"/>
              <a:sym typeface="Calibri"/>
            </a:endParaRPr>
          </a:p>
          <a:p>
            <a:pPr marL="457200" lvl="0" indent="-412750" algn="l" rtl="0">
              <a:spcBef>
                <a:spcPts val="0"/>
              </a:spcBef>
              <a:spcAft>
                <a:spcPts val="1200"/>
              </a:spcAft>
              <a:buSzPts val="2900"/>
              <a:buFont typeface="Calibri"/>
              <a:buChar char="•"/>
            </a:pPr>
            <a:r>
              <a:rPr lang="en-US" sz="2200" dirty="0">
                <a:latin typeface="Calibri"/>
                <a:cs typeface="Calibri"/>
                <a:sym typeface="Calibri"/>
                <a:hlinkClick r:id="rId5"/>
              </a:rPr>
              <a:t>teenline.org</a:t>
            </a:r>
            <a:r>
              <a:rPr lang="en-US" sz="2200" dirty="0">
                <a:latin typeface="Calibri"/>
                <a:cs typeface="Calibri"/>
                <a:sym typeface="Calibri"/>
              </a:rPr>
              <a:t> gives personal teen-to-teen education and support </a:t>
            </a:r>
            <a:r>
              <a:rPr lang="en-US" sz="2200" i="1" dirty="0">
                <a:latin typeface="Calibri"/>
                <a:cs typeface="Calibri"/>
                <a:sym typeface="Calibri"/>
              </a:rPr>
              <a:t>before</a:t>
            </a:r>
            <a:r>
              <a:rPr lang="en-US" sz="2200" dirty="0">
                <a:latin typeface="Calibri"/>
                <a:cs typeface="Calibri"/>
                <a:sym typeface="Calibri"/>
              </a:rPr>
              <a:t> problems become a crisis.</a:t>
            </a:r>
          </a:p>
          <a:p>
            <a:pPr marL="457200" indent="-412750">
              <a:spcAft>
                <a:spcPts val="1200"/>
              </a:spcAft>
              <a:buSzPts val="2900"/>
              <a:buFont typeface="Calibri"/>
              <a:buChar char="•"/>
            </a:pPr>
            <a:r>
              <a:rPr lang="en-US" sz="2200" dirty="0">
                <a:latin typeface="Calibri"/>
                <a:ea typeface="Calibri"/>
                <a:cs typeface="Calibri"/>
                <a:sym typeface="Calibri"/>
              </a:rPr>
              <a:t>The JED Foundation: </a:t>
            </a:r>
            <a:r>
              <a:rPr lang="en-US" sz="2200" u="sng" dirty="0">
                <a:solidFill>
                  <a:schemeClr val="hlink"/>
                </a:solidFill>
                <a:latin typeface="Calibri"/>
                <a:ea typeface="Calibri"/>
                <a:cs typeface="Calibri"/>
                <a:sym typeface="Calibri"/>
                <a:hlinkClick r:id="rId6"/>
              </a:rPr>
              <a:t>www.jedfoundation.org</a:t>
            </a:r>
            <a:endParaRPr sz="2200" dirty="0">
              <a:latin typeface="Calibri"/>
              <a:ea typeface="Calibri"/>
              <a:cs typeface="Calibri"/>
              <a:sym typeface="Calibri"/>
            </a:endParaRPr>
          </a:p>
          <a:p>
            <a:pPr marL="457200" lvl="0" indent="-412750" algn="l" rtl="0">
              <a:spcBef>
                <a:spcPts val="0"/>
              </a:spcBef>
              <a:spcAft>
                <a:spcPts val="1200"/>
              </a:spcAft>
              <a:buSzPts val="2900"/>
              <a:buFont typeface="Calibri"/>
              <a:buChar char="•"/>
            </a:pPr>
            <a:r>
              <a:rPr lang="en-US" sz="2200" dirty="0">
                <a:latin typeface="Calibri"/>
                <a:ea typeface="Calibri"/>
                <a:cs typeface="Calibri"/>
                <a:sym typeface="Calibri"/>
              </a:rPr>
              <a:t>National Alliance on Mental Illness: </a:t>
            </a:r>
            <a:r>
              <a:rPr lang="en-US" sz="2200" u="sng" dirty="0">
                <a:solidFill>
                  <a:schemeClr val="hlink"/>
                </a:solidFill>
                <a:latin typeface="Calibri"/>
                <a:ea typeface="Calibri"/>
                <a:cs typeface="Calibri"/>
                <a:sym typeface="Calibri"/>
                <a:hlinkClick r:id="rId7"/>
              </a:rPr>
              <a:t>www.nami.org</a:t>
            </a:r>
            <a:endParaRPr sz="2200" dirty="0">
              <a:latin typeface="Calibri"/>
              <a:ea typeface="Calibri"/>
              <a:cs typeface="Calibri"/>
              <a:sym typeface="Calibri"/>
            </a:endParaRPr>
          </a:p>
          <a:p>
            <a:pPr marL="457200" lvl="0" indent="-412750" algn="l" rtl="0">
              <a:spcBef>
                <a:spcPts val="0"/>
              </a:spcBef>
              <a:spcAft>
                <a:spcPts val="1200"/>
              </a:spcAft>
              <a:buSzPts val="2900"/>
              <a:buFont typeface="Calibri"/>
              <a:buChar char="•"/>
            </a:pPr>
            <a:r>
              <a:rPr lang="en-US" sz="2200" dirty="0">
                <a:latin typeface="Calibri"/>
                <a:ea typeface="Calibri"/>
                <a:cs typeface="Calibri"/>
                <a:sym typeface="Calibri"/>
              </a:rPr>
              <a:t>National Institute of Mental Health: </a:t>
            </a:r>
            <a:r>
              <a:rPr lang="en-US" sz="2200" u="sng" dirty="0">
                <a:solidFill>
                  <a:schemeClr val="hlink"/>
                </a:solidFill>
                <a:latin typeface="Calibri"/>
                <a:ea typeface="Calibri"/>
                <a:cs typeface="Calibri"/>
                <a:sym typeface="Calibri"/>
                <a:hlinkClick r:id="rId8"/>
              </a:rPr>
              <a:t>http://www.nimh.nih.gov/health/topics/index.shtml</a:t>
            </a:r>
            <a:endParaRPr sz="2200" dirty="0">
              <a:latin typeface="Calibri"/>
              <a:ea typeface="Calibri"/>
              <a:cs typeface="Calibri"/>
              <a:sym typeface="Calibri"/>
            </a:endParaRPr>
          </a:p>
          <a:p>
            <a:pPr marL="457200" lvl="0" indent="-412750" algn="l" rtl="0">
              <a:spcBef>
                <a:spcPts val="0"/>
              </a:spcBef>
              <a:spcAft>
                <a:spcPts val="1200"/>
              </a:spcAft>
              <a:buSzPts val="2900"/>
              <a:buFont typeface="Calibri"/>
              <a:buChar char="•"/>
            </a:pPr>
            <a:r>
              <a:rPr lang="en-US" sz="2200" dirty="0">
                <a:latin typeface="Calibri"/>
                <a:cs typeface="Calibri"/>
                <a:sym typeface="Calibri"/>
              </a:rPr>
              <a:t>Substance Abuse and Mental Health Services Administration: </a:t>
            </a:r>
            <a:r>
              <a:rPr lang="en-US" sz="2200" dirty="0">
                <a:latin typeface="Calibri"/>
                <a:cs typeface="Calibri"/>
                <a:sym typeface="Calibri"/>
                <a:hlinkClick r:id="rId9">
                  <a:extLst>
                    <a:ext uri="{A12FA001-AC4F-418D-AE19-62706E023703}">
                      <ahyp:hlinkClr xmlns:ahyp="http://schemas.microsoft.com/office/drawing/2018/hyperlinkcolor" val="tx"/>
                    </a:ext>
                  </a:extLst>
                </a:hlinkClick>
              </a:rPr>
              <a:t>www.samhsa.gov</a:t>
            </a:r>
            <a:endParaRPr lang="en-US" sz="2200" dirty="0">
              <a:latin typeface="Calibri"/>
              <a:cs typeface="Calibri"/>
              <a:sym typeface="Calibri"/>
            </a:endParaRPr>
          </a:p>
          <a:p>
            <a:pPr marL="457200" lvl="0" indent="-412750" algn="l" rtl="0">
              <a:spcBef>
                <a:spcPts val="0"/>
              </a:spcBef>
              <a:spcAft>
                <a:spcPts val="1200"/>
              </a:spcAft>
              <a:buSzPts val="2900"/>
              <a:buFont typeface="Calibri"/>
              <a:buChar char="•"/>
            </a:pPr>
            <a:r>
              <a:rPr lang="en-US" sz="2200" dirty="0">
                <a:latin typeface="Calibri"/>
                <a:cs typeface="Calibri"/>
                <a:sym typeface="Calibri"/>
                <a:hlinkClick r:id="rId10">
                  <a:extLst>
                    <a:ext uri="{A12FA001-AC4F-418D-AE19-62706E023703}">
                      <ahyp:hlinkClr xmlns:ahyp="http://schemas.microsoft.com/office/drawing/2018/hyperlinkcolor" val="tx"/>
                    </a:ext>
                  </a:extLst>
                </a:hlinkClick>
              </a:rPr>
              <a:t>The Trevor Project</a:t>
            </a:r>
            <a:r>
              <a:rPr lang="en-US" sz="2200" dirty="0">
                <a:latin typeface="Calibri"/>
                <a:cs typeface="Calibri"/>
                <a:sym typeface="Calibri"/>
              </a:rPr>
              <a:t> - Suicide Prevention for LGBTQ+ Young People</a:t>
            </a:r>
          </a:p>
          <a:p>
            <a:pPr marL="457200" lvl="0" indent="-412750" algn="l" rtl="0">
              <a:spcBef>
                <a:spcPts val="0"/>
              </a:spcBef>
              <a:spcAft>
                <a:spcPts val="1200"/>
              </a:spcAft>
              <a:buSzPts val="2900"/>
              <a:buFont typeface="Calibri"/>
              <a:buChar char="•"/>
            </a:pPr>
            <a:r>
              <a:rPr lang="en-US" sz="2200" dirty="0">
                <a:latin typeface="Calibri"/>
                <a:cs typeface="Calibri"/>
                <a:sym typeface="Calibri"/>
                <a:hlinkClick r:id="rId11">
                  <a:extLst>
                    <a:ext uri="{A12FA001-AC4F-418D-AE19-62706E023703}">
                      <ahyp:hlinkClr xmlns:ahyp="http://schemas.microsoft.com/office/drawing/2018/hyperlinkcolor" val="tx"/>
                    </a:ext>
                  </a:extLst>
                </a:hlinkClick>
              </a:rPr>
              <a:t>Trans Student Educational Resources</a:t>
            </a:r>
            <a:endParaRPr lang="en-US" sz="2200" dirty="0">
              <a:latin typeface="Calibri"/>
              <a:cs typeface="Calibri"/>
              <a:sym typeface="Calibri"/>
            </a:endParaRPr>
          </a:p>
        </p:txBody>
      </p:sp>
    </p:spTree>
    <p:extLst>
      <p:ext uri="{BB962C8B-B14F-4D97-AF65-F5344CB8AC3E}">
        <p14:creationId xmlns:p14="http://schemas.microsoft.com/office/powerpoint/2010/main" val="4125343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4: Getting Help</a:t>
            </a:r>
            <a:endParaRPr sz="3600" dirty="0">
              <a:solidFill>
                <a:schemeClr val="bg1"/>
              </a:solidFill>
              <a:latin typeface="Calibri" panose="020F0502020204030204" pitchFamily="34" charset="0"/>
            </a:endParaRPr>
          </a:p>
        </p:txBody>
      </p:sp>
      <p:pic>
        <p:nvPicPr>
          <p:cNvPr id="3" name="Google Shape;421;g2f1adb9d9a5_0_250">
            <a:extLst>
              <a:ext uri="{FF2B5EF4-FFF2-40B4-BE49-F238E27FC236}">
                <a16:creationId xmlns:a16="http://schemas.microsoft.com/office/drawing/2014/main" id="{FF0293FB-4F19-2AFE-DB76-3E08C6CB156C}"/>
              </a:ext>
            </a:extLst>
          </p:cNvPr>
          <p:cNvPicPr preferRelativeResize="0"/>
          <p:nvPr/>
        </p:nvPicPr>
        <p:blipFill>
          <a:blip r:embed="rId4">
            <a:alphaModFix/>
          </a:blip>
          <a:stretch>
            <a:fillRect/>
          </a:stretch>
        </p:blipFill>
        <p:spPr>
          <a:xfrm>
            <a:off x="2824350" y="2484609"/>
            <a:ext cx="3271650" cy="3292750"/>
          </a:xfrm>
          <a:prstGeom prst="rect">
            <a:avLst/>
          </a:prstGeom>
          <a:noFill/>
          <a:ln>
            <a:noFill/>
          </a:ln>
        </p:spPr>
      </p:pic>
      <p:pic>
        <p:nvPicPr>
          <p:cNvPr id="6" name="Google Shape;422;g2f1adb9d9a5_0_250">
            <a:extLst>
              <a:ext uri="{FF2B5EF4-FFF2-40B4-BE49-F238E27FC236}">
                <a16:creationId xmlns:a16="http://schemas.microsoft.com/office/drawing/2014/main" id="{A3650D7E-4558-2CF9-FCE8-7B80ED121FD0}"/>
              </a:ext>
            </a:extLst>
          </p:cNvPr>
          <p:cNvPicPr preferRelativeResize="0"/>
          <p:nvPr/>
        </p:nvPicPr>
        <p:blipFill>
          <a:blip r:embed="rId5">
            <a:alphaModFix/>
          </a:blip>
          <a:stretch>
            <a:fillRect/>
          </a:stretch>
        </p:blipFill>
        <p:spPr>
          <a:xfrm>
            <a:off x="6444725" y="2446829"/>
            <a:ext cx="5219575" cy="3368300"/>
          </a:xfrm>
          <a:prstGeom prst="rect">
            <a:avLst/>
          </a:prstGeom>
          <a:noFill/>
          <a:ln>
            <a:noFill/>
          </a:ln>
        </p:spPr>
      </p:pic>
    </p:spTree>
    <p:extLst>
      <p:ext uri="{BB962C8B-B14F-4D97-AF65-F5344CB8AC3E}">
        <p14:creationId xmlns:p14="http://schemas.microsoft.com/office/powerpoint/2010/main" val="357998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87;g2ec74927de7_0_184">
            <a:extLst>
              <a:ext uri="{FF2B5EF4-FFF2-40B4-BE49-F238E27FC236}">
                <a16:creationId xmlns:a16="http://schemas.microsoft.com/office/drawing/2014/main" id="{B07AC0C0-9197-EA1B-95DB-793C20A1B883}"/>
              </a:ext>
            </a:extLst>
          </p:cNvPr>
          <p:cNvSpPr/>
          <p:nvPr/>
        </p:nvSpPr>
        <p:spPr>
          <a:xfrm>
            <a:off x="0" y="2832482"/>
            <a:ext cx="12192000" cy="841194"/>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solidFill>
                  <a:schemeClr val="bg1"/>
                </a:solidFill>
                <a:latin typeface="Calibri" panose="020F0502020204030204" pitchFamily="34" charset="0"/>
                <a:cs typeface="Calibri" panose="020F0502020204030204" pitchFamily="34" charset="0"/>
              </a:rPr>
              <a:t>How Can a Person Find Support?</a:t>
            </a:r>
            <a:endParaRPr sz="3200" dirty="0">
              <a:solidFill>
                <a:schemeClr val="bg1"/>
              </a:solidFill>
              <a:latin typeface="Calibri" panose="020F0502020204030204" pitchFamily="34" charset="0"/>
              <a:cs typeface="Calibri" panose="020F0502020204030204" pitchFamily="34" charset="0"/>
            </a:endParaRPr>
          </a:p>
        </p:txBody>
      </p:sp>
      <p:sp>
        <p:nvSpPr>
          <p:cNvPr id="6" name="Google Shape;289;g2ec74927de7_0_184">
            <a:extLst>
              <a:ext uri="{FF2B5EF4-FFF2-40B4-BE49-F238E27FC236}">
                <a16:creationId xmlns:a16="http://schemas.microsoft.com/office/drawing/2014/main" id="{76603A80-1740-2067-4AAD-567890320164}"/>
              </a:ext>
            </a:extLst>
          </p:cNvPr>
          <p:cNvSpPr/>
          <p:nvPr/>
        </p:nvSpPr>
        <p:spPr>
          <a:xfrm>
            <a:off x="3342983" y="1299107"/>
            <a:ext cx="5065551" cy="897245"/>
          </a:xfrm>
          <a:prstGeom prst="roundRect">
            <a:avLst>
              <a:gd name="adj" fmla="val 16667"/>
            </a:avLst>
          </a:prstGeom>
          <a:solidFill>
            <a:srgbClr val="11AEE1"/>
          </a:solidFill>
          <a:ln w="9525" cap="flat" cmpd="sng">
            <a:solidFill>
              <a:srgbClr val="11AEE1"/>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Clr>
                <a:schemeClr val="dk1"/>
              </a:buClr>
              <a:buSzPts val="2700"/>
              <a:buFont typeface="Arial"/>
              <a:buNone/>
            </a:pPr>
            <a:r>
              <a:rPr lang="en" sz="3600" b="1" dirty="0">
                <a:solidFill>
                  <a:schemeClr val="lt1"/>
                </a:solidFill>
                <a:latin typeface="Calibri"/>
                <a:ea typeface="Calibri"/>
                <a:cs typeface="Calibri"/>
                <a:sym typeface="Calibri"/>
              </a:rPr>
              <a:t>Topic D:</a:t>
            </a:r>
            <a:endParaRPr sz="1600" dirty="0">
              <a:solidFill>
                <a:schemeClr val="lt1"/>
              </a:solidFill>
              <a:latin typeface="Calibri" panose="020F0502020204030204" pitchFamily="34" charset="0"/>
            </a:endParaRPr>
          </a:p>
        </p:txBody>
      </p:sp>
      <p:sp>
        <p:nvSpPr>
          <p:cNvPr id="7" name="TextBox 6">
            <a:extLst>
              <a:ext uri="{FF2B5EF4-FFF2-40B4-BE49-F238E27FC236}">
                <a16:creationId xmlns:a16="http://schemas.microsoft.com/office/drawing/2014/main" id="{8B09F6F9-F52A-6D1E-E947-9F07A4E8BE24}"/>
              </a:ext>
            </a:extLst>
          </p:cNvPr>
          <p:cNvSpPr txBox="1"/>
          <p:nvPr/>
        </p:nvSpPr>
        <p:spPr>
          <a:xfrm>
            <a:off x="3704234" y="4309806"/>
            <a:ext cx="434304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t>
            </a:r>
            <a:r>
              <a:rPr lang="en-US" sz="2400" dirty="0">
                <a:highlight>
                  <a:srgbClr val="FFFF00"/>
                </a:highlight>
                <a:latin typeface="Calibri" panose="020F0502020204030204" pitchFamily="34" charset="0"/>
                <a:cs typeface="Calibri" panose="020F0502020204030204" pitchFamily="34" charset="0"/>
              </a:rPr>
              <a:t>Insert teacher / facilitator name</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1927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4: Getting Help</a:t>
            </a:r>
            <a:endParaRPr sz="3600" dirty="0">
              <a:solidFill>
                <a:schemeClr val="bg1"/>
              </a:solidFill>
              <a:latin typeface="Calibri" panose="020F0502020204030204" pitchFamily="34" charset="0"/>
            </a:endParaRPr>
          </a:p>
        </p:txBody>
      </p:sp>
      <p:pic>
        <p:nvPicPr>
          <p:cNvPr id="5" name="Google Shape;432;g2f1adb9d9a5_0_258">
            <a:extLst>
              <a:ext uri="{FF2B5EF4-FFF2-40B4-BE49-F238E27FC236}">
                <a16:creationId xmlns:a16="http://schemas.microsoft.com/office/drawing/2014/main" id="{EEACD545-5394-9432-CD52-A37F5D867871}"/>
              </a:ext>
            </a:extLst>
          </p:cNvPr>
          <p:cNvPicPr preferRelativeResize="0"/>
          <p:nvPr/>
        </p:nvPicPr>
        <p:blipFill>
          <a:blip r:embed="rId4">
            <a:alphaModFix amt="70000"/>
          </a:blip>
          <a:stretch>
            <a:fillRect/>
          </a:stretch>
        </p:blipFill>
        <p:spPr>
          <a:xfrm>
            <a:off x="9393382" y="1609518"/>
            <a:ext cx="2466108" cy="3128737"/>
          </a:xfrm>
          <a:prstGeom prst="rect">
            <a:avLst/>
          </a:prstGeom>
          <a:noFill/>
          <a:ln>
            <a:noFill/>
          </a:ln>
        </p:spPr>
      </p:pic>
      <p:sp>
        <p:nvSpPr>
          <p:cNvPr id="2" name="Google Shape;431;g2f1adb9d9a5_0_258">
            <a:extLst>
              <a:ext uri="{FF2B5EF4-FFF2-40B4-BE49-F238E27FC236}">
                <a16:creationId xmlns:a16="http://schemas.microsoft.com/office/drawing/2014/main" id="{C40F1F05-A1EF-5781-860A-BB0E52DE2858}"/>
              </a:ext>
            </a:extLst>
          </p:cNvPr>
          <p:cNvSpPr txBox="1">
            <a:spLocks/>
          </p:cNvSpPr>
          <p:nvPr/>
        </p:nvSpPr>
        <p:spPr>
          <a:xfrm flipH="1">
            <a:off x="966748" y="2239621"/>
            <a:ext cx="9216342" cy="37689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9900" indent="-342900">
              <a:lnSpc>
                <a:spcPct val="100000"/>
              </a:lnSpc>
              <a:spcAft>
                <a:spcPts val="1200"/>
              </a:spcAft>
              <a:buClr>
                <a:schemeClr val="dk1"/>
              </a:buClr>
              <a:buSzPts val="2800"/>
            </a:pPr>
            <a:r>
              <a:rPr lang="en-US" dirty="0">
                <a:solidFill>
                  <a:schemeClr val="dk1"/>
                </a:solidFill>
                <a:latin typeface="Calibri"/>
                <a:ea typeface="Calibri"/>
                <a:cs typeface="Calibri"/>
                <a:sym typeface="Calibri"/>
              </a:rPr>
              <a:t>Divide into groups </a:t>
            </a:r>
          </a:p>
          <a:p>
            <a:pPr marL="469900" indent="-342900">
              <a:lnSpc>
                <a:spcPct val="100000"/>
              </a:lnSpc>
              <a:spcBef>
                <a:spcPts val="0"/>
              </a:spcBef>
              <a:spcAft>
                <a:spcPts val="1200"/>
              </a:spcAft>
              <a:buClr>
                <a:schemeClr val="dk1"/>
              </a:buClr>
              <a:buSzPts val="2800"/>
            </a:pPr>
            <a:r>
              <a:rPr lang="en-US" dirty="0">
                <a:solidFill>
                  <a:schemeClr val="dk1"/>
                </a:solidFill>
                <a:latin typeface="Calibri"/>
                <a:ea typeface="Calibri"/>
                <a:cs typeface="Calibri"/>
                <a:sym typeface="Calibri"/>
              </a:rPr>
              <a:t>Arrange “what if” scenarios in a circle (make the circle wide enough that a spinner or pencil can fit in the middle)</a:t>
            </a:r>
          </a:p>
          <a:p>
            <a:pPr marL="469900" indent="-342900">
              <a:lnSpc>
                <a:spcPct val="100000"/>
              </a:lnSpc>
              <a:spcBef>
                <a:spcPts val="0"/>
              </a:spcBef>
              <a:spcAft>
                <a:spcPts val="1200"/>
              </a:spcAft>
              <a:buClr>
                <a:schemeClr val="dk1"/>
              </a:buClr>
              <a:buSzPts val="2800"/>
            </a:pPr>
            <a:r>
              <a:rPr lang="en-US" dirty="0">
                <a:solidFill>
                  <a:schemeClr val="dk1"/>
                </a:solidFill>
                <a:latin typeface="Calibri"/>
                <a:ea typeface="Calibri"/>
                <a:cs typeface="Calibri"/>
                <a:sym typeface="Calibri"/>
              </a:rPr>
              <a:t>Take turns spinning the spinner and:</a:t>
            </a:r>
          </a:p>
          <a:p>
            <a:pPr marL="927100" lvl="1" indent="-342900">
              <a:lnSpc>
                <a:spcPct val="100000"/>
              </a:lnSpc>
              <a:spcBef>
                <a:spcPts val="0"/>
              </a:spcBef>
              <a:spcAft>
                <a:spcPts val="1200"/>
              </a:spcAft>
              <a:buClr>
                <a:schemeClr val="dk1"/>
              </a:buClr>
              <a:buSzPts val="2800"/>
            </a:pPr>
            <a:r>
              <a:rPr lang="en-US" dirty="0">
                <a:solidFill>
                  <a:schemeClr val="dk1"/>
                </a:solidFill>
                <a:latin typeface="Calibri"/>
                <a:ea typeface="Calibri"/>
                <a:cs typeface="Calibri"/>
                <a:sym typeface="Calibri"/>
              </a:rPr>
              <a:t>Read the situation aloud</a:t>
            </a:r>
          </a:p>
          <a:p>
            <a:pPr marL="927100" lvl="1" indent="-342900">
              <a:lnSpc>
                <a:spcPct val="100000"/>
              </a:lnSpc>
              <a:spcBef>
                <a:spcPts val="0"/>
              </a:spcBef>
              <a:spcAft>
                <a:spcPts val="1200"/>
              </a:spcAft>
              <a:buClr>
                <a:schemeClr val="dk1"/>
              </a:buClr>
              <a:buSzPts val="2800"/>
            </a:pPr>
            <a:r>
              <a:rPr lang="en-US" dirty="0">
                <a:solidFill>
                  <a:schemeClr val="dk1"/>
                </a:solidFill>
                <a:latin typeface="Calibri"/>
                <a:ea typeface="Calibri"/>
                <a:cs typeface="Calibri"/>
                <a:sym typeface="Calibri"/>
              </a:rPr>
              <a:t>Provide your opinion on what could be done in the situation </a:t>
            </a:r>
          </a:p>
          <a:p>
            <a:pPr marL="927100" lvl="1" indent="-342900">
              <a:lnSpc>
                <a:spcPct val="100000"/>
              </a:lnSpc>
              <a:spcBef>
                <a:spcPts val="0"/>
              </a:spcBef>
              <a:spcAft>
                <a:spcPts val="1200"/>
              </a:spcAft>
              <a:buClr>
                <a:schemeClr val="dk1"/>
              </a:buClr>
              <a:buSzPts val="2800"/>
            </a:pPr>
            <a:r>
              <a:rPr lang="en-US" dirty="0">
                <a:solidFill>
                  <a:schemeClr val="dk1"/>
                </a:solidFill>
                <a:latin typeface="Calibri"/>
                <a:ea typeface="Calibri"/>
                <a:cs typeface="Calibri"/>
                <a:sym typeface="Calibri"/>
              </a:rPr>
              <a:t>Ask your group members for their opinions</a:t>
            </a:r>
            <a:endParaRPr lang="en-US" dirty="0"/>
          </a:p>
        </p:txBody>
      </p:sp>
    </p:spTree>
    <p:extLst>
      <p:ext uri="{BB962C8B-B14F-4D97-AF65-F5344CB8AC3E}">
        <p14:creationId xmlns:p14="http://schemas.microsoft.com/office/powerpoint/2010/main" val="3925713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Scenarios Debrief</a:t>
            </a:r>
            <a:endParaRPr sz="3600" dirty="0">
              <a:solidFill>
                <a:schemeClr val="bg1"/>
              </a:solidFill>
              <a:latin typeface="Calibri" panose="020F0502020204030204" pitchFamily="34" charset="0"/>
            </a:endParaRPr>
          </a:p>
        </p:txBody>
      </p:sp>
      <p:sp>
        <p:nvSpPr>
          <p:cNvPr id="9" name="Google Shape;441;g2f1adb9d9a5_0_269">
            <a:extLst>
              <a:ext uri="{FF2B5EF4-FFF2-40B4-BE49-F238E27FC236}">
                <a16:creationId xmlns:a16="http://schemas.microsoft.com/office/drawing/2014/main" id="{C904F82F-95ED-D2CE-616D-E41E7EA6C395}"/>
              </a:ext>
            </a:extLst>
          </p:cNvPr>
          <p:cNvSpPr txBox="1">
            <a:spLocks/>
          </p:cNvSpPr>
          <p:nvPr/>
        </p:nvSpPr>
        <p:spPr>
          <a:xfrm>
            <a:off x="2275584" y="2064327"/>
            <a:ext cx="9916416" cy="430991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19100" indent="-342900">
              <a:lnSpc>
                <a:spcPct val="100000"/>
              </a:lnSpc>
              <a:spcBef>
                <a:spcPts val="1600"/>
              </a:spcBef>
              <a:spcAft>
                <a:spcPts val="1200"/>
              </a:spcAft>
              <a:buClr>
                <a:schemeClr val="dk1"/>
              </a:buClr>
              <a:buSzPts val="2400"/>
            </a:pPr>
            <a:r>
              <a:rPr lang="en-US" sz="2400" dirty="0">
                <a:solidFill>
                  <a:schemeClr val="dk1"/>
                </a:solidFill>
                <a:latin typeface="Calibri"/>
                <a:ea typeface="Calibri"/>
                <a:cs typeface="Calibri"/>
                <a:sym typeface="Calibri"/>
              </a:rPr>
              <a:t>Were there any disagreements in your group about what was best to do?</a:t>
            </a:r>
          </a:p>
          <a:p>
            <a:pPr marL="419100" indent="-342900">
              <a:lnSpc>
                <a:spcPct val="100000"/>
              </a:lnSpc>
              <a:spcBef>
                <a:spcPts val="0"/>
              </a:spcBef>
              <a:spcAft>
                <a:spcPts val="1200"/>
              </a:spcAft>
              <a:buClr>
                <a:schemeClr val="dk1"/>
              </a:buClr>
              <a:buSzPts val="2400"/>
            </a:pPr>
            <a:r>
              <a:rPr lang="en-US" sz="2400" dirty="0">
                <a:solidFill>
                  <a:schemeClr val="dk1"/>
                </a:solidFill>
                <a:latin typeface="Calibri"/>
                <a:ea typeface="Calibri"/>
                <a:cs typeface="Calibri"/>
                <a:sym typeface="Calibri"/>
              </a:rPr>
              <a:t>Which was the scenario most likely to actually happen out of those you discussed?</a:t>
            </a:r>
          </a:p>
          <a:p>
            <a:pPr marL="419100" indent="-342900">
              <a:lnSpc>
                <a:spcPct val="100000"/>
              </a:lnSpc>
              <a:spcBef>
                <a:spcPts val="0"/>
              </a:spcBef>
              <a:spcAft>
                <a:spcPts val="1200"/>
              </a:spcAft>
              <a:buClr>
                <a:schemeClr val="dk1"/>
              </a:buClr>
              <a:buSzPts val="2400"/>
            </a:pPr>
            <a:r>
              <a:rPr lang="en-US" sz="2400" dirty="0">
                <a:solidFill>
                  <a:schemeClr val="dk1"/>
                </a:solidFill>
                <a:latin typeface="Calibri"/>
                <a:ea typeface="Calibri"/>
                <a:cs typeface="Calibri"/>
                <a:sym typeface="Calibri"/>
              </a:rPr>
              <a:t>Which do you think would be the hardest scenario to deal with if it happened to you or someone you know?</a:t>
            </a:r>
          </a:p>
          <a:p>
            <a:pPr marL="419100" indent="-342900">
              <a:lnSpc>
                <a:spcPct val="100000"/>
              </a:lnSpc>
              <a:spcBef>
                <a:spcPts val="0"/>
              </a:spcBef>
              <a:spcAft>
                <a:spcPts val="1200"/>
              </a:spcAft>
              <a:buClr>
                <a:schemeClr val="dk1"/>
              </a:buClr>
              <a:buSzPts val="2400"/>
            </a:pPr>
            <a:r>
              <a:rPr lang="en-US" sz="2400" dirty="0">
                <a:solidFill>
                  <a:schemeClr val="dk1"/>
                </a:solidFill>
                <a:latin typeface="Calibri"/>
                <a:ea typeface="Calibri"/>
                <a:cs typeface="Calibri"/>
                <a:sym typeface="Calibri"/>
              </a:rPr>
              <a:t>What sorts of fears or concerns would stop people from seeking help or telling someone else in these situations?</a:t>
            </a:r>
          </a:p>
          <a:p>
            <a:pPr marL="419100" indent="-342900">
              <a:lnSpc>
                <a:spcPct val="100000"/>
              </a:lnSpc>
              <a:spcBef>
                <a:spcPts val="0"/>
              </a:spcBef>
              <a:spcAft>
                <a:spcPts val="1200"/>
              </a:spcAft>
              <a:buClr>
                <a:schemeClr val="dk1"/>
              </a:buClr>
              <a:buSzPts val="2400"/>
            </a:pPr>
            <a:r>
              <a:rPr lang="en-US" sz="2400" dirty="0">
                <a:solidFill>
                  <a:schemeClr val="dk1"/>
                </a:solidFill>
                <a:latin typeface="Calibri"/>
                <a:ea typeface="Calibri"/>
                <a:cs typeface="Calibri"/>
                <a:sym typeface="Calibri"/>
              </a:rPr>
              <a:t>What kinds of things would motivate someone to seek help or tell someone their concerns in the situations you discussed</a:t>
            </a:r>
          </a:p>
        </p:txBody>
      </p:sp>
    </p:spTree>
    <p:extLst>
      <p:ext uri="{BB962C8B-B14F-4D97-AF65-F5344CB8AC3E}">
        <p14:creationId xmlns:p14="http://schemas.microsoft.com/office/powerpoint/2010/main" val="522659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Conceptual Understanding</a:t>
            </a:r>
            <a:endParaRPr sz="3600" dirty="0">
              <a:solidFill>
                <a:schemeClr val="bg1"/>
              </a:solidFill>
              <a:latin typeface="Calibri" panose="020F0502020204030204" pitchFamily="34" charset="0"/>
            </a:endParaRPr>
          </a:p>
        </p:txBody>
      </p:sp>
      <p:pic>
        <p:nvPicPr>
          <p:cNvPr id="2" name="Google Shape;449;g2f1adb9d9a5_0_294">
            <a:extLst>
              <a:ext uri="{FF2B5EF4-FFF2-40B4-BE49-F238E27FC236}">
                <a16:creationId xmlns:a16="http://schemas.microsoft.com/office/drawing/2014/main" id="{8D868026-984E-7550-2E37-A52ACD8A8397}"/>
              </a:ext>
            </a:extLst>
          </p:cNvPr>
          <p:cNvPicPr preferRelativeResize="0"/>
          <p:nvPr/>
        </p:nvPicPr>
        <p:blipFill rotWithShape="1">
          <a:blip r:embed="rId4">
            <a:alphaModFix amt="70000"/>
          </a:blip>
          <a:srcRect r="3855" b="3577"/>
          <a:stretch/>
        </p:blipFill>
        <p:spPr>
          <a:xfrm>
            <a:off x="4438138" y="1511650"/>
            <a:ext cx="3312700" cy="4831575"/>
          </a:xfrm>
          <a:prstGeom prst="rect">
            <a:avLst/>
          </a:prstGeom>
          <a:noFill/>
          <a:ln>
            <a:noFill/>
          </a:ln>
        </p:spPr>
      </p:pic>
    </p:spTree>
    <p:extLst>
      <p:ext uri="{BB962C8B-B14F-4D97-AF65-F5344CB8AC3E}">
        <p14:creationId xmlns:p14="http://schemas.microsoft.com/office/powerpoint/2010/main" val="410074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Conceptual Understanding</a:t>
            </a:r>
            <a:endParaRPr sz="3600" dirty="0">
              <a:solidFill>
                <a:schemeClr val="bg1"/>
              </a:solidFill>
              <a:latin typeface="Calibri" panose="020F0502020204030204" pitchFamily="34" charset="0"/>
            </a:endParaRPr>
          </a:p>
        </p:txBody>
      </p:sp>
      <p:sp>
        <p:nvSpPr>
          <p:cNvPr id="3" name="Google Shape;457;g2f1adb9d9a5_0_303">
            <a:extLst>
              <a:ext uri="{FF2B5EF4-FFF2-40B4-BE49-F238E27FC236}">
                <a16:creationId xmlns:a16="http://schemas.microsoft.com/office/drawing/2014/main" id="{D0A3A0B8-6C85-002F-BFB6-39EA715B73C1}"/>
              </a:ext>
            </a:extLst>
          </p:cNvPr>
          <p:cNvSpPr txBox="1">
            <a:spLocks/>
          </p:cNvSpPr>
          <p:nvPr/>
        </p:nvSpPr>
        <p:spPr>
          <a:xfrm>
            <a:off x="626900" y="1805846"/>
            <a:ext cx="10028100" cy="4416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SzPts val="3027"/>
              <a:buFont typeface="Arial" panose="020B0604020202020204" pitchFamily="34" charset="0"/>
              <a:buNone/>
            </a:pPr>
            <a:r>
              <a:rPr lang="en-US" dirty="0">
                <a:solidFill>
                  <a:schemeClr val="dk1"/>
                </a:solidFill>
                <a:latin typeface="Calibri"/>
                <a:ea typeface="Calibri"/>
                <a:cs typeface="Calibri"/>
                <a:sym typeface="Calibri"/>
              </a:rPr>
              <a:t>Demonstrate your understanding of two or more conceptual connections addressed in this topic</a:t>
            </a:r>
          </a:p>
          <a:p>
            <a:pPr marL="1219200" lvl="1" indent="-457200">
              <a:lnSpc>
                <a:spcPct val="100000"/>
              </a:lnSpc>
              <a:spcBef>
                <a:spcPts val="0"/>
              </a:spcBef>
              <a:spcAft>
                <a:spcPts val="1200"/>
              </a:spcAft>
              <a:buClr>
                <a:schemeClr val="dk1"/>
              </a:buClr>
              <a:buSzPts val="2400"/>
              <a:buFont typeface="Calibri"/>
              <a:buChar char="○"/>
            </a:pPr>
            <a:r>
              <a:rPr lang="en-US" dirty="0">
                <a:solidFill>
                  <a:schemeClr val="dk1"/>
                </a:solidFill>
                <a:latin typeface="Calibri"/>
                <a:ea typeface="Calibri"/>
                <a:cs typeface="Calibri"/>
                <a:sym typeface="Calibri"/>
              </a:rPr>
              <a:t>Recognizing different perspectives within relationships improves communication about mental health</a:t>
            </a:r>
          </a:p>
          <a:p>
            <a:pPr marL="1219200" lvl="1" indent="-457200">
              <a:lnSpc>
                <a:spcPct val="100000"/>
              </a:lnSpc>
              <a:spcBef>
                <a:spcPts val="0"/>
              </a:spcBef>
              <a:spcAft>
                <a:spcPts val="1200"/>
              </a:spcAft>
              <a:buClr>
                <a:schemeClr val="dk1"/>
              </a:buClr>
              <a:buSzPts val="2400"/>
              <a:buFont typeface="Calibri"/>
              <a:buChar char="○"/>
            </a:pPr>
            <a:r>
              <a:rPr lang="en-US" dirty="0">
                <a:solidFill>
                  <a:schemeClr val="dk1"/>
                </a:solidFill>
                <a:latin typeface="Calibri"/>
                <a:ea typeface="Calibri"/>
                <a:cs typeface="Calibri"/>
                <a:sym typeface="Calibri"/>
              </a:rPr>
              <a:t>Mental illnesses, like chronic physical illnesses, can be effectively treated</a:t>
            </a:r>
          </a:p>
          <a:p>
            <a:pPr marL="1219200" lvl="1" indent="-457200">
              <a:lnSpc>
                <a:spcPct val="100000"/>
              </a:lnSpc>
              <a:spcBef>
                <a:spcPts val="0"/>
              </a:spcBef>
              <a:spcAft>
                <a:spcPts val="1200"/>
              </a:spcAft>
              <a:buClr>
                <a:schemeClr val="dk1"/>
              </a:buClr>
              <a:buSzPts val="2400"/>
              <a:buFont typeface="Calibri"/>
              <a:buChar char="○"/>
            </a:pPr>
            <a:r>
              <a:rPr lang="en-US" dirty="0">
                <a:solidFill>
                  <a:schemeClr val="dk1"/>
                </a:solidFill>
                <a:latin typeface="Calibri"/>
                <a:ea typeface="Calibri"/>
                <a:cs typeface="Calibri"/>
                <a:sym typeface="Calibri"/>
              </a:rPr>
              <a:t>Getting help early increases the chances that a person will live well with a mental illness</a:t>
            </a:r>
          </a:p>
          <a:p>
            <a:pPr marL="1219200" lvl="1" indent="-457200">
              <a:lnSpc>
                <a:spcPct val="100000"/>
              </a:lnSpc>
              <a:spcBef>
                <a:spcPts val="0"/>
              </a:spcBef>
              <a:spcAft>
                <a:spcPts val="1200"/>
              </a:spcAft>
              <a:buClr>
                <a:schemeClr val="dk1"/>
              </a:buClr>
              <a:buSzPts val="2400"/>
              <a:buFont typeface="Calibri"/>
              <a:buChar char="○"/>
            </a:pPr>
            <a:r>
              <a:rPr lang="en-US" dirty="0">
                <a:solidFill>
                  <a:schemeClr val="dk1"/>
                </a:solidFill>
                <a:latin typeface="Calibri"/>
                <a:ea typeface="Calibri"/>
                <a:cs typeface="Calibri"/>
                <a:sym typeface="Calibri"/>
              </a:rPr>
              <a:t>A range of evidence-based treatments and supports are available to assist with recovery</a:t>
            </a:r>
          </a:p>
        </p:txBody>
      </p:sp>
    </p:spTree>
    <p:extLst>
      <p:ext uri="{BB962C8B-B14F-4D97-AF65-F5344CB8AC3E}">
        <p14:creationId xmlns:p14="http://schemas.microsoft.com/office/powerpoint/2010/main" val="124923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Conceptual Understanding</a:t>
            </a:r>
            <a:endParaRPr sz="3600" dirty="0">
              <a:solidFill>
                <a:schemeClr val="bg1"/>
              </a:solidFill>
              <a:latin typeface="Calibri" panose="020F0502020204030204" pitchFamily="34" charset="0"/>
            </a:endParaRPr>
          </a:p>
        </p:txBody>
      </p:sp>
      <p:sp>
        <p:nvSpPr>
          <p:cNvPr id="2" name="Google Shape;465;g2f1adb9d9a5_0_311">
            <a:extLst>
              <a:ext uri="{FF2B5EF4-FFF2-40B4-BE49-F238E27FC236}">
                <a16:creationId xmlns:a16="http://schemas.microsoft.com/office/drawing/2014/main" id="{D3F04B9E-832F-8103-4560-EEBAD8C958BB}"/>
              </a:ext>
            </a:extLst>
          </p:cNvPr>
          <p:cNvSpPr txBox="1">
            <a:spLocks/>
          </p:cNvSpPr>
          <p:nvPr/>
        </p:nvSpPr>
        <p:spPr>
          <a:xfrm>
            <a:off x="529918" y="2044266"/>
            <a:ext cx="9182118" cy="369151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dirty="0">
                <a:solidFill>
                  <a:schemeClr val="dk1"/>
                </a:solidFill>
                <a:latin typeface="Calibri"/>
                <a:ea typeface="Calibri"/>
                <a:cs typeface="Calibri"/>
                <a:sym typeface="Calibri"/>
              </a:rPr>
              <a:t>How could your conceptual understanding be applied to a real-life example?</a:t>
            </a:r>
          </a:p>
          <a:p>
            <a:pPr marL="1219200" lvl="1" indent="-457200">
              <a:lnSpc>
                <a:spcPct val="100000"/>
              </a:lnSpc>
              <a:spcBef>
                <a:spcPts val="0"/>
              </a:spcBef>
              <a:spcAft>
                <a:spcPts val="1200"/>
              </a:spcAft>
              <a:buClr>
                <a:schemeClr val="dk1"/>
              </a:buClr>
              <a:buSzPts val="2400"/>
              <a:buFont typeface="Calibri"/>
              <a:buChar char="○"/>
            </a:pPr>
            <a:r>
              <a:rPr lang="en-US" dirty="0">
                <a:solidFill>
                  <a:schemeClr val="dk1"/>
                </a:solidFill>
                <a:latin typeface="Calibri"/>
                <a:ea typeface="Calibri"/>
                <a:cs typeface="Calibri"/>
                <a:sym typeface="Calibri"/>
              </a:rPr>
              <a:t>If this school had a news station, how would you share the information we just covered?</a:t>
            </a:r>
          </a:p>
          <a:p>
            <a:pPr marL="1219200" lvl="1" indent="-457200">
              <a:lnSpc>
                <a:spcPct val="100000"/>
              </a:lnSpc>
              <a:spcBef>
                <a:spcPts val="0"/>
              </a:spcBef>
              <a:spcAft>
                <a:spcPts val="1200"/>
              </a:spcAft>
              <a:buClr>
                <a:schemeClr val="dk1"/>
              </a:buClr>
              <a:buSzPts val="2400"/>
              <a:buFont typeface="Calibri"/>
              <a:buChar char="○"/>
            </a:pPr>
            <a:r>
              <a:rPr lang="en-US" dirty="0">
                <a:solidFill>
                  <a:schemeClr val="dk1"/>
                </a:solidFill>
                <a:latin typeface="Calibri"/>
                <a:ea typeface="Calibri"/>
                <a:cs typeface="Calibri"/>
                <a:sym typeface="Calibri"/>
              </a:rPr>
              <a:t>What would be included on a website about the topic? </a:t>
            </a:r>
          </a:p>
          <a:p>
            <a:pPr marL="1219200" lvl="1" indent="-457200">
              <a:lnSpc>
                <a:spcPct val="100000"/>
              </a:lnSpc>
              <a:spcBef>
                <a:spcPts val="0"/>
              </a:spcBef>
              <a:spcAft>
                <a:spcPts val="1200"/>
              </a:spcAft>
              <a:buClr>
                <a:schemeClr val="dk1"/>
              </a:buClr>
              <a:buSzPts val="2400"/>
              <a:buFont typeface="Calibri"/>
              <a:buChar char="○"/>
            </a:pPr>
            <a:r>
              <a:rPr lang="en-US" dirty="0">
                <a:solidFill>
                  <a:schemeClr val="dk1"/>
                </a:solidFill>
                <a:latin typeface="Calibri"/>
                <a:ea typeface="Calibri"/>
                <a:cs typeface="Calibri"/>
                <a:sym typeface="Calibri"/>
              </a:rPr>
              <a:t>How would you share about the topic on social media? </a:t>
            </a:r>
          </a:p>
          <a:p>
            <a:pPr marL="1219200" lvl="1" indent="-457200">
              <a:lnSpc>
                <a:spcPct val="100000"/>
              </a:lnSpc>
              <a:spcBef>
                <a:spcPts val="0"/>
              </a:spcBef>
              <a:spcAft>
                <a:spcPts val="1200"/>
              </a:spcAft>
              <a:buClr>
                <a:schemeClr val="dk1"/>
              </a:buClr>
              <a:buSzPts val="2400"/>
              <a:buFont typeface="Calibri"/>
              <a:buChar char="○"/>
            </a:pPr>
            <a:r>
              <a:rPr lang="en-US" dirty="0">
                <a:solidFill>
                  <a:schemeClr val="dk1"/>
                </a:solidFill>
                <a:latin typeface="Calibri"/>
                <a:ea typeface="Calibri"/>
                <a:cs typeface="Calibri"/>
                <a:sym typeface="Calibri"/>
              </a:rPr>
              <a:t>How could you use art to share information about the topic?</a:t>
            </a:r>
          </a:p>
        </p:txBody>
      </p:sp>
    </p:spTree>
    <p:extLst>
      <p:ext uri="{BB962C8B-B14F-4D97-AF65-F5344CB8AC3E}">
        <p14:creationId xmlns:p14="http://schemas.microsoft.com/office/powerpoint/2010/main" val="3721119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Google Shape;908;g2eea3792cd9_0_361">
            <a:extLst>
              <a:ext uri="{FF2B5EF4-FFF2-40B4-BE49-F238E27FC236}">
                <a16:creationId xmlns:a16="http://schemas.microsoft.com/office/drawing/2014/main" id="{DB18E526-34A3-9EA7-5120-F075066C4C22}"/>
              </a:ext>
            </a:extLst>
          </p:cNvPr>
          <p:cNvPicPr preferRelativeResize="0"/>
          <p:nvPr/>
        </p:nvPicPr>
        <p:blipFill rotWithShape="1">
          <a:blip r:embed="rId4">
            <a:alphaModFix amt="70000"/>
          </a:blip>
          <a:srcRect l="4807" t="7663"/>
          <a:stretch/>
        </p:blipFill>
        <p:spPr>
          <a:xfrm>
            <a:off x="9816860" y="2927017"/>
            <a:ext cx="2259613" cy="2253639"/>
          </a:xfrm>
          <a:prstGeom prst="rect">
            <a:avLst/>
          </a:prstGeom>
          <a:noFill/>
          <a:ln>
            <a:noFill/>
          </a:ln>
        </p:spPr>
      </p:pic>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Topic D: Questions?</a:t>
            </a:r>
            <a:endParaRPr sz="3600" dirty="0">
              <a:solidFill>
                <a:schemeClr val="bg1"/>
              </a:solidFill>
              <a:latin typeface="Calibri" panose="020F0502020204030204" pitchFamily="34" charset="0"/>
            </a:endParaRPr>
          </a:p>
        </p:txBody>
      </p:sp>
      <p:sp>
        <p:nvSpPr>
          <p:cNvPr id="2" name="Google Shape;907;g2eea3792cd9_0_361">
            <a:extLst>
              <a:ext uri="{FF2B5EF4-FFF2-40B4-BE49-F238E27FC236}">
                <a16:creationId xmlns:a16="http://schemas.microsoft.com/office/drawing/2014/main" id="{AAB2FC08-3E8D-F20F-C512-B1AD4FF2EF52}"/>
              </a:ext>
            </a:extLst>
          </p:cNvPr>
          <p:cNvSpPr txBox="1"/>
          <p:nvPr/>
        </p:nvSpPr>
        <p:spPr>
          <a:xfrm>
            <a:off x="115527" y="1780739"/>
            <a:ext cx="10184413" cy="4201140"/>
          </a:xfrm>
          <a:prstGeom prst="rect">
            <a:avLst/>
          </a:prstGeom>
          <a:noFill/>
          <a:ln>
            <a:noFill/>
          </a:ln>
        </p:spPr>
        <p:txBody>
          <a:bodyPr spcFirstLastPara="1" wrap="square" lIns="68575" tIns="68575" rIns="68575" bIns="68575" anchor="t" anchorCtr="0">
            <a:spAutoFit/>
          </a:bodyPr>
          <a:lstStyle/>
          <a:p>
            <a:pPr marL="50800" lvl="0" algn="ctr" rtl="0">
              <a:spcBef>
                <a:spcPts val="0"/>
              </a:spcBef>
              <a:spcAft>
                <a:spcPts val="0"/>
              </a:spcAft>
              <a:buSzPts val="2000"/>
            </a:pPr>
            <a:r>
              <a:rPr lang="en-US" sz="2400" b="1" dirty="0">
                <a:latin typeface="Calibri"/>
                <a:ea typeface="Calibri"/>
                <a:cs typeface="Calibri"/>
                <a:sym typeface="Calibri"/>
              </a:rPr>
              <a:t>Important reminders!</a:t>
            </a:r>
          </a:p>
          <a:p>
            <a:pPr marL="50800" lvl="0" algn="l" rtl="0">
              <a:spcBef>
                <a:spcPts val="0"/>
              </a:spcBef>
              <a:spcAft>
                <a:spcPts val="0"/>
              </a:spcAft>
              <a:buSzPts val="2000"/>
            </a:pPr>
            <a:endParaRPr lang="en-US"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The teachers and staff at [</a:t>
            </a:r>
            <a:r>
              <a:rPr lang="en" sz="2400" dirty="0">
                <a:highlight>
                  <a:srgbClr val="FFFF00"/>
                </a:highlight>
                <a:latin typeface="Calibri"/>
                <a:ea typeface="Calibri"/>
                <a:cs typeface="Calibri"/>
                <a:sym typeface="Calibri"/>
              </a:rPr>
              <a:t>insert school</a:t>
            </a:r>
            <a:r>
              <a:rPr lang="en" sz="2400" dirty="0">
                <a:latin typeface="Calibri"/>
                <a:ea typeface="Calibri"/>
                <a:cs typeface="Calibri"/>
                <a:sym typeface="Calibri"/>
              </a:rPr>
              <a:t>] are here to help you. It’s normal to need to ask for help sometimes.</a:t>
            </a:r>
          </a:p>
          <a:p>
            <a:pPr marL="393700" lvl="1" algn="l" rtl="0">
              <a:spcBef>
                <a:spcPts val="0"/>
              </a:spcBef>
              <a:spcAft>
                <a:spcPts val="0"/>
              </a:spcAft>
              <a:buSzPts val="2000"/>
            </a:pPr>
            <a:endParaRPr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The mental health workers in your school are:</a:t>
            </a:r>
            <a:endParaRPr sz="2400" dirty="0">
              <a:latin typeface="Calibri"/>
              <a:ea typeface="Calibri"/>
              <a:cs typeface="Calibri"/>
              <a:sym typeface="Calibri"/>
            </a:endParaRPr>
          </a:p>
          <a:p>
            <a:pPr marL="736600" lvl="2" algn="l" rtl="0">
              <a:spcBef>
                <a:spcPts val="0"/>
              </a:spcBef>
              <a:spcAft>
                <a:spcPts val="0"/>
              </a:spcAft>
              <a:buSzPts val="2000"/>
            </a:pPr>
            <a:r>
              <a:rPr lang="en" sz="2400" dirty="0">
                <a:latin typeface="Calibri"/>
                <a:ea typeface="Calibri"/>
                <a:cs typeface="Calibri"/>
                <a:sym typeface="Calibri"/>
              </a:rPr>
              <a:t>	[</a:t>
            </a:r>
            <a:r>
              <a:rPr lang="en" sz="2400" dirty="0">
                <a:highlight>
                  <a:srgbClr val="FFFF00"/>
                </a:highlight>
                <a:latin typeface="Calibri"/>
                <a:ea typeface="Calibri"/>
                <a:cs typeface="Calibri"/>
                <a:sym typeface="Calibri"/>
              </a:rPr>
              <a:t>Name mental health professionals</a:t>
            </a:r>
            <a:r>
              <a:rPr lang="en" sz="2400" dirty="0">
                <a:latin typeface="Calibri"/>
                <a:ea typeface="Calibri"/>
                <a:cs typeface="Calibri"/>
                <a:sym typeface="Calibri"/>
              </a:rPr>
              <a:t>]</a:t>
            </a:r>
          </a:p>
          <a:p>
            <a:pPr marL="736600" lvl="2" algn="l" rtl="0">
              <a:spcBef>
                <a:spcPts val="0"/>
              </a:spcBef>
              <a:spcAft>
                <a:spcPts val="0"/>
              </a:spcAft>
              <a:buSzPts val="2000"/>
            </a:pPr>
            <a:endParaRPr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If you or a friend would like to talk to someone about your mental health, </a:t>
            </a:r>
            <a:r>
              <a:rPr lang="en" sz="2400" b="1" dirty="0">
                <a:latin typeface="Calibri"/>
                <a:ea typeface="Calibri"/>
                <a:cs typeface="Calibri"/>
                <a:sym typeface="Calibri"/>
              </a:rPr>
              <a:t>please see one of the mental health team members at your school or let your teacher know. </a:t>
            </a:r>
            <a:r>
              <a:rPr lang="en" sz="2400" dirty="0">
                <a:latin typeface="Calibri"/>
                <a:ea typeface="Calibri"/>
                <a:cs typeface="Calibri"/>
                <a:sym typeface="Calibri"/>
              </a:rPr>
              <a:t>They can connect you with the best person to help. </a:t>
            </a:r>
            <a:endParaRPr sz="2400" dirty="0">
              <a:latin typeface="Calibri"/>
              <a:ea typeface="Calibri"/>
              <a:cs typeface="Calibri"/>
              <a:sym typeface="Calibri"/>
            </a:endParaRPr>
          </a:p>
        </p:txBody>
      </p:sp>
    </p:spTree>
    <p:extLst>
      <p:ext uri="{BB962C8B-B14F-4D97-AF65-F5344CB8AC3E}">
        <p14:creationId xmlns:p14="http://schemas.microsoft.com/office/powerpoint/2010/main" val="2199622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Connect and Learn More!</a:t>
            </a:r>
            <a:endParaRPr sz="3600" dirty="0">
              <a:solidFill>
                <a:schemeClr val="bg1"/>
              </a:solidFill>
              <a:latin typeface="Calibri" panose="020F0502020204030204" pitchFamily="34" charset="0"/>
            </a:endParaRPr>
          </a:p>
        </p:txBody>
      </p:sp>
      <p:pic>
        <p:nvPicPr>
          <p:cNvPr id="5" name="Google Shape;923;g2eea3792cd9_0_429">
            <a:extLst>
              <a:ext uri="{FF2B5EF4-FFF2-40B4-BE49-F238E27FC236}">
                <a16:creationId xmlns:a16="http://schemas.microsoft.com/office/drawing/2014/main" id="{F1AEB95E-8F67-806D-91BF-BF744172BD5D}"/>
              </a:ext>
            </a:extLst>
          </p:cNvPr>
          <p:cNvPicPr preferRelativeResize="0"/>
          <p:nvPr/>
        </p:nvPicPr>
        <p:blipFill>
          <a:blip r:embed="rId4">
            <a:alphaModFix amt="70000"/>
          </a:blip>
          <a:stretch>
            <a:fillRect/>
          </a:stretch>
        </p:blipFill>
        <p:spPr>
          <a:xfrm>
            <a:off x="7032710" y="2930881"/>
            <a:ext cx="2887346" cy="2671217"/>
          </a:xfrm>
          <a:prstGeom prst="rect">
            <a:avLst/>
          </a:prstGeom>
          <a:noFill/>
          <a:ln>
            <a:noFill/>
          </a:ln>
        </p:spPr>
      </p:pic>
      <p:grpSp>
        <p:nvGrpSpPr>
          <p:cNvPr id="6" name="Group 5">
            <a:extLst>
              <a:ext uri="{FF2B5EF4-FFF2-40B4-BE49-F238E27FC236}">
                <a16:creationId xmlns:a16="http://schemas.microsoft.com/office/drawing/2014/main" id="{88B5CF5B-6122-31F1-68F8-67DB730C4229}"/>
              </a:ext>
            </a:extLst>
          </p:cNvPr>
          <p:cNvGrpSpPr/>
          <p:nvPr/>
        </p:nvGrpSpPr>
        <p:grpSpPr>
          <a:xfrm>
            <a:off x="750937" y="4282323"/>
            <a:ext cx="2812559" cy="686074"/>
            <a:chOff x="260049" y="3341764"/>
            <a:chExt cx="2812559" cy="686074"/>
          </a:xfrm>
        </p:grpSpPr>
        <p:sp>
          <p:nvSpPr>
            <p:cNvPr id="7" name="Google Shape;917;g2eea3792cd9_0_429">
              <a:extLst>
                <a:ext uri="{FF2B5EF4-FFF2-40B4-BE49-F238E27FC236}">
                  <a16:creationId xmlns:a16="http://schemas.microsoft.com/office/drawing/2014/main" id="{B095BC49-6A19-3F85-64C9-0B84DF17B9CB}"/>
                </a:ext>
              </a:extLst>
            </p:cNvPr>
            <p:cNvSpPr txBox="1"/>
            <p:nvPr/>
          </p:nvSpPr>
          <p:spPr>
            <a:xfrm>
              <a:off x="1034408" y="3436422"/>
              <a:ext cx="2038200"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a:solidFill>
                    <a:schemeClr val="dk1"/>
                  </a:solidFill>
                  <a:latin typeface="Calibri"/>
                  <a:ea typeface="Calibri"/>
                  <a:cs typeface="Calibri"/>
                  <a:sym typeface="Calibri"/>
                </a:rPr>
                <a:t>@</a:t>
              </a:r>
              <a:r>
                <a:rPr lang="en" sz="2400" i="0" u="none" strike="noStrike" cap="none" dirty="0" err="1">
                  <a:solidFill>
                    <a:schemeClr val="dk1"/>
                  </a:solidFill>
                  <a:latin typeface="Calibri"/>
                  <a:ea typeface="Calibri"/>
                  <a:cs typeface="Calibri"/>
                  <a:sym typeface="Calibri"/>
                </a:rPr>
                <a:t>MHLiteracy</a:t>
              </a:r>
              <a:endParaRPr sz="2400" i="0" u="none" strike="noStrike" cap="none" dirty="0">
                <a:solidFill>
                  <a:srgbClr val="000000"/>
                </a:solidFill>
                <a:latin typeface="Calibri"/>
                <a:ea typeface="Calibri"/>
                <a:cs typeface="Calibri"/>
                <a:sym typeface="Calibri"/>
              </a:endParaRPr>
            </a:p>
          </p:txBody>
        </p:sp>
        <p:pic>
          <p:nvPicPr>
            <p:cNvPr id="8" name="Google Shape;918;g2eea3792cd9_0_429">
              <a:extLst>
                <a:ext uri="{FF2B5EF4-FFF2-40B4-BE49-F238E27FC236}">
                  <a16:creationId xmlns:a16="http://schemas.microsoft.com/office/drawing/2014/main" id="{17ACEA25-1482-CEF1-58E4-949CFFA2D666}"/>
                </a:ext>
              </a:extLst>
            </p:cNvPr>
            <p:cNvPicPr preferRelativeResize="0"/>
            <p:nvPr/>
          </p:nvPicPr>
          <p:blipFill>
            <a:blip r:embed="rId5">
              <a:alphaModFix/>
            </a:blip>
            <a:stretch>
              <a:fillRect/>
            </a:stretch>
          </p:blipFill>
          <p:spPr>
            <a:xfrm>
              <a:off x="260049" y="3341764"/>
              <a:ext cx="696651" cy="686074"/>
            </a:xfrm>
            <a:prstGeom prst="rect">
              <a:avLst/>
            </a:prstGeom>
            <a:noFill/>
            <a:ln>
              <a:noFill/>
            </a:ln>
          </p:spPr>
        </p:pic>
      </p:grpSp>
      <p:grpSp>
        <p:nvGrpSpPr>
          <p:cNvPr id="9" name="Group 8">
            <a:extLst>
              <a:ext uri="{FF2B5EF4-FFF2-40B4-BE49-F238E27FC236}">
                <a16:creationId xmlns:a16="http://schemas.microsoft.com/office/drawing/2014/main" id="{3698180D-CFBC-F0D9-7036-EABD0D4BE62F}"/>
              </a:ext>
            </a:extLst>
          </p:cNvPr>
          <p:cNvGrpSpPr/>
          <p:nvPr/>
        </p:nvGrpSpPr>
        <p:grpSpPr>
          <a:xfrm>
            <a:off x="750941" y="2344253"/>
            <a:ext cx="3169409" cy="691238"/>
            <a:chOff x="260053" y="1403694"/>
            <a:chExt cx="3169409" cy="691238"/>
          </a:xfrm>
        </p:grpSpPr>
        <p:pic>
          <p:nvPicPr>
            <p:cNvPr id="10" name="Google Shape;919;g2eea3792cd9_0_429">
              <a:extLst>
                <a:ext uri="{FF2B5EF4-FFF2-40B4-BE49-F238E27FC236}">
                  <a16:creationId xmlns:a16="http://schemas.microsoft.com/office/drawing/2014/main" id="{B2EF6BA9-41CD-44EA-B0BA-28C75773F106}"/>
                </a:ext>
              </a:extLst>
            </p:cNvPr>
            <p:cNvPicPr preferRelativeResize="0"/>
            <p:nvPr/>
          </p:nvPicPr>
          <p:blipFill>
            <a:blip r:embed="rId6">
              <a:alphaModFix/>
            </a:blip>
            <a:stretch>
              <a:fillRect/>
            </a:stretch>
          </p:blipFill>
          <p:spPr>
            <a:xfrm>
              <a:off x="260053" y="1403694"/>
              <a:ext cx="696647" cy="691238"/>
            </a:xfrm>
            <a:prstGeom prst="rect">
              <a:avLst/>
            </a:prstGeom>
            <a:noFill/>
            <a:ln>
              <a:noFill/>
            </a:ln>
          </p:spPr>
        </p:pic>
        <p:sp>
          <p:nvSpPr>
            <p:cNvPr id="11" name="Google Shape;916;g2eea3792cd9_0_429">
              <a:extLst>
                <a:ext uri="{FF2B5EF4-FFF2-40B4-BE49-F238E27FC236}">
                  <a16:creationId xmlns:a16="http://schemas.microsoft.com/office/drawing/2014/main" id="{9CFE45CA-B98E-7B94-2D7B-F07059624EB3}"/>
                </a:ext>
              </a:extLst>
            </p:cNvPr>
            <p:cNvSpPr txBox="1"/>
            <p:nvPr/>
          </p:nvSpPr>
          <p:spPr>
            <a:xfrm>
              <a:off x="1038162" y="1523086"/>
              <a:ext cx="2391300" cy="46723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a:solidFill>
                    <a:schemeClr val="dk1"/>
                  </a:solidFill>
                  <a:latin typeface="Calibri"/>
                  <a:ea typeface="Calibri"/>
                  <a:cs typeface="Calibri"/>
                  <a:sym typeface="Calibri"/>
                </a:rPr>
                <a:t>@</a:t>
              </a:r>
              <a:r>
                <a:rPr lang="en" sz="2400" i="0" u="none" strike="noStrike" cap="none" dirty="0" err="1">
                  <a:solidFill>
                    <a:schemeClr val="dk1"/>
                  </a:solidFill>
                  <a:latin typeface="Calibri"/>
                  <a:ea typeface="Calibri"/>
                  <a:cs typeface="Calibri"/>
                  <a:sym typeface="Calibri"/>
                </a:rPr>
                <a:t>MHLiteracy</a:t>
              </a:r>
              <a:endParaRPr sz="2400" i="0" u="none" strike="noStrike" cap="none" dirty="0">
                <a:solidFill>
                  <a:schemeClr val="dk1"/>
                </a:solidFill>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30346DB2-7F61-4153-BAC4-0177BA1AE23E}"/>
              </a:ext>
            </a:extLst>
          </p:cNvPr>
          <p:cNvGrpSpPr/>
          <p:nvPr/>
        </p:nvGrpSpPr>
        <p:grpSpPr>
          <a:xfrm>
            <a:off x="676888" y="3296846"/>
            <a:ext cx="4828913" cy="842550"/>
            <a:chOff x="186000" y="2356287"/>
            <a:chExt cx="4828913" cy="842550"/>
          </a:xfrm>
        </p:grpSpPr>
        <p:sp>
          <p:nvSpPr>
            <p:cNvPr id="13" name="Google Shape;916;g2eea3792cd9_0_429">
              <a:extLst>
                <a:ext uri="{FF2B5EF4-FFF2-40B4-BE49-F238E27FC236}">
                  <a16:creationId xmlns:a16="http://schemas.microsoft.com/office/drawing/2014/main" id="{945B4325-E18F-9235-4157-9F132C39AE13}"/>
                </a:ext>
              </a:extLst>
            </p:cNvPr>
            <p:cNvSpPr txBox="1"/>
            <p:nvPr/>
          </p:nvSpPr>
          <p:spPr>
            <a:xfrm>
              <a:off x="1028550" y="2529183"/>
              <a:ext cx="3986363"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err="1">
                  <a:solidFill>
                    <a:schemeClr val="dk1"/>
                  </a:solidFill>
                  <a:latin typeface="Calibri"/>
                  <a:ea typeface="Calibri"/>
                  <a:cs typeface="Calibri"/>
                  <a:sym typeface="Calibri"/>
                </a:rPr>
                <a:t>www.mentalhealthliteracy.org</a:t>
              </a:r>
              <a:endParaRPr sz="2400" i="0" u="none" strike="noStrike" cap="none" dirty="0">
                <a:solidFill>
                  <a:schemeClr val="dk1"/>
                </a:solidFill>
                <a:latin typeface="Calibri"/>
                <a:ea typeface="Calibri"/>
                <a:cs typeface="Calibri"/>
                <a:sym typeface="Calibri"/>
              </a:endParaRPr>
            </a:p>
          </p:txBody>
        </p:sp>
        <p:pic>
          <p:nvPicPr>
            <p:cNvPr id="14" name="Graphic 13" descr="Internet with solid fill">
              <a:extLst>
                <a:ext uri="{FF2B5EF4-FFF2-40B4-BE49-F238E27FC236}">
                  <a16:creationId xmlns:a16="http://schemas.microsoft.com/office/drawing/2014/main" id="{5311F02F-CB82-D66A-78CD-A3E5E40BFF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000" y="2356287"/>
              <a:ext cx="842550" cy="842550"/>
            </a:xfrm>
            <a:prstGeom prst="rect">
              <a:avLst/>
            </a:prstGeom>
          </p:spPr>
        </p:pic>
      </p:grpSp>
    </p:spTree>
    <p:extLst>
      <p:ext uri="{BB962C8B-B14F-4D97-AF65-F5344CB8AC3E}">
        <p14:creationId xmlns:p14="http://schemas.microsoft.com/office/powerpoint/2010/main" val="314472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130694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Topic D: How can a Person Find Support?</a:t>
            </a:r>
            <a:endParaRPr sz="3600" dirty="0">
              <a:solidFill>
                <a:schemeClr val="bg1"/>
              </a:solidFill>
              <a:latin typeface="Calibri" panose="020F0502020204030204" pitchFamily="34" charset="0"/>
            </a:endParaRPr>
          </a:p>
        </p:txBody>
      </p:sp>
      <p:grpSp>
        <p:nvGrpSpPr>
          <p:cNvPr id="11" name="Group 10">
            <a:extLst>
              <a:ext uri="{FF2B5EF4-FFF2-40B4-BE49-F238E27FC236}">
                <a16:creationId xmlns:a16="http://schemas.microsoft.com/office/drawing/2014/main" id="{67956952-AD51-7D1E-83FC-0A6AE20A63E8}"/>
              </a:ext>
            </a:extLst>
          </p:cNvPr>
          <p:cNvGrpSpPr/>
          <p:nvPr/>
        </p:nvGrpSpPr>
        <p:grpSpPr>
          <a:xfrm>
            <a:off x="208610" y="2756506"/>
            <a:ext cx="3281906" cy="2955161"/>
            <a:chOff x="420882" y="2854478"/>
            <a:chExt cx="3281906" cy="2955161"/>
          </a:xfrm>
        </p:grpSpPr>
        <p:sp>
          <p:nvSpPr>
            <p:cNvPr id="2" name="Google Shape;207;g2ef8d5dfb97_0_679">
              <a:extLst>
                <a:ext uri="{FF2B5EF4-FFF2-40B4-BE49-F238E27FC236}">
                  <a16:creationId xmlns:a16="http://schemas.microsoft.com/office/drawing/2014/main" id="{40CA56A7-88AF-746B-9DAB-00BF86F9AA44}"/>
                </a:ext>
              </a:extLst>
            </p:cNvPr>
            <p:cNvSpPr txBox="1"/>
            <p:nvPr/>
          </p:nvSpPr>
          <p:spPr>
            <a:xfrm>
              <a:off x="420882" y="5027239"/>
              <a:ext cx="3281906" cy="7824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4400"/>
                <a:buFont typeface="Calibri"/>
                <a:buNone/>
              </a:pPr>
              <a:r>
                <a:rPr lang="en-US" sz="2400" b="0" i="0" u="none" strike="noStrike" cap="none" dirty="0">
                  <a:solidFill>
                    <a:srgbClr val="000000"/>
                  </a:solidFill>
                  <a:latin typeface="Calibri"/>
                  <a:ea typeface="Calibri"/>
                  <a:cs typeface="Calibri"/>
                  <a:sym typeface="Calibri"/>
                </a:rPr>
                <a:t>A</a:t>
              </a:r>
              <a:r>
                <a:rPr lang="en-US" sz="2400" dirty="0">
                  <a:latin typeface="Calibri"/>
                  <a:ea typeface="Calibri"/>
                  <a:cs typeface="Calibri"/>
                  <a:sym typeface="Calibri"/>
                </a:rPr>
                <a:t>ctivity 1</a:t>
              </a:r>
              <a:r>
                <a:rPr lang="en-US" sz="2400" b="0" i="0" u="none" strike="noStrike" cap="none" dirty="0">
                  <a:solidFill>
                    <a:srgbClr val="000000"/>
                  </a:solidFill>
                  <a:latin typeface="Calibri"/>
                  <a:ea typeface="Calibri"/>
                  <a:cs typeface="Calibri"/>
                  <a:sym typeface="Calibri"/>
                </a:rPr>
                <a:t>:</a:t>
              </a:r>
            </a:p>
            <a:p>
              <a:pPr marL="0" marR="0" lvl="0" indent="0" algn="ctr" rtl="0">
                <a:lnSpc>
                  <a:spcPct val="90000"/>
                </a:lnSpc>
                <a:spcBef>
                  <a:spcPts val="0"/>
                </a:spcBef>
                <a:spcAft>
                  <a:spcPts val="0"/>
                </a:spcAft>
                <a:buClr>
                  <a:srgbClr val="000000"/>
                </a:buClr>
                <a:buSzPts val="4400"/>
                <a:buFont typeface="Calibri"/>
                <a:buNone/>
              </a:pPr>
              <a:r>
                <a:rPr lang="en-US" sz="2400" dirty="0">
                  <a:latin typeface="Calibri"/>
                  <a:ea typeface="Calibri"/>
                  <a:cs typeface="Calibri"/>
                  <a:sym typeface="Calibri"/>
                </a:rPr>
                <a:t>The Teenage Experience</a:t>
              </a:r>
              <a:endParaRPr sz="2400" b="0" i="0" u="none" strike="noStrike" cap="none" dirty="0">
                <a:solidFill>
                  <a:srgbClr val="000000"/>
                </a:solidFill>
                <a:latin typeface="Calibri"/>
                <a:ea typeface="Calibri"/>
                <a:cs typeface="Calibri"/>
                <a:sym typeface="Calibri"/>
              </a:endParaRPr>
            </a:p>
          </p:txBody>
        </p:sp>
        <p:pic>
          <p:nvPicPr>
            <p:cNvPr id="7" name="Google Shape;211;g2ef8d5dfb97_0_679">
              <a:extLst>
                <a:ext uri="{FF2B5EF4-FFF2-40B4-BE49-F238E27FC236}">
                  <a16:creationId xmlns:a16="http://schemas.microsoft.com/office/drawing/2014/main" id="{B8370A0B-F431-AC7A-CF00-8BBD10317C06}"/>
                </a:ext>
              </a:extLst>
            </p:cNvPr>
            <p:cNvPicPr preferRelativeResize="0">
              <a:picLocks/>
            </p:cNvPicPr>
            <p:nvPr/>
          </p:nvPicPr>
          <p:blipFill>
            <a:blip r:embed="rId4">
              <a:alphaModFix/>
            </a:blip>
            <a:stretch>
              <a:fillRect/>
            </a:stretch>
          </p:blipFill>
          <p:spPr>
            <a:xfrm>
              <a:off x="1010275" y="2854478"/>
              <a:ext cx="2103120" cy="2103120"/>
            </a:xfrm>
            <a:prstGeom prst="rect">
              <a:avLst/>
            </a:prstGeom>
            <a:noFill/>
            <a:ln>
              <a:noFill/>
            </a:ln>
          </p:spPr>
        </p:pic>
      </p:grpSp>
      <p:grpSp>
        <p:nvGrpSpPr>
          <p:cNvPr id="12" name="Group 11">
            <a:extLst>
              <a:ext uri="{FF2B5EF4-FFF2-40B4-BE49-F238E27FC236}">
                <a16:creationId xmlns:a16="http://schemas.microsoft.com/office/drawing/2014/main" id="{2EA9BAE1-5CAD-F990-F9EF-D9351D4A55F3}"/>
              </a:ext>
            </a:extLst>
          </p:cNvPr>
          <p:cNvGrpSpPr/>
          <p:nvPr/>
        </p:nvGrpSpPr>
        <p:grpSpPr>
          <a:xfrm>
            <a:off x="3441674" y="2756506"/>
            <a:ext cx="2539200" cy="2955821"/>
            <a:chOff x="3555541" y="2854478"/>
            <a:chExt cx="2539200" cy="2955821"/>
          </a:xfrm>
        </p:grpSpPr>
        <p:sp>
          <p:nvSpPr>
            <p:cNvPr id="5" name="Google Shape;209;g2ef8d5dfb97_0_679">
              <a:extLst>
                <a:ext uri="{FF2B5EF4-FFF2-40B4-BE49-F238E27FC236}">
                  <a16:creationId xmlns:a16="http://schemas.microsoft.com/office/drawing/2014/main" id="{5A3B61DD-102B-080B-935F-1508DC82EE4D}"/>
                </a:ext>
              </a:extLst>
            </p:cNvPr>
            <p:cNvSpPr txBox="1"/>
            <p:nvPr/>
          </p:nvSpPr>
          <p:spPr>
            <a:xfrm>
              <a:off x="3555541" y="5027899"/>
              <a:ext cx="2539200" cy="782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US" sz="2400" dirty="0">
                  <a:latin typeface="Calibri"/>
                  <a:ea typeface="Calibri"/>
                  <a:cs typeface="Calibri"/>
                  <a:sym typeface="Calibri"/>
                </a:rPr>
                <a:t>Activity 2: Accessing Support</a:t>
              </a:r>
              <a:endParaRPr sz="2400" b="0" i="0" u="none" strike="noStrike" cap="none" dirty="0">
                <a:solidFill>
                  <a:srgbClr val="000000"/>
                </a:solidFill>
                <a:latin typeface="Calibri"/>
                <a:ea typeface="Calibri"/>
                <a:cs typeface="Calibri"/>
                <a:sym typeface="Calibri"/>
              </a:endParaRPr>
            </a:p>
          </p:txBody>
        </p:sp>
        <p:pic>
          <p:nvPicPr>
            <p:cNvPr id="8" name="Google Shape;212;g2ef8d5dfb97_0_679">
              <a:extLst>
                <a:ext uri="{FF2B5EF4-FFF2-40B4-BE49-F238E27FC236}">
                  <a16:creationId xmlns:a16="http://schemas.microsoft.com/office/drawing/2014/main" id="{29CD18D5-5864-017A-2849-1F969112E6D4}"/>
                </a:ext>
              </a:extLst>
            </p:cNvPr>
            <p:cNvPicPr preferRelativeResize="0">
              <a:picLocks/>
            </p:cNvPicPr>
            <p:nvPr/>
          </p:nvPicPr>
          <p:blipFill>
            <a:blip r:embed="rId5">
              <a:alphaModFix/>
            </a:blip>
            <a:stretch>
              <a:fillRect/>
            </a:stretch>
          </p:blipFill>
          <p:spPr>
            <a:xfrm>
              <a:off x="3773581" y="2854478"/>
              <a:ext cx="2103120" cy="2103120"/>
            </a:xfrm>
            <a:prstGeom prst="rect">
              <a:avLst/>
            </a:prstGeom>
            <a:noFill/>
            <a:ln>
              <a:noFill/>
            </a:ln>
          </p:spPr>
        </p:pic>
      </p:grpSp>
      <p:grpSp>
        <p:nvGrpSpPr>
          <p:cNvPr id="13" name="Group 12">
            <a:extLst>
              <a:ext uri="{FF2B5EF4-FFF2-40B4-BE49-F238E27FC236}">
                <a16:creationId xmlns:a16="http://schemas.microsoft.com/office/drawing/2014/main" id="{EC308095-96D0-2EE4-1EA1-00446E407951}"/>
              </a:ext>
            </a:extLst>
          </p:cNvPr>
          <p:cNvGrpSpPr/>
          <p:nvPr/>
        </p:nvGrpSpPr>
        <p:grpSpPr>
          <a:xfrm>
            <a:off x="6521425" y="2756506"/>
            <a:ext cx="2104200" cy="3297930"/>
            <a:chOff x="6536887" y="2854478"/>
            <a:chExt cx="2104200" cy="3297930"/>
          </a:xfrm>
        </p:grpSpPr>
        <p:sp>
          <p:nvSpPr>
            <p:cNvPr id="3" name="Google Shape;208;g2ef8d5dfb97_0_679">
              <a:extLst>
                <a:ext uri="{FF2B5EF4-FFF2-40B4-BE49-F238E27FC236}">
                  <a16:creationId xmlns:a16="http://schemas.microsoft.com/office/drawing/2014/main" id="{4BE2D88F-EBD4-DF6B-6D46-511068566421}"/>
                </a:ext>
              </a:extLst>
            </p:cNvPr>
            <p:cNvSpPr txBox="1"/>
            <p:nvPr/>
          </p:nvSpPr>
          <p:spPr>
            <a:xfrm>
              <a:off x="6536887" y="5027239"/>
              <a:ext cx="2104200" cy="112516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US" sz="2400" b="0" i="0" u="none" strike="noStrike" cap="none" dirty="0">
                  <a:solidFill>
                    <a:srgbClr val="000000"/>
                  </a:solidFill>
                  <a:latin typeface="Calibri"/>
                  <a:ea typeface="Calibri"/>
                  <a:cs typeface="Calibri"/>
                  <a:sym typeface="Calibri"/>
                </a:rPr>
                <a:t>A</a:t>
              </a:r>
              <a:r>
                <a:rPr lang="en-US" sz="2400" dirty="0">
                  <a:latin typeface="Calibri"/>
                  <a:ea typeface="Calibri"/>
                  <a:cs typeface="Calibri"/>
                  <a:sym typeface="Calibri"/>
                </a:rPr>
                <a:t>ctivity 3: Recovery and Staying Well</a:t>
              </a:r>
              <a:endParaRPr sz="2400" b="0" i="0" u="none" strike="noStrike" cap="none" dirty="0">
                <a:solidFill>
                  <a:srgbClr val="000000"/>
                </a:solidFill>
                <a:latin typeface="Calibri"/>
                <a:ea typeface="Calibri"/>
                <a:cs typeface="Calibri"/>
                <a:sym typeface="Calibri"/>
              </a:endParaRPr>
            </a:p>
          </p:txBody>
        </p:sp>
        <p:pic>
          <p:nvPicPr>
            <p:cNvPr id="9" name="Google Shape;213;g2ef8d5dfb97_0_679">
              <a:extLst>
                <a:ext uri="{FF2B5EF4-FFF2-40B4-BE49-F238E27FC236}">
                  <a16:creationId xmlns:a16="http://schemas.microsoft.com/office/drawing/2014/main" id="{E3FD82CC-5C50-21B8-1CA1-FAEC1ECDB9BC}"/>
                </a:ext>
              </a:extLst>
            </p:cNvPr>
            <p:cNvPicPr preferRelativeResize="0">
              <a:picLocks/>
            </p:cNvPicPr>
            <p:nvPr/>
          </p:nvPicPr>
          <p:blipFill>
            <a:blip r:embed="rId6">
              <a:alphaModFix/>
            </a:blip>
            <a:stretch>
              <a:fillRect/>
            </a:stretch>
          </p:blipFill>
          <p:spPr>
            <a:xfrm>
              <a:off x="6536887" y="2854478"/>
              <a:ext cx="2103120" cy="2103120"/>
            </a:xfrm>
            <a:prstGeom prst="rect">
              <a:avLst/>
            </a:prstGeom>
            <a:noFill/>
            <a:ln>
              <a:noFill/>
            </a:ln>
          </p:spPr>
        </p:pic>
      </p:grpSp>
      <p:grpSp>
        <p:nvGrpSpPr>
          <p:cNvPr id="14" name="Group 13">
            <a:extLst>
              <a:ext uri="{FF2B5EF4-FFF2-40B4-BE49-F238E27FC236}">
                <a16:creationId xmlns:a16="http://schemas.microsoft.com/office/drawing/2014/main" id="{D4588638-6E5E-6AFE-5FF1-B3AA278A7DE2}"/>
              </a:ext>
            </a:extLst>
          </p:cNvPr>
          <p:cNvGrpSpPr/>
          <p:nvPr/>
        </p:nvGrpSpPr>
        <p:grpSpPr>
          <a:xfrm>
            <a:off x="9166176" y="2756506"/>
            <a:ext cx="2372100" cy="2955161"/>
            <a:chOff x="9165703" y="2854478"/>
            <a:chExt cx="2372100" cy="2955161"/>
          </a:xfrm>
        </p:grpSpPr>
        <p:sp>
          <p:nvSpPr>
            <p:cNvPr id="6" name="Google Shape;210;g2ef8d5dfb97_0_679">
              <a:extLst>
                <a:ext uri="{FF2B5EF4-FFF2-40B4-BE49-F238E27FC236}">
                  <a16:creationId xmlns:a16="http://schemas.microsoft.com/office/drawing/2014/main" id="{C77656E1-D0BB-9F4C-E9E9-C9DCAEE1FCED}"/>
                </a:ext>
              </a:extLst>
            </p:cNvPr>
            <p:cNvSpPr txBox="1"/>
            <p:nvPr/>
          </p:nvSpPr>
          <p:spPr>
            <a:xfrm>
              <a:off x="9165703" y="5027239"/>
              <a:ext cx="2372100" cy="782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400"/>
                <a:buFont typeface="Calibri"/>
                <a:buNone/>
              </a:pPr>
              <a:r>
                <a:rPr lang="en-US" sz="2400" b="0" i="0" u="none" strike="noStrike" cap="none" dirty="0">
                  <a:solidFill>
                    <a:srgbClr val="000000"/>
                  </a:solidFill>
                  <a:latin typeface="Calibri"/>
                  <a:ea typeface="Calibri"/>
                  <a:cs typeface="Calibri"/>
                  <a:sym typeface="Calibri"/>
                </a:rPr>
                <a:t>A</a:t>
              </a:r>
              <a:r>
                <a:rPr lang="en-US" sz="2400" dirty="0">
                  <a:latin typeface="Calibri"/>
                  <a:ea typeface="Calibri"/>
                  <a:cs typeface="Calibri"/>
                  <a:sym typeface="Calibri"/>
                </a:rPr>
                <a:t>ctivity 4: Getting Help</a:t>
              </a:r>
              <a:endParaRPr sz="2400" b="0" i="0" u="none" strike="noStrike" cap="none" dirty="0">
                <a:solidFill>
                  <a:srgbClr val="000000"/>
                </a:solidFill>
                <a:latin typeface="Calibri"/>
                <a:ea typeface="Calibri"/>
                <a:cs typeface="Calibri"/>
                <a:sym typeface="Calibri"/>
              </a:endParaRPr>
            </a:p>
          </p:txBody>
        </p:sp>
        <p:pic>
          <p:nvPicPr>
            <p:cNvPr id="10" name="Google Shape;214;g2ef8d5dfb97_0_679">
              <a:extLst>
                <a:ext uri="{FF2B5EF4-FFF2-40B4-BE49-F238E27FC236}">
                  <a16:creationId xmlns:a16="http://schemas.microsoft.com/office/drawing/2014/main" id="{E4BA7A1C-C82B-EFC8-7580-C642DF469AC8}"/>
                </a:ext>
              </a:extLst>
            </p:cNvPr>
            <p:cNvPicPr preferRelativeResize="0">
              <a:picLocks/>
            </p:cNvPicPr>
            <p:nvPr/>
          </p:nvPicPr>
          <p:blipFill>
            <a:blip r:embed="rId7">
              <a:alphaModFix/>
            </a:blip>
            <a:stretch>
              <a:fillRect/>
            </a:stretch>
          </p:blipFill>
          <p:spPr>
            <a:xfrm>
              <a:off x="9300193" y="2854478"/>
              <a:ext cx="2103120" cy="2103120"/>
            </a:xfrm>
            <a:prstGeom prst="rect">
              <a:avLst/>
            </a:prstGeom>
            <a:noFill/>
            <a:ln>
              <a:noFill/>
            </a:ln>
          </p:spPr>
        </p:pic>
      </p:grpSp>
    </p:spTree>
    <p:extLst>
      <p:ext uri="{BB962C8B-B14F-4D97-AF65-F5344CB8AC3E}">
        <p14:creationId xmlns:p14="http://schemas.microsoft.com/office/powerpoint/2010/main" val="118801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The Teenage Experience</a:t>
            </a:r>
            <a:endParaRPr sz="3600" dirty="0">
              <a:solidFill>
                <a:schemeClr val="bg1"/>
              </a:solidFill>
              <a:latin typeface="Calibri" panose="020F0502020204030204" pitchFamily="34" charset="0"/>
            </a:endParaRPr>
          </a:p>
        </p:txBody>
      </p:sp>
      <p:pic>
        <p:nvPicPr>
          <p:cNvPr id="6" name="Google Shape;222;g2ef80d76741_0_96">
            <a:extLst>
              <a:ext uri="{FF2B5EF4-FFF2-40B4-BE49-F238E27FC236}">
                <a16:creationId xmlns:a16="http://schemas.microsoft.com/office/drawing/2014/main" id="{3F9AB044-513B-4860-3EC8-D88063E8480D}"/>
              </a:ext>
            </a:extLst>
          </p:cNvPr>
          <p:cNvPicPr preferRelativeResize="0"/>
          <p:nvPr/>
        </p:nvPicPr>
        <p:blipFill>
          <a:blip r:embed="rId4">
            <a:alphaModFix/>
          </a:blip>
          <a:stretch>
            <a:fillRect/>
          </a:stretch>
        </p:blipFill>
        <p:spPr>
          <a:xfrm>
            <a:off x="1418260" y="2236167"/>
            <a:ext cx="3399025" cy="3356525"/>
          </a:xfrm>
          <a:prstGeom prst="rect">
            <a:avLst/>
          </a:prstGeom>
          <a:noFill/>
          <a:ln>
            <a:noFill/>
          </a:ln>
        </p:spPr>
      </p:pic>
      <p:pic>
        <p:nvPicPr>
          <p:cNvPr id="7" name="Google Shape;223;g2ef80d76741_0_96">
            <a:extLst>
              <a:ext uri="{FF2B5EF4-FFF2-40B4-BE49-F238E27FC236}">
                <a16:creationId xmlns:a16="http://schemas.microsoft.com/office/drawing/2014/main" id="{77CE101D-FC73-F3A8-72AD-BDFD7AC6F300}"/>
              </a:ext>
            </a:extLst>
          </p:cNvPr>
          <p:cNvPicPr preferRelativeResize="0"/>
          <p:nvPr/>
        </p:nvPicPr>
        <p:blipFill>
          <a:blip r:embed="rId5">
            <a:alphaModFix/>
          </a:blip>
          <a:stretch>
            <a:fillRect/>
          </a:stretch>
        </p:blipFill>
        <p:spPr>
          <a:xfrm>
            <a:off x="5161510" y="2742848"/>
            <a:ext cx="4819650" cy="2343150"/>
          </a:xfrm>
          <a:prstGeom prst="rect">
            <a:avLst/>
          </a:prstGeom>
          <a:noFill/>
          <a:ln>
            <a:noFill/>
          </a:ln>
        </p:spPr>
      </p:pic>
    </p:spTree>
    <p:extLst>
      <p:ext uri="{BB962C8B-B14F-4D97-AF65-F5344CB8AC3E}">
        <p14:creationId xmlns:p14="http://schemas.microsoft.com/office/powerpoint/2010/main" val="293304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Teen Age Experience: Ages 10-13</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199" y="1597097"/>
            <a:ext cx="8614329"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Aft>
                <a:spcPts val="1200"/>
              </a:spcAft>
              <a:buClr>
                <a:schemeClr val="dk1"/>
              </a:buClr>
              <a:buSzPts val="2600"/>
              <a:buFont typeface="Calibri"/>
              <a:buChar char="●"/>
            </a:pPr>
            <a:r>
              <a:rPr lang="en-US" dirty="0">
                <a:solidFill>
                  <a:schemeClr val="dk1"/>
                </a:solidFill>
                <a:latin typeface="Calibri"/>
                <a:ea typeface="Calibri"/>
                <a:cs typeface="Calibri"/>
                <a:sym typeface="Calibri"/>
              </a:rPr>
              <a:t>Puberty starts (females usually mature 1-2 years earlier than males)</a:t>
            </a:r>
          </a:p>
          <a:p>
            <a:pPr marL="457200" indent="-393700">
              <a:lnSpc>
                <a:spcPct val="100000"/>
              </a:lnSpc>
              <a:spcBef>
                <a:spcPts val="0"/>
              </a:spcBef>
              <a:spcAft>
                <a:spcPts val="1200"/>
              </a:spcAft>
              <a:buClr>
                <a:schemeClr val="dk1"/>
              </a:buClr>
              <a:buSzPts val="2600"/>
              <a:buFont typeface="Calibri"/>
              <a:buChar char="●"/>
            </a:pPr>
            <a:r>
              <a:rPr lang="en-US" dirty="0">
                <a:solidFill>
                  <a:schemeClr val="dk1"/>
                </a:solidFill>
                <a:latin typeface="Calibri"/>
                <a:ea typeface="Calibri"/>
                <a:cs typeface="Calibri"/>
                <a:sym typeface="Calibri"/>
              </a:rPr>
              <a:t>May be challenging to balance family obligations with wanting to be independent</a:t>
            </a:r>
          </a:p>
          <a:p>
            <a:pPr marL="457200" indent="-393700">
              <a:lnSpc>
                <a:spcPct val="100000"/>
              </a:lnSpc>
              <a:spcBef>
                <a:spcPts val="0"/>
              </a:spcBef>
              <a:spcAft>
                <a:spcPts val="1200"/>
              </a:spcAft>
              <a:buClr>
                <a:schemeClr val="dk1"/>
              </a:buClr>
              <a:buSzPts val="2600"/>
              <a:buFont typeface="Calibri"/>
              <a:buChar char="●"/>
            </a:pPr>
            <a:r>
              <a:rPr lang="en-US" dirty="0">
                <a:solidFill>
                  <a:schemeClr val="dk1"/>
                </a:solidFill>
                <a:latin typeface="Calibri"/>
                <a:ea typeface="Calibri"/>
                <a:cs typeface="Calibri"/>
                <a:sym typeface="Calibri"/>
              </a:rPr>
              <a:t>Become more aware of physical attractiveness and physical changes</a:t>
            </a:r>
          </a:p>
          <a:p>
            <a:pPr marL="457200" indent="-393700">
              <a:lnSpc>
                <a:spcPct val="100000"/>
              </a:lnSpc>
              <a:spcBef>
                <a:spcPts val="0"/>
              </a:spcBef>
              <a:spcAft>
                <a:spcPts val="1200"/>
              </a:spcAft>
              <a:buClr>
                <a:schemeClr val="dk1"/>
              </a:buClr>
              <a:buSzPts val="2600"/>
              <a:buFont typeface="Calibri"/>
              <a:buChar char="●"/>
            </a:pPr>
            <a:r>
              <a:rPr lang="en-US" dirty="0">
                <a:solidFill>
                  <a:schemeClr val="dk1"/>
                </a:solidFill>
                <a:latin typeface="Calibri"/>
                <a:ea typeface="Calibri"/>
                <a:cs typeface="Calibri"/>
                <a:sym typeface="Calibri"/>
              </a:rPr>
              <a:t>Become more aware of yourself as a person with future wants/wishes</a:t>
            </a:r>
          </a:p>
        </p:txBody>
      </p:sp>
    </p:spTree>
    <p:extLst>
      <p:ext uri="{BB962C8B-B14F-4D97-AF65-F5344CB8AC3E}">
        <p14:creationId xmlns:p14="http://schemas.microsoft.com/office/powerpoint/2010/main" val="376073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Teen Age Experience: Ages 10-13</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r>
              <a:rPr lang="en-US" dirty="0">
                <a:solidFill>
                  <a:schemeClr val="dk1"/>
                </a:solidFill>
                <a:latin typeface="Calibri"/>
                <a:cs typeface="Calibri"/>
                <a:sym typeface="Calibri"/>
              </a:rPr>
              <a:t>Often have high expectations and lofty goals for the future, sometimes not realistic (e.g., being famous)</a:t>
            </a:r>
          </a:p>
          <a:p>
            <a:pPr marL="457200" indent="-393700">
              <a:lnSpc>
                <a:spcPct val="100000"/>
              </a:lnSpc>
              <a:spcBef>
                <a:spcPts val="0"/>
              </a:spcBef>
              <a:spcAft>
                <a:spcPts val="1200"/>
              </a:spcAft>
              <a:buClr>
                <a:schemeClr val="dk1"/>
              </a:buClr>
              <a:buSzPts val="2600"/>
              <a:buFont typeface="Calibri"/>
              <a:buChar char="●"/>
            </a:pPr>
            <a:r>
              <a:rPr lang="en-US" dirty="0">
                <a:solidFill>
                  <a:schemeClr val="dk1"/>
                </a:solidFill>
                <a:latin typeface="Calibri"/>
                <a:cs typeface="Calibri"/>
                <a:sym typeface="Calibri"/>
              </a:rPr>
              <a:t>Desire to make more friends and test authority figures</a:t>
            </a:r>
          </a:p>
          <a:p>
            <a:pPr marL="457200" indent="-393700">
              <a:lnSpc>
                <a:spcPct val="100000"/>
              </a:lnSpc>
              <a:spcBef>
                <a:spcPts val="0"/>
              </a:spcBef>
              <a:spcAft>
                <a:spcPts val="1200"/>
              </a:spcAft>
              <a:buClr>
                <a:schemeClr val="dk1"/>
              </a:buClr>
              <a:buSzPts val="2600"/>
              <a:buFont typeface="Calibri"/>
              <a:buChar char="●"/>
            </a:pPr>
            <a:r>
              <a:rPr lang="en-US" dirty="0">
                <a:solidFill>
                  <a:schemeClr val="dk1"/>
                </a:solidFill>
                <a:latin typeface="Calibri"/>
                <a:cs typeface="Calibri"/>
                <a:sym typeface="Calibri"/>
              </a:rPr>
              <a:t>Behavior, mood, and motivations change often</a:t>
            </a:r>
          </a:p>
          <a:p>
            <a:pPr marL="457200" indent="-393700">
              <a:lnSpc>
                <a:spcPct val="100000"/>
              </a:lnSpc>
              <a:spcBef>
                <a:spcPts val="0"/>
              </a:spcBef>
              <a:spcAft>
                <a:spcPts val="1200"/>
              </a:spcAft>
              <a:buClr>
                <a:schemeClr val="dk1"/>
              </a:buClr>
              <a:buSzPts val="2600"/>
              <a:buFont typeface="Calibri"/>
              <a:buChar char="●"/>
            </a:pPr>
            <a:r>
              <a:rPr lang="en-US" dirty="0">
                <a:solidFill>
                  <a:schemeClr val="dk1"/>
                </a:solidFill>
                <a:latin typeface="Calibri"/>
                <a:cs typeface="Calibri"/>
                <a:sym typeface="Calibri"/>
              </a:rPr>
              <a:t>Start to become interested in romantic relationships</a:t>
            </a:r>
          </a:p>
          <a:p>
            <a:pPr marL="457200" indent="-393700">
              <a:lnSpc>
                <a:spcPct val="100000"/>
              </a:lnSpc>
              <a:spcBef>
                <a:spcPts val="0"/>
              </a:spcBef>
              <a:spcAft>
                <a:spcPts val="1200"/>
              </a:spcAft>
              <a:buClr>
                <a:schemeClr val="dk1"/>
              </a:buClr>
              <a:buSzPts val="2600"/>
              <a:buFont typeface="Calibri"/>
              <a:buChar char="●"/>
            </a:pPr>
            <a:r>
              <a:rPr lang="en-US" dirty="0">
                <a:solidFill>
                  <a:schemeClr val="dk1"/>
                </a:solidFill>
                <a:latin typeface="Calibri"/>
                <a:cs typeface="Calibri"/>
                <a:sym typeface="Calibri"/>
              </a:rPr>
              <a:t>May have difficulty thinking things through before acting</a:t>
            </a:r>
          </a:p>
        </p:txBody>
      </p:sp>
    </p:spTree>
    <p:extLst>
      <p:ext uri="{BB962C8B-B14F-4D97-AF65-F5344CB8AC3E}">
        <p14:creationId xmlns:p14="http://schemas.microsoft.com/office/powerpoint/2010/main" val="69274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Teen Age Experience: Ages 14-16</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endParaRPr lang="en-US" dirty="0">
              <a:solidFill>
                <a:schemeClr val="dk1"/>
              </a:solidFill>
              <a:latin typeface="Calibri"/>
              <a:cs typeface="Calibri"/>
              <a:sym typeface="Calibri"/>
            </a:endParaRPr>
          </a:p>
        </p:txBody>
      </p:sp>
      <p:sp>
        <p:nvSpPr>
          <p:cNvPr id="6" name="Google Shape;237;g2ef80d76741_0_65">
            <a:extLst>
              <a:ext uri="{FF2B5EF4-FFF2-40B4-BE49-F238E27FC236}">
                <a16:creationId xmlns:a16="http://schemas.microsoft.com/office/drawing/2014/main" id="{342A367B-9566-41EC-1CE2-F76D2AD951E9}"/>
              </a:ext>
            </a:extLst>
          </p:cNvPr>
          <p:cNvSpPr txBox="1">
            <a:spLocks/>
          </p:cNvSpPr>
          <p:nvPr/>
        </p:nvSpPr>
        <p:spPr>
          <a:xfrm>
            <a:off x="1003201" y="1425600"/>
            <a:ext cx="10345156" cy="40068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nSpc>
                <a:spcPct val="100000"/>
              </a:lnSpc>
              <a:spcAft>
                <a:spcPts val="1200"/>
              </a:spcAft>
              <a:buClr>
                <a:schemeClr val="dk1"/>
              </a:buClr>
              <a:buSzPts val="2800"/>
              <a:buFont typeface="Calibri"/>
              <a:buChar char="●"/>
            </a:pPr>
            <a:r>
              <a:rPr lang="en-US" dirty="0">
                <a:solidFill>
                  <a:schemeClr val="dk1"/>
                </a:solidFill>
                <a:latin typeface="Calibri"/>
                <a:ea typeface="Calibri"/>
                <a:cs typeface="Calibri"/>
                <a:sym typeface="Calibri"/>
              </a:rPr>
              <a:t>Most likely to experience conflict with your parents</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Want to spend most of your time with friends</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Less interested in family activities</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Puberty for some may be completed</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Desire to be like friends and peers (e.g. clothing, language, values)</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Continued focus on yourself</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Increased ability to communicate ideas, thoughts, and feelings</a:t>
            </a:r>
          </a:p>
          <a:p>
            <a:pPr marL="457200" indent="-406400">
              <a:lnSpc>
                <a:spcPct val="100000"/>
              </a:lnSpc>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Begin to develop your own opinions, values and identity</a:t>
            </a:r>
          </a:p>
        </p:txBody>
      </p:sp>
    </p:spTree>
    <p:extLst>
      <p:ext uri="{BB962C8B-B14F-4D97-AF65-F5344CB8AC3E}">
        <p14:creationId xmlns:p14="http://schemas.microsoft.com/office/powerpoint/2010/main" val="27959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The Teen Age Experience: Ages 17-21</a:t>
            </a:r>
            <a:endParaRPr sz="3600" dirty="0">
              <a:solidFill>
                <a:schemeClr val="bg1"/>
              </a:solidFill>
              <a:latin typeface="Calibri" panose="020F0502020204030204" pitchFamily="34" charset="0"/>
            </a:endParaRPr>
          </a:p>
        </p:txBody>
      </p:sp>
      <p:sp>
        <p:nvSpPr>
          <p:cNvPr id="2" name="Google Shape;230;g2ef80d76741_0_4">
            <a:extLst>
              <a:ext uri="{FF2B5EF4-FFF2-40B4-BE49-F238E27FC236}">
                <a16:creationId xmlns:a16="http://schemas.microsoft.com/office/drawing/2014/main" id="{233EDD1A-D410-83CB-2223-E3B98E3C92E0}"/>
              </a:ext>
            </a:extLst>
          </p:cNvPr>
          <p:cNvSpPr txBox="1">
            <a:spLocks/>
          </p:cNvSpPr>
          <p:nvPr/>
        </p:nvSpPr>
        <p:spPr>
          <a:xfrm>
            <a:off x="1003201" y="1760382"/>
            <a:ext cx="8646986" cy="40320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93700">
              <a:lnSpc>
                <a:spcPct val="100000"/>
              </a:lnSpc>
              <a:spcBef>
                <a:spcPts val="0"/>
              </a:spcBef>
              <a:spcAft>
                <a:spcPts val="1200"/>
              </a:spcAft>
              <a:buClr>
                <a:schemeClr val="dk1"/>
              </a:buClr>
              <a:buSzPts val="2600"/>
              <a:buFont typeface="Calibri"/>
              <a:buChar char="●"/>
            </a:pPr>
            <a:endParaRPr lang="en-US" dirty="0">
              <a:solidFill>
                <a:schemeClr val="dk1"/>
              </a:solidFill>
              <a:latin typeface="Calibri"/>
              <a:cs typeface="Calibri"/>
              <a:sym typeface="Calibri"/>
            </a:endParaRPr>
          </a:p>
        </p:txBody>
      </p:sp>
      <p:sp>
        <p:nvSpPr>
          <p:cNvPr id="6" name="Google Shape;237;g2ef80d76741_0_65">
            <a:extLst>
              <a:ext uri="{FF2B5EF4-FFF2-40B4-BE49-F238E27FC236}">
                <a16:creationId xmlns:a16="http://schemas.microsoft.com/office/drawing/2014/main" id="{342A367B-9566-41EC-1CE2-F76D2AD951E9}"/>
              </a:ext>
            </a:extLst>
          </p:cNvPr>
          <p:cNvSpPr txBox="1">
            <a:spLocks/>
          </p:cNvSpPr>
          <p:nvPr/>
        </p:nvSpPr>
        <p:spPr>
          <a:xfrm>
            <a:off x="1003201" y="1425600"/>
            <a:ext cx="10345156" cy="40068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lnSpc>
                <a:spcPct val="100000"/>
              </a:lnSpc>
              <a:spcAft>
                <a:spcPts val="1200"/>
              </a:spcAft>
              <a:buClr>
                <a:schemeClr val="dk1"/>
              </a:buClr>
              <a:buSzPts val="2800"/>
              <a:buFont typeface="Calibri"/>
              <a:buChar char="●"/>
            </a:pPr>
            <a:endParaRPr lang="en-US" dirty="0">
              <a:solidFill>
                <a:schemeClr val="dk1"/>
              </a:solidFill>
              <a:latin typeface="Calibri"/>
              <a:ea typeface="Calibri"/>
              <a:cs typeface="Calibri"/>
              <a:sym typeface="Calibri"/>
            </a:endParaRPr>
          </a:p>
        </p:txBody>
      </p:sp>
      <p:sp>
        <p:nvSpPr>
          <p:cNvPr id="3" name="Google Shape;244;g2ef80d76741_0_71">
            <a:extLst>
              <a:ext uri="{FF2B5EF4-FFF2-40B4-BE49-F238E27FC236}">
                <a16:creationId xmlns:a16="http://schemas.microsoft.com/office/drawing/2014/main" id="{81CE69CB-6AEF-9204-55DC-1AE7FC0A432F}"/>
              </a:ext>
            </a:extLst>
          </p:cNvPr>
          <p:cNvSpPr txBox="1">
            <a:spLocks/>
          </p:cNvSpPr>
          <p:nvPr/>
        </p:nvSpPr>
        <p:spPr>
          <a:xfrm>
            <a:off x="843643" y="1517596"/>
            <a:ext cx="10471200" cy="4165500"/>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06400">
              <a:spcAft>
                <a:spcPts val="1200"/>
              </a:spcAft>
              <a:buClr>
                <a:schemeClr val="dk1"/>
              </a:buClr>
              <a:buSzPts val="2800"/>
              <a:buFont typeface="Calibri"/>
              <a:buChar char="●"/>
            </a:pPr>
            <a:r>
              <a:rPr lang="en-US" dirty="0">
                <a:solidFill>
                  <a:schemeClr val="dk1"/>
                </a:solidFill>
                <a:latin typeface="Calibri"/>
                <a:ea typeface="Calibri"/>
                <a:cs typeface="Calibri"/>
                <a:sym typeface="Calibri"/>
              </a:rPr>
              <a:t>Start to experience responsibilities that come with being an adult</a:t>
            </a:r>
          </a:p>
          <a:p>
            <a:pPr marL="457200" indent="-406400">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Start to have more positive experiences with your family</a:t>
            </a:r>
          </a:p>
          <a:p>
            <a:pPr marL="457200" indent="-406400">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Able to start making decisions independently</a:t>
            </a:r>
          </a:p>
          <a:p>
            <a:pPr marL="457200" indent="-406400">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Even better ability to express thoughts, ideas, and emotions</a:t>
            </a:r>
          </a:p>
          <a:p>
            <a:pPr marL="457200" indent="-406400">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Less concerned with your appearance and increased self-confidence</a:t>
            </a:r>
          </a:p>
          <a:p>
            <a:pPr marL="457200" indent="-406400">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Less interested in being the same as your friends and peers</a:t>
            </a:r>
          </a:p>
          <a:p>
            <a:pPr marL="457200" indent="-406400">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Better at problem solving</a:t>
            </a:r>
          </a:p>
          <a:p>
            <a:pPr marL="457200" indent="-406400">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Strengthened values</a:t>
            </a:r>
          </a:p>
          <a:p>
            <a:pPr marL="457200" indent="-406400">
              <a:spcBef>
                <a:spcPts val="0"/>
              </a:spcBef>
              <a:spcAft>
                <a:spcPts val="1200"/>
              </a:spcAft>
              <a:buClr>
                <a:schemeClr val="dk1"/>
              </a:buClr>
              <a:buSzPts val="2800"/>
              <a:buFont typeface="Calibri"/>
              <a:buChar char="●"/>
            </a:pPr>
            <a:r>
              <a:rPr lang="en-US" dirty="0">
                <a:solidFill>
                  <a:schemeClr val="dk1"/>
                </a:solidFill>
                <a:latin typeface="Calibri"/>
                <a:ea typeface="Calibri"/>
                <a:cs typeface="Calibri"/>
                <a:sym typeface="Calibri"/>
              </a:rPr>
              <a:t>Deeper and more stable emotions</a:t>
            </a:r>
          </a:p>
        </p:txBody>
      </p:sp>
    </p:spTree>
    <p:extLst>
      <p:ext uri="{BB962C8B-B14F-4D97-AF65-F5344CB8AC3E}">
        <p14:creationId xmlns:p14="http://schemas.microsoft.com/office/powerpoint/2010/main" val="1587979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35B7FE77F22D4193C0089C75D90BEF" ma:contentTypeVersion="18" ma:contentTypeDescription="Create a new document." ma:contentTypeScope="" ma:versionID="e3c99a29d802596b94e7a02535fb19c8">
  <xsd:schema xmlns:xsd="http://www.w3.org/2001/XMLSchema" xmlns:xs="http://www.w3.org/2001/XMLSchema" xmlns:p="http://schemas.microsoft.com/office/2006/metadata/properties" xmlns:ns2="19637aa7-d664-472d-8622-999f9d76b9f3" xmlns:ns3="956d1f87-6a71-46a5-92b3-c96dd3cacebb" targetNamespace="http://schemas.microsoft.com/office/2006/metadata/properties" ma:root="true" ma:fieldsID="1433c916c3c088c0e8019fc6910c5edd" ns2:_="" ns3:_="">
    <xsd:import namespace="19637aa7-d664-472d-8622-999f9d76b9f3"/>
    <xsd:import namespace="956d1f87-6a71-46a5-92b3-c96dd3cace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37aa7-d664-472d-8622-999f9d76b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d1f87-6a71-46a5-92b3-c96dd3cace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cb0299-6475-4c4b-87ca-4f6315cc431d}" ma:internalName="TaxCatchAll" ma:showField="CatchAllData" ma:web="956d1f87-6a71-46a5-92b3-c96dd3cace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9637aa7-d664-472d-8622-999f9d76b9f3">
      <Terms xmlns="http://schemas.microsoft.com/office/infopath/2007/PartnerControls"/>
    </lcf76f155ced4ddcb4097134ff3c332f>
    <TaxCatchAll xmlns="956d1f87-6a71-46a5-92b3-c96dd3caceb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21D18D-3C64-47D6-83B2-8D409C7BC2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37aa7-d664-472d-8622-999f9d76b9f3"/>
    <ds:schemaRef ds:uri="956d1f87-6a71-46a5-92b3-c96dd3cac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0ED478-892B-4BD4-83F8-55C8D2D6EC10}">
  <ds:schemaRefs>
    <ds:schemaRef ds:uri="http://schemas.microsoft.com/office/2006/metadata/properties"/>
    <ds:schemaRef ds:uri="http://schemas.microsoft.com/office/infopath/2007/PartnerControls"/>
    <ds:schemaRef ds:uri="19637aa7-d664-472d-8622-999f9d76b9f3"/>
    <ds:schemaRef ds:uri="956d1f87-6a71-46a5-92b3-c96dd3cacebb"/>
  </ds:schemaRefs>
</ds:datastoreItem>
</file>

<file path=customXml/itemProps3.xml><?xml version="1.0" encoding="utf-8"?>
<ds:datastoreItem xmlns:ds="http://schemas.openxmlformats.org/officeDocument/2006/customXml" ds:itemID="{4E13BED5-D6C5-4E35-8B9C-A8065C09E2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715</TotalTime>
  <Words>1681</Words>
  <Application>Microsoft Office PowerPoint</Application>
  <PresentationFormat>Widescreen</PresentationFormat>
  <Paragraphs>194</Paragraphs>
  <Slides>36</Slides>
  <Notes>35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Chehoski, Brooke</dc:creator>
  <cp:lastModifiedBy>Chehoski, Brooke</cp:lastModifiedBy>
  <cp:revision>84</cp:revision>
  <dcterms:created xsi:type="dcterms:W3CDTF">2024-08-08T18:45:21Z</dcterms:created>
  <dcterms:modified xsi:type="dcterms:W3CDTF">2024-08-13T15:57:51Z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0x010100F235B7FE77F22D4193C0089C75D90BEF</vt:lpwstr>
  </property>
  <property fmtid="{D5CDD505-2E9C-101B-9397-08002B2CF9AE}" pid="3" name="MediaServiceImageTags">
    <vt:lpwstr/>
  </property>
</Properties>
</file>